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sldIdLst>
    <p:sldId id="256" r:id="rId2"/>
    <p:sldId id="257" r:id="rId3"/>
    <p:sldId id="268" r:id="rId4"/>
    <p:sldId id="260" r:id="rId5"/>
    <p:sldId id="261" r:id="rId6"/>
    <p:sldId id="262" r:id="rId7"/>
    <p:sldId id="263" r:id="rId8"/>
    <p:sldId id="264" r:id="rId9"/>
    <p:sldId id="265" r:id="rId10"/>
    <p:sldId id="266" r:id="rId11"/>
    <p:sldId id="267" r:id="rId12"/>
    <p:sldId id="269" r:id="rId13"/>
    <p:sldId id="270" r:id="rId14"/>
    <p:sldId id="271" r:id="rId15"/>
    <p:sldId id="272" r:id="rId16"/>
    <p:sldId id="273" r:id="rId17"/>
    <p:sldId id="274" r:id="rId18"/>
    <p:sldId id="277" r:id="rId19"/>
    <p:sldId id="276" r:id="rId20"/>
    <p:sldId id="275" r:id="rId21"/>
    <p:sldId id="278" r:id="rId22"/>
    <p:sldId id="279" r:id="rId23"/>
    <p:sldId id="280" r:id="rId24"/>
    <p:sldId id="281" r:id="rId25"/>
    <p:sldId id="282" r:id="rId26"/>
    <p:sldId id="284" r:id="rId27"/>
    <p:sldId id="285" r:id="rId28"/>
    <p:sldId id="283" r:id="rId29"/>
    <p:sldId id="286" r:id="rId30"/>
    <p:sldId id="287" r:id="rId31"/>
    <p:sldId id="294" r:id="rId32"/>
    <p:sldId id="295" r:id="rId33"/>
    <p:sldId id="296" r:id="rId34"/>
    <p:sldId id="297" r:id="rId35"/>
    <p:sldId id="291" r:id="rId36"/>
    <p:sldId id="290" r:id="rId37"/>
    <p:sldId id="289" r:id="rId38"/>
    <p:sldId id="288" r:id="rId39"/>
    <p:sldId id="293" r:id="rId40"/>
    <p:sldId id="292"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é Manuel Aroca Fernández" initials="JMAF" lastIdx="1" clrIdx="0">
    <p:extLst>
      <p:ext uri="{19B8F6BF-5375-455C-9EA6-DF929625EA0E}">
        <p15:presenceInfo xmlns:p15="http://schemas.microsoft.com/office/powerpoint/2012/main" userId="0b4b39141056bc6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2746" autoAdjust="0"/>
  </p:normalViewPr>
  <p:slideViewPr>
    <p:cSldViewPr snapToGrid="0">
      <p:cViewPr varScale="1">
        <p:scale>
          <a:sx n="90" d="100"/>
          <a:sy n="90" d="100"/>
        </p:scale>
        <p:origin x="286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0A27C3-D988-4383-98BA-85D4BF05400D}" type="datetimeFigureOut">
              <a:rPr lang="en-US" smtClean="0"/>
              <a:t>12/12/2021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FBA716-51EC-413D-9BE0-0A5206853E1C}" type="slidenum">
              <a:rPr lang="en-US" smtClean="0"/>
              <a:t>‹#›</a:t>
            </a:fld>
            <a:endParaRPr lang="en-US"/>
          </a:p>
        </p:txBody>
      </p:sp>
    </p:spTree>
    <p:extLst>
      <p:ext uri="{BB962C8B-B14F-4D97-AF65-F5344CB8AC3E}">
        <p14:creationId xmlns:p14="http://schemas.microsoft.com/office/powerpoint/2010/main" val="1749342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esarrolloweb.com/home/html"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desarrolloweb.com/home/cs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45"/>
              </a:spcBef>
            </a:pPr>
            <a:endParaRPr lang="es-ES" sz="1400" dirty="0">
              <a:latin typeface="Times New Roman"/>
              <a:cs typeface="Times New Roman"/>
            </a:endParaRPr>
          </a:p>
          <a:p>
            <a:pPr marL="381000" marR="488950">
              <a:lnSpc>
                <a:spcPts val="1100"/>
              </a:lnSpc>
            </a:pPr>
            <a:r>
              <a:rPr lang="es-ES" sz="1200" spc="-5" dirty="0">
                <a:solidFill>
                  <a:srgbClr val="333333"/>
                </a:solidFill>
                <a:latin typeface="Georgia"/>
                <a:cs typeface="Georgia"/>
              </a:rPr>
              <a:t>Nota: </a:t>
            </a:r>
            <a:r>
              <a:rPr lang="es-ES" sz="1200" spc="-5" dirty="0" err="1">
                <a:solidFill>
                  <a:srgbClr val="333333"/>
                </a:solidFill>
                <a:latin typeface="Georgia"/>
                <a:cs typeface="Georgia"/>
              </a:rPr>
              <a:t>React</a:t>
            </a:r>
            <a:r>
              <a:rPr lang="es-ES" sz="1200" dirty="0">
                <a:solidFill>
                  <a:srgbClr val="333333"/>
                </a:solidFill>
                <a:latin typeface="Georgia"/>
                <a:cs typeface="Georgia"/>
              </a:rPr>
              <a:t> </a:t>
            </a:r>
            <a:r>
              <a:rPr lang="es-ES" sz="1200" spc="-5" dirty="0">
                <a:solidFill>
                  <a:srgbClr val="333333"/>
                </a:solidFill>
                <a:latin typeface="Georgia"/>
                <a:cs typeface="Georgia"/>
              </a:rPr>
              <a:t>y</a:t>
            </a:r>
            <a:r>
              <a:rPr lang="es-ES" sz="1200" dirty="0">
                <a:solidFill>
                  <a:srgbClr val="333333"/>
                </a:solidFill>
                <a:latin typeface="Georgia"/>
                <a:cs typeface="Georgia"/>
              </a:rPr>
              <a:t> </a:t>
            </a:r>
            <a:r>
              <a:rPr lang="es-ES" sz="1200" spc="-5" dirty="0" err="1">
                <a:solidFill>
                  <a:srgbClr val="333333"/>
                </a:solidFill>
                <a:latin typeface="Georgia"/>
                <a:cs typeface="Georgia"/>
              </a:rPr>
              <a:t>Polymer</a:t>
            </a:r>
            <a:r>
              <a:rPr lang="es-ES" sz="1200" spc="5" dirty="0">
                <a:solidFill>
                  <a:srgbClr val="333333"/>
                </a:solidFill>
                <a:latin typeface="Georgia"/>
                <a:cs typeface="Georgia"/>
              </a:rPr>
              <a:t> </a:t>
            </a:r>
            <a:r>
              <a:rPr lang="es-ES" sz="1200" spc="-5" dirty="0">
                <a:solidFill>
                  <a:srgbClr val="333333"/>
                </a:solidFill>
                <a:latin typeface="Georgia"/>
                <a:cs typeface="Georgia"/>
              </a:rPr>
              <a:t>se</a:t>
            </a:r>
            <a:r>
              <a:rPr lang="es-ES" sz="1200" dirty="0">
                <a:solidFill>
                  <a:srgbClr val="333333"/>
                </a:solidFill>
                <a:latin typeface="Georgia"/>
                <a:cs typeface="Georgia"/>
              </a:rPr>
              <a:t> </a:t>
            </a:r>
            <a:r>
              <a:rPr lang="es-ES" sz="1200" spc="-5" dirty="0">
                <a:solidFill>
                  <a:srgbClr val="333333"/>
                </a:solidFill>
                <a:latin typeface="Georgia"/>
                <a:cs typeface="Georgia"/>
              </a:rPr>
              <a:t>consideran</a:t>
            </a:r>
            <a:r>
              <a:rPr lang="es-ES" sz="1200" dirty="0">
                <a:solidFill>
                  <a:srgbClr val="333333"/>
                </a:solidFill>
                <a:latin typeface="Georgia"/>
                <a:cs typeface="Georgia"/>
              </a:rPr>
              <a:t> </a:t>
            </a:r>
            <a:r>
              <a:rPr lang="es-ES" sz="1200" spc="-5" dirty="0">
                <a:solidFill>
                  <a:srgbClr val="333333"/>
                </a:solidFill>
                <a:latin typeface="Georgia"/>
                <a:cs typeface="Georgia"/>
              </a:rPr>
              <a:t>más</a:t>
            </a:r>
            <a:r>
              <a:rPr lang="es-ES" sz="1200" dirty="0">
                <a:solidFill>
                  <a:srgbClr val="333333"/>
                </a:solidFill>
                <a:latin typeface="Georgia"/>
                <a:cs typeface="Georgia"/>
              </a:rPr>
              <a:t> </a:t>
            </a:r>
            <a:r>
              <a:rPr lang="es-ES" sz="1200" spc="-5" dirty="0">
                <a:solidFill>
                  <a:srgbClr val="333333"/>
                </a:solidFill>
                <a:latin typeface="Georgia"/>
                <a:cs typeface="Georgia"/>
              </a:rPr>
              <a:t>librerías,</a:t>
            </a:r>
            <a:r>
              <a:rPr lang="es-ES" sz="1200" dirty="0">
                <a:solidFill>
                  <a:srgbClr val="333333"/>
                </a:solidFill>
                <a:latin typeface="Georgia"/>
                <a:cs typeface="Georgia"/>
              </a:rPr>
              <a:t> </a:t>
            </a:r>
            <a:r>
              <a:rPr lang="es-ES" sz="1200" spc="-5" dirty="0">
                <a:solidFill>
                  <a:srgbClr val="333333"/>
                </a:solidFill>
                <a:latin typeface="Georgia"/>
                <a:cs typeface="Georgia"/>
              </a:rPr>
              <a:t>pero</a:t>
            </a:r>
            <a:r>
              <a:rPr lang="es-ES" sz="1200" dirty="0">
                <a:solidFill>
                  <a:srgbClr val="333333"/>
                </a:solidFill>
                <a:latin typeface="Georgia"/>
                <a:cs typeface="Georgia"/>
              </a:rPr>
              <a:t> </a:t>
            </a:r>
            <a:r>
              <a:rPr lang="es-ES" sz="1200" spc="-5" dirty="0">
                <a:solidFill>
                  <a:srgbClr val="333333"/>
                </a:solidFill>
                <a:latin typeface="Georgia"/>
                <a:cs typeface="Georgia"/>
              </a:rPr>
              <a:t>con</a:t>
            </a:r>
            <a:r>
              <a:rPr lang="es-ES" sz="1200" dirty="0">
                <a:solidFill>
                  <a:srgbClr val="333333"/>
                </a:solidFill>
                <a:latin typeface="Georgia"/>
                <a:cs typeface="Georgia"/>
              </a:rPr>
              <a:t> </a:t>
            </a:r>
            <a:r>
              <a:rPr lang="es-ES" sz="1200" spc="-5" dirty="0">
                <a:solidFill>
                  <a:srgbClr val="333333"/>
                </a:solidFill>
                <a:latin typeface="Georgia"/>
                <a:cs typeface="Georgia"/>
              </a:rPr>
              <a:t>una</a:t>
            </a:r>
            <a:r>
              <a:rPr lang="es-ES" sz="1200" dirty="0">
                <a:solidFill>
                  <a:srgbClr val="333333"/>
                </a:solidFill>
                <a:latin typeface="Georgia"/>
                <a:cs typeface="Georgia"/>
              </a:rPr>
              <a:t> </a:t>
            </a:r>
            <a:r>
              <a:rPr lang="es-ES" sz="1200" spc="-5" dirty="0">
                <a:solidFill>
                  <a:srgbClr val="333333"/>
                </a:solidFill>
                <a:latin typeface="Georgia"/>
                <a:cs typeface="Georgia"/>
              </a:rPr>
              <a:t>serie</a:t>
            </a:r>
            <a:r>
              <a:rPr lang="es-ES" sz="1200" dirty="0">
                <a:solidFill>
                  <a:srgbClr val="333333"/>
                </a:solidFill>
                <a:latin typeface="Georgia"/>
                <a:cs typeface="Georgia"/>
              </a:rPr>
              <a:t> </a:t>
            </a:r>
            <a:r>
              <a:rPr lang="es-ES" sz="1200" spc="-5" dirty="0">
                <a:solidFill>
                  <a:srgbClr val="333333"/>
                </a:solidFill>
                <a:latin typeface="Georgia"/>
                <a:cs typeface="Georgia"/>
              </a:rPr>
              <a:t>de</a:t>
            </a:r>
            <a:r>
              <a:rPr lang="es-ES" sz="1200" dirty="0">
                <a:solidFill>
                  <a:srgbClr val="333333"/>
                </a:solidFill>
                <a:latin typeface="Georgia"/>
                <a:cs typeface="Georgia"/>
              </a:rPr>
              <a:t> </a:t>
            </a:r>
            <a:r>
              <a:rPr lang="es-ES" sz="1200" spc="-5" dirty="0">
                <a:solidFill>
                  <a:srgbClr val="333333"/>
                </a:solidFill>
                <a:latin typeface="Georgia"/>
                <a:cs typeface="Georgia"/>
              </a:rPr>
              <a:t>añadidos,</a:t>
            </a:r>
            <a:r>
              <a:rPr lang="es-ES" sz="1200" dirty="0">
                <a:solidFill>
                  <a:srgbClr val="333333"/>
                </a:solidFill>
                <a:latin typeface="Georgia"/>
                <a:cs typeface="Georgia"/>
              </a:rPr>
              <a:t> </a:t>
            </a:r>
            <a:r>
              <a:rPr lang="es-ES" sz="1200" spc="-5" dirty="0">
                <a:solidFill>
                  <a:srgbClr val="333333"/>
                </a:solidFill>
                <a:latin typeface="Georgia"/>
                <a:cs typeface="Georgia"/>
              </a:rPr>
              <a:t>que </a:t>
            </a:r>
            <a:r>
              <a:rPr lang="es-ES" sz="1200" dirty="0">
                <a:solidFill>
                  <a:srgbClr val="333333"/>
                </a:solidFill>
                <a:latin typeface="Georgia"/>
                <a:cs typeface="Georgia"/>
              </a:rPr>
              <a:t> </a:t>
            </a:r>
            <a:r>
              <a:rPr lang="es-ES" sz="1200" spc="-5" dirty="0">
                <a:solidFill>
                  <a:srgbClr val="333333"/>
                </a:solidFill>
                <a:latin typeface="Georgia"/>
                <a:cs typeface="Georgia"/>
              </a:rPr>
              <a:t>ellos mismos</a:t>
            </a:r>
            <a:r>
              <a:rPr lang="es-ES" sz="1200" dirty="0">
                <a:solidFill>
                  <a:srgbClr val="333333"/>
                </a:solidFill>
                <a:latin typeface="Georgia"/>
                <a:cs typeface="Georgia"/>
              </a:rPr>
              <a:t> </a:t>
            </a:r>
            <a:r>
              <a:rPr lang="es-ES" sz="1200" spc="-5" dirty="0">
                <a:solidFill>
                  <a:srgbClr val="333333"/>
                </a:solidFill>
                <a:latin typeface="Georgia"/>
                <a:cs typeface="Georgia"/>
              </a:rPr>
              <a:t>proporcionan</a:t>
            </a:r>
            <a:r>
              <a:rPr lang="es-ES" sz="1200" dirty="0">
                <a:solidFill>
                  <a:srgbClr val="333333"/>
                </a:solidFill>
                <a:latin typeface="Georgia"/>
                <a:cs typeface="Georgia"/>
              </a:rPr>
              <a:t> </a:t>
            </a:r>
            <a:r>
              <a:rPr lang="es-ES" sz="1200" spc="-5" dirty="0">
                <a:solidFill>
                  <a:srgbClr val="333333"/>
                </a:solidFill>
                <a:latin typeface="Georgia"/>
                <a:cs typeface="Georgia"/>
              </a:rPr>
              <a:t>en</a:t>
            </a:r>
            <a:r>
              <a:rPr lang="es-ES" sz="1200" dirty="0">
                <a:solidFill>
                  <a:srgbClr val="333333"/>
                </a:solidFill>
                <a:latin typeface="Georgia"/>
                <a:cs typeface="Georgia"/>
              </a:rPr>
              <a:t> </a:t>
            </a:r>
            <a:r>
              <a:rPr lang="es-ES" sz="1200" spc="-5" dirty="0">
                <a:solidFill>
                  <a:srgbClr val="333333"/>
                </a:solidFill>
                <a:latin typeface="Georgia"/>
                <a:cs typeface="Georgia"/>
              </a:rPr>
              <a:t>muchos</a:t>
            </a:r>
            <a:r>
              <a:rPr lang="es-ES" sz="1200" dirty="0">
                <a:solidFill>
                  <a:srgbClr val="333333"/>
                </a:solidFill>
                <a:latin typeface="Georgia"/>
                <a:cs typeface="Georgia"/>
              </a:rPr>
              <a:t> </a:t>
            </a:r>
            <a:r>
              <a:rPr lang="es-ES" sz="1200" spc="-5" dirty="0">
                <a:solidFill>
                  <a:srgbClr val="333333"/>
                </a:solidFill>
                <a:latin typeface="Georgia"/>
                <a:cs typeface="Georgia"/>
              </a:rPr>
              <a:t>casos,</a:t>
            </a:r>
            <a:r>
              <a:rPr lang="es-ES" sz="1200" dirty="0">
                <a:solidFill>
                  <a:srgbClr val="333333"/>
                </a:solidFill>
                <a:latin typeface="Georgia"/>
                <a:cs typeface="Georgia"/>
              </a:rPr>
              <a:t> </a:t>
            </a:r>
            <a:r>
              <a:rPr lang="es-ES" sz="1200" spc="-5" dirty="0">
                <a:solidFill>
                  <a:srgbClr val="333333"/>
                </a:solidFill>
                <a:latin typeface="Georgia"/>
                <a:cs typeface="Georgia"/>
              </a:rPr>
              <a:t>ofrecen</a:t>
            </a:r>
            <a:r>
              <a:rPr lang="es-ES" sz="1200" dirty="0">
                <a:solidFill>
                  <a:srgbClr val="333333"/>
                </a:solidFill>
                <a:latin typeface="Georgia"/>
                <a:cs typeface="Georgia"/>
              </a:rPr>
              <a:t> </a:t>
            </a:r>
            <a:r>
              <a:rPr lang="es-ES" sz="1200" spc="-5" dirty="0">
                <a:solidFill>
                  <a:srgbClr val="333333"/>
                </a:solidFill>
                <a:latin typeface="Georgia"/>
                <a:cs typeface="Georgia"/>
              </a:rPr>
              <a:t>tantas</a:t>
            </a:r>
            <a:r>
              <a:rPr lang="es-ES" sz="1200" dirty="0">
                <a:solidFill>
                  <a:srgbClr val="333333"/>
                </a:solidFill>
                <a:latin typeface="Georgia"/>
                <a:cs typeface="Georgia"/>
              </a:rPr>
              <a:t> </a:t>
            </a:r>
            <a:r>
              <a:rPr lang="es-ES" sz="1200" spc="-5" dirty="0">
                <a:solidFill>
                  <a:srgbClr val="333333"/>
                </a:solidFill>
                <a:latin typeface="Georgia"/>
                <a:cs typeface="Georgia"/>
              </a:rPr>
              <a:t>prestaciones como</a:t>
            </a:r>
            <a:r>
              <a:rPr lang="es-ES" sz="1200" dirty="0">
                <a:solidFill>
                  <a:srgbClr val="333333"/>
                </a:solidFill>
                <a:latin typeface="Georgia"/>
                <a:cs typeface="Georgia"/>
              </a:rPr>
              <a:t> </a:t>
            </a:r>
            <a:r>
              <a:rPr lang="es-ES" sz="1200" spc="-5" dirty="0">
                <a:solidFill>
                  <a:srgbClr val="333333"/>
                </a:solidFill>
                <a:latin typeface="Georgia"/>
                <a:cs typeface="Georgia"/>
              </a:rPr>
              <a:t>los</a:t>
            </a:r>
            <a:r>
              <a:rPr lang="es-ES" sz="1200" dirty="0">
                <a:solidFill>
                  <a:srgbClr val="333333"/>
                </a:solidFill>
                <a:latin typeface="Georgia"/>
                <a:cs typeface="Georgia"/>
              </a:rPr>
              <a:t> </a:t>
            </a:r>
            <a:r>
              <a:rPr lang="es-ES" sz="1200" spc="-5" dirty="0">
                <a:solidFill>
                  <a:srgbClr val="333333"/>
                </a:solidFill>
                <a:latin typeface="Georgia"/>
                <a:cs typeface="Georgia"/>
              </a:rPr>
              <a:t>que </a:t>
            </a:r>
            <a:r>
              <a:rPr lang="es-ES" sz="1200" dirty="0">
                <a:solidFill>
                  <a:srgbClr val="333333"/>
                </a:solidFill>
                <a:latin typeface="Georgia"/>
                <a:cs typeface="Georgia"/>
              </a:rPr>
              <a:t> </a:t>
            </a:r>
            <a:r>
              <a:rPr lang="es-ES" sz="1200" spc="-5" dirty="0">
                <a:solidFill>
                  <a:srgbClr val="333333"/>
                </a:solidFill>
                <a:latin typeface="Georgia"/>
                <a:cs typeface="Georgia"/>
              </a:rPr>
              <a:t>encontramos en</a:t>
            </a:r>
            <a:r>
              <a:rPr lang="es-ES" sz="1200" dirty="0">
                <a:solidFill>
                  <a:srgbClr val="333333"/>
                </a:solidFill>
                <a:latin typeface="Georgia"/>
                <a:cs typeface="Georgia"/>
              </a:rPr>
              <a:t> </a:t>
            </a:r>
            <a:r>
              <a:rPr lang="es-ES" sz="1200" spc="-5" dirty="0">
                <a:solidFill>
                  <a:srgbClr val="333333"/>
                </a:solidFill>
                <a:latin typeface="Georgia"/>
                <a:cs typeface="Georgia"/>
              </a:rPr>
              <a:t>un </a:t>
            </a:r>
            <a:r>
              <a:rPr lang="es-ES" sz="1200" spc="-5" dirty="0" err="1">
                <a:solidFill>
                  <a:srgbClr val="333333"/>
                </a:solidFill>
                <a:latin typeface="Georgia"/>
                <a:cs typeface="Georgia"/>
              </a:rPr>
              <a:t>framework</a:t>
            </a:r>
            <a:r>
              <a:rPr lang="es-ES" sz="1200" spc="-5" dirty="0">
                <a:solidFill>
                  <a:srgbClr val="333333"/>
                </a:solidFill>
                <a:latin typeface="Georgia"/>
                <a:cs typeface="Georgia"/>
              </a:rPr>
              <a:t>.</a:t>
            </a:r>
            <a:r>
              <a:rPr lang="es-ES" sz="1200" dirty="0">
                <a:solidFill>
                  <a:srgbClr val="333333"/>
                </a:solidFill>
                <a:latin typeface="Georgia"/>
                <a:cs typeface="Georgia"/>
              </a:rPr>
              <a:t> </a:t>
            </a:r>
            <a:r>
              <a:rPr lang="es-ES" sz="1200" spc="-5" dirty="0">
                <a:solidFill>
                  <a:srgbClr val="333333"/>
                </a:solidFill>
                <a:latin typeface="Georgia"/>
                <a:cs typeface="Georgia"/>
              </a:rPr>
              <a:t>Por</a:t>
            </a:r>
            <a:r>
              <a:rPr lang="es-ES" sz="1200" dirty="0">
                <a:solidFill>
                  <a:srgbClr val="333333"/>
                </a:solidFill>
                <a:latin typeface="Georgia"/>
                <a:cs typeface="Georgia"/>
              </a:rPr>
              <a:t> </a:t>
            </a:r>
            <a:r>
              <a:rPr lang="es-ES" sz="1200" spc="-5" dirty="0">
                <a:solidFill>
                  <a:srgbClr val="333333"/>
                </a:solidFill>
                <a:latin typeface="Georgia"/>
                <a:cs typeface="Georgia"/>
              </a:rPr>
              <a:t>si</a:t>
            </a:r>
            <a:r>
              <a:rPr lang="es-ES" sz="1200" dirty="0">
                <a:solidFill>
                  <a:srgbClr val="333333"/>
                </a:solidFill>
                <a:latin typeface="Georgia"/>
                <a:cs typeface="Georgia"/>
              </a:rPr>
              <a:t> </a:t>
            </a:r>
            <a:r>
              <a:rPr lang="es-ES" sz="1200" spc="-5" dirty="0">
                <a:solidFill>
                  <a:srgbClr val="333333"/>
                </a:solidFill>
                <a:latin typeface="Georgia"/>
                <a:cs typeface="Georgia"/>
              </a:rPr>
              <a:t>alguien no</a:t>
            </a:r>
            <a:r>
              <a:rPr lang="es-ES" sz="1200" dirty="0">
                <a:solidFill>
                  <a:srgbClr val="333333"/>
                </a:solidFill>
                <a:latin typeface="Georgia"/>
                <a:cs typeface="Georgia"/>
              </a:rPr>
              <a:t> </a:t>
            </a:r>
            <a:r>
              <a:rPr lang="es-ES" sz="1200" spc="-5" dirty="0">
                <a:solidFill>
                  <a:srgbClr val="333333"/>
                </a:solidFill>
                <a:latin typeface="Georgia"/>
                <a:cs typeface="Georgia"/>
              </a:rPr>
              <a:t>lo</a:t>
            </a:r>
            <a:r>
              <a:rPr lang="es-ES" sz="1200" dirty="0">
                <a:solidFill>
                  <a:srgbClr val="333333"/>
                </a:solidFill>
                <a:latin typeface="Georgia"/>
                <a:cs typeface="Georgia"/>
              </a:rPr>
              <a:t> </a:t>
            </a:r>
            <a:r>
              <a:rPr lang="es-ES" sz="1200" spc="-5" dirty="0">
                <a:solidFill>
                  <a:srgbClr val="333333"/>
                </a:solidFill>
                <a:latin typeface="Georgia"/>
                <a:cs typeface="Georgia"/>
              </a:rPr>
              <a:t>sabe todavía,</a:t>
            </a:r>
            <a:r>
              <a:rPr lang="es-ES" sz="1200" dirty="0">
                <a:solidFill>
                  <a:srgbClr val="333333"/>
                </a:solidFill>
                <a:latin typeface="Georgia"/>
                <a:cs typeface="Georgia"/>
              </a:rPr>
              <a:t> </a:t>
            </a:r>
            <a:r>
              <a:rPr lang="es-ES" sz="1200" spc="-5" dirty="0">
                <a:solidFill>
                  <a:srgbClr val="333333"/>
                </a:solidFill>
                <a:latin typeface="Georgia"/>
                <a:cs typeface="Georgia"/>
              </a:rPr>
              <a:t>una librería</a:t>
            </a:r>
            <a:r>
              <a:rPr lang="es-ES" sz="1200" dirty="0">
                <a:solidFill>
                  <a:srgbClr val="333333"/>
                </a:solidFill>
                <a:latin typeface="Georgia"/>
                <a:cs typeface="Georgia"/>
              </a:rPr>
              <a:t> </a:t>
            </a:r>
            <a:r>
              <a:rPr lang="es-ES" sz="1200" spc="-5" dirty="0">
                <a:solidFill>
                  <a:srgbClr val="333333"/>
                </a:solidFill>
                <a:latin typeface="Georgia"/>
                <a:cs typeface="Georgia"/>
              </a:rPr>
              <a:t>es un </a:t>
            </a:r>
            <a:r>
              <a:rPr lang="es-ES" sz="1200" dirty="0">
                <a:solidFill>
                  <a:srgbClr val="333333"/>
                </a:solidFill>
                <a:latin typeface="Georgia"/>
                <a:cs typeface="Georgia"/>
              </a:rPr>
              <a:t> </a:t>
            </a:r>
            <a:r>
              <a:rPr lang="es-ES" sz="1200" spc="-5" dirty="0">
                <a:solidFill>
                  <a:srgbClr val="333333"/>
                </a:solidFill>
                <a:latin typeface="Georgia"/>
                <a:cs typeface="Georgia"/>
              </a:rPr>
              <a:t>conjunto</a:t>
            </a:r>
            <a:r>
              <a:rPr lang="es-ES" sz="1200" dirty="0">
                <a:solidFill>
                  <a:srgbClr val="333333"/>
                </a:solidFill>
                <a:latin typeface="Georgia"/>
                <a:cs typeface="Georgia"/>
              </a:rPr>
              <a:t> </a:t>
            </a:r>
            <a:r>
              <a:rPr lang="es-ES" sz="1200" spc="-5" dirty="0">
                <a:solidFill>
                  <a:srgbClr val="333333"/>
                </a:solidFill>
                <a:latin typeface="Georgia"/>
                <a:cs typeface="Georgia"/>
              </a:rPr>
              <a:t>de</a:t>
            </a:r>
            <a:r>
              <a:rPr lang="es-ES" sz="1200" dirty="0">
                <a:solidFill>
                  <a:srgbClr val="333333"/>
                </a:solidFill>
                <a:latin typeface="Georgia"/>
                <a:cs typeface="Georgia"/>
              </a:rPr>
              <a:t> </a:t>
            </a:r>
            <a:r>
              <a:rPr lang="es-ES" sz="1200" spc="-5" dirty="0">
                <a:solidFill>
                  <a:srgbClr val="333333"/>
                </a:solidFill>
                <a:latin typeface="Georgia"/>
                <a:cs typeface="Georgia"/>
              </a:rPr>
              <a:t>funciones,</a:t>
            </a:r>
            <a:r>
              <a:rPr lang="es-ES" sz="1200" dirty="0">
                <a:solidFill>
                  <a:srgbClr val="333333"/>
                </a:solidFill>
                <a:latin typeface="Georgia"/>
                <a:cs typeface="Georgia"/>
              </a:rPr>
              <a:t> </a:t>
            </a:r>
            <a:r>
              <a:rPr lang="es-ES" sz="1200" spc="-5" dirty="0">
                <a:solidFill>
                  <a:srgbClr val="333333"/>
                </a:solidFill>
                <a:latin typeface="Georgia"/>
                <a:cs typeface="Georgia"/>
              </a:rPr>
              <a:t>o</a:t>
            </a:r>
            <a:r>
              <a:rPr lang="es-ES" sz="1200" dirty="0">
                <a:solidFill>
                  <a:srgbClr val="333333"/>
                </a:solidFill>
                <a:latin typeface="Georgia"/>
                <a:cs typeface="Georgia"/>
              </a:rPr>
              <a:t> </a:t>
            </a:r>
            <a:r>
              <a:rPr lang="es-ES" sz="1200" spc="-5" dirty="0">
                <a:solidFill>
                  <a:srgbClr val="333333"/>
                </a:solidFill>
                <a:latin typeface="Georgia"/>
                <a:cs typeface="Georgia"/>
              </a:rPr>
              <a:t>clases</a:t>
            </a:r>
            <a:r>
              <a:rPr lang="es-ES" sz="1200" dirty="0">
                <a:solidFill>
                  <a:srgbClr val="333333"/>
                </a:solidFill>
                <a:latin typeface="Georgia"/>
                <a:cs typeface="Georgia"/>
              </a:rPr>
              <a:t> </a:t>
            </a:r>
            <a:r>
              <a:rPr lang="es-ES" sz="1200" spc="-5" dirty="0">
                <a:solidFill>
                  <a:srgbClr val="333333"/>
                </a:solidFill>
                <a:latin typeface="Georgia"/>
                <a:cs typeface="Georgia"/>
              </a:rPr>
              <a:t>y</a:t>
            </a:r>
            <a:r>
              <a:rPr lang="es-ES" sz="1200" dirty="0">
                <a:solidFill>
                  <a:srgbClr val="333333"/>
                </a:solidFill>
                <a:latin typeface="Georgia"/>
                <a:cs typeface="Georgia"/>
              </a:rPr>
              <a:t> </a:t>
            </a:r>
            <a:r>
              <a:rPr lang="es-ES" sz="1200" spc="-5" dirty="0">
                <a:solidFill>
                  <a:srgbClr val="333333"/>
                </a:solidFill>
                <a:latin typeface="Georgia"/>
                <a:cs typeface="Georgia"/>
              </a:rPr>
              <a:t>objetos,</a:t>
            </a:r>
            <a:r>
              <a:rPr lang="es-ES" sz="1200" dirty="0">
                <a:solidFill>
                  <a:srgbClr val="333333"/>
                </a:solidFill>
                <a:latin typeface="Georgia"/>
                <a:cs typeface="Georgia"/>
              </a:rPr>
              <a:t> </a:t>
            </a:r>
            <a:r>
              <a:rPr lang="es-ES" sz="1200" spc="-5" dirty="0">
                <a:solidFill>
                  <a:srgbClr val="333333"/>
                </a:solidFill>
                <a:latin typeface="Georgia"/>
                <a:cs typeface="Georgia"/>
              </a:rPr>
              <a:t>que</a:t>
            </a:r>
            <a:r>
              <a:rPr lang="es-ES" sz="1200" dirty="0">
                <a:solidFill>
                  <a:srgbClr val="333333"/>
                </a:solidFill>
                <a:latin typeface="Georgia"/>
                <a:cs typeface="Georgia"/>
              </a:rPr>
              <a:t> </a:t>
            </a:r>
            <a:r>
              <a:rPr lang="es-ES" sz="1200" spc="-5" dirty="0">
                <a:solidFill>
                  <a:srgbClr val="333333"/>
                </a:solidFill>
                <a:latin typeface="Georgia"/>
                <a:cs typeface="Georgia"/>
              </a:rPr>
              <a:t>nos</a:t>
            </a:r>
            <a:r>
              <a:rPr lang="es-ES" sz="1200" dirty="0">
                <a:solidFill>
                  <a:srgbClr val="333333"/>
                </a:solidFill>
                <a:latin typeface="Georgia"/>
                <a:cs typeface="Georgia"/>
              </a:rPr>
              <a:t> </a:t>
            </a:r>
            <a:r>
              <a:rPr lang="es-ES" sz="1200" spc="-5" dirty="0">
                <a:solidFill>
                  <a:srgbClr val="333333"/>
                </a:solidFill>
                <a:latin typeface="Georgia"/>
                <a:cs typeface="Georgia"/>
              </a:rPr>
              <a:t>permite</a:t>
            </a:r>
            <a:r>
              <a:rPr lang="es-ES" sz="1200" dirty="0">
                <a:solidFill>
                  <a:srgbClr val="333333"/>
                </a:solidFill>
                <a:latin typeface="Georgia"/>
                <a:cs typeface="Georgia"/>
              </a:rPr>
              <a:t> </a:t>
            </a:r>
            <a:r>
              <a:rPr lang="es-ES" sz="1200" spc="-5" dirty="0">
                <a:solidFill>
                  <a:srgbClr val="333333"/>
                </a:solidFill>
                <a:latin typeface="Georgia"/>
                <a:cs typeface="Georgia"/>
              </a:rPr>
              <a:t>realizar</a:t>
            </a:r>
            <a:r>
              <a:rPr lang="es-ES" sz="1200" spc="5" dirty="0">
                <a:solidFill>
                  <a:srgbClr val="333333"/>
                </a:solidFill>
                <a:latin typeface="Georgia"/>
                <a:cs typeface="Georgia"/>
              </a:rPr>
              <a:t> </a:t>
            </a:r>
            <a:r>
              <a:rPr lang="es-ES" sz="1200" spc="-5" dirty="0">
                <a:solidFill>
                  <a:srgbClr val="333333"/>
                </a:solidFill>
                <a:latin typeface="Georgia"/>
                <a:cs typeface="Georgia"/>
              </a:rPr>
              <a:t>un</a:t>
            </a:r>
            <a:r>
              <a:rPr lang="es-ES" sz="1200" dirty="0">
                <a:solidFill>
                  <a:srgbClr val="333333"/>
                </a:solidFill>
                <a:latin typeface="Georgia"/>
                <a:cs typeface="Georgia"/>
              </a:rPr>
              <a:t> </a:t>
            </a:r>
            <a:r>
              <a:rPr lang="es-ES" sz="1200" spc="-5" dirty="0">
                <a:solidFill>
                  <a:srgbClr val="333333"/>
                </a:solidFill>
                <a:latin typeface="Georgia"/>
                <a:cs typeface="Georgia"/>
              </a:rPr>
              <a:t>abanico</a:t>
            </a:r>
            <a:r>
              <a:rPr lang="es-ES" sz="1200" dirty="0">
                <a:solidFill>
                  <a:srgbClr val="333333"/>
                </a:solidFill>
                <a:latin typeface="Georgia"/>
                <a:cs typeface="Georgia"/>
              </a:rPr>
              <a:t> </a:t>
            </a:r>
            <a:r>
              <a:rPr lang="es-ES" sz="1200" spc="-5" dirty="0">
                <a:solidFill>
                  <a:srgbClr val="333333"/>
                </a:solidFill>
                <a:latin typeface="Georgia"/>
                <a:cs typeface="Georgia"/>
              </a:rPr>
              <a:t>de</a:t>
            </a:r>
            <a:r>
              <a:rPr lang="es-ES" sz="1200" dirty="0">
                <a:solidFill>
                  <a:srgbClr val="333333"/>
                </a:solidFill>
                <a:latin typeface="Georgia"/>
                <a:cs typeface="Georgia"/>
              </a:rPr>
              <a:t> </a:t>
            </a:r>
            <a:r>
              <a:rPr lang="es-ES" sz="1200" spc="-5" dirty="0">
                <a:solidFill>
                  <a:srgbClr val="333333"/>
                </a:solidFill>
                <a:latin typeface="Georgia"/>
                <a:cs typeface="Georgia"/>
              </a:rPr>
              <a:t>tareas </a:t>
            </a:r>
            <a:r>
              <a:rPr lang="es-ES" sz="1200" dirty="0">
                <a:solidFill>
                  <a:srgbClr val="333333"/>
                </a:solidFill>
                <a:latin typeface="Georgia"/>
                <a:cs typeface="Georgia"/>
              </a:rPr>
              <a:t> </a:t>
            </a:r>
            <a:r>
              <a:rPr lang="es-ES" sz="1200" spc="-5" dirty="0">
                <a:solidFill>
                  <a:srgbClr val="333333"/>
                </a:solidFill>
                <a:latin typeface="Georgia"/>
                <a:cs typeface="Georgia"/>
              </a:rPr>
              <a:t>habituales para</a:t>
            </a:r>
            <a:r>
              <a:rPr lang="es-ES" sz="1200" dirty="0">
                <a:solidFill>
                  <a:srgbClr val="333333"/>
                </a:solidFill>
                <a:latin typeface="Georgia"/>
                <a:cs typeface="Georgia"/>
              </a:rPr>
              <a:t> </a:t>
            </a:r>
            <a:r>
              <a:rPr lang="es-ES" sz="1200" spc="-5" dirty="0">
                <a:solidFill>
                  <a:srgbClr val="333333"/>
                </a:solidFill>
                <a:latin typeface="Georgia"/>
                <a:cs typeface="Georgia"/>
              </a:rPr>
              <a:t>el desarrollo</a:t>
            </a:r>
            <a:r>
              <a:rPr lang="es-ES" sz="1200" dirty="0">
                <a:solidFill>
                  <a:srgbClr val="333333"/>
                </a:solidFill>
                <a:latin typeface="Georgia"/>
                <a:cs typeface="Georgia"/>
              </a:rPr>
              <a:t> </a:t>
            </a:r>
            <a:r>
              <a:rPr lang="es-ES" sz="1200" spc="-5" dirty="0">
                <a:solidFill>
                  <a:srgbClr val="333333"/>
                </a:solidFill>
                <a:latin typeface="Georgia"/>
                <a:cs typeface="Georgia"/>
              </a:rPr>
              <a:t>de</a:t>
            </a:r>
            <a:r>
              <a:rPr lang="es-ES" sz="1200" dirty="0">
                <a:solidFill>
                  <a:srgbClr val="333333"/>
                </a:solidFill>
                <a:latin typeface="Georgia"/>
                <a:cs typeface="Georgia"/>
              </a:rPr>
              <a:t> </a:t>
            </a:r>
            <a:r>
              <a:rPr lang="es-ES" sz="1200" spc="-5" dirty="0">
                <a:solidFill>
                  <a:srgbClr val="333333"/>
                </a:solidFill>
                <a:latin typeface="Georgia"/>
                <a:cs typeface="Georgia"/>
              </a:rPr>
              <a:t>ciertas necesidades</a:t>
            </a:r>
            <a:r>
              <a:rPr lang="es-ES" sz="1200" dirty="0">
                <a:solidFill>
                  <a:srgbClr val="333333"/>
                </a:solidFill>
                <a:latin typeface="Georgia"/>
                <a:cs typeface="Georgia"/>
              </a:rPr>
              <a:t> </a:t>
            </a:r>
            <a:r>
              <a:rPr lang="es-ES" sz="1200" spc="-5" dirty="0">
                <a:solidFill>
                  <a:srgbClr val="333333"/>
                </a:solidFill>
                <a:latin typeface="Georgia"/>
                <a:cs typeface="Georgia"/>
              </a:rPr>
              <a:t>de</a:t>
            </a:r>
            <a:r>
              <a:rPr lang="es-ES" sz="1200" dirty="0">
                <a:solidFill>
                  <a:srgbClr val="333333"/>
                </a:solidFill>
                <a:latin typeface="Georgia"/>
                <a:cs typeface="Georgia"/>
              </a:rPr>
              <a:t> </a:t>
            </a:r>
            <a:r>
              <a:rPr lang="es-ES" sz="1200" spc="-5" dirty="0">
                <a:solidFill>
                  <a:srgbClr val="333333"/>
                </a:solidFill>
                <a:latin typeface="Georgia"/>
                <a:cs typeface="Georgia"/>
              </a:rPr>
              <a:t>aplicaciones. Un</a:t>
            </a:r>
            <a:r>
              <a:rPr lang="es-ES" sz="1200" dirty="0">
                <a:solidFill>
                  <a:srgbClr val="333333"/>
                </a:solidFill>
                <a:latin typeface="Georgia"/>
                <a:cs typeface="Georgia"/>
              </a:rPr>
              <a:t> </a:t>
            </a:r>
            <a:r>
              <a:rPr lang="es-ES" sz="1200" spc="-5" dirty="0" err="1">
                <a:solidFill>
                  <a:srgbClr val="333333"/>
                </a:solidFill>
                <a:latin typeface="Georgia"/>
                <a:cs typeface="Georgia"/>
              </a:rPr>
              <a:t>framework</a:t>
            </a:r>
            <a:r>
              <a:rPr lang="es-ES" sz="1200" dirty="0">
                <a:solidFill>
                  <a:srgbClr val="333333"/>
                </a:solidFill>
                <a:latin typeface="Georgia"/>
                <a:cs typeface="Georgia"/>
              </a:rPr>
              <a:t> </a:t>
            </a:r>
            <a:r>
              <a:rPr lang="es-ES" sz="1200" spc="-5" dirty="0">
                <a:solidFill>
                  <a:srgbClr val="333333"/>
                </a:solidFill>
                <a:latin typeface="Georgia"/>
                <a:cs typeface="Georgia"/>
              </a:rPr>
              <a:t>se </a:t>
            </a:r>
            <a:r>
              <a:rPr lang="es-ES" sz="1200" dirty="0">
                <a:solidFill>
                  <a:srgbClr val="333333"/>
                </a:solidFill>
                <a:latin typeface="Georgia"/>
                <a:cs typeface="Georgia"/>
              </a:rPr>
              <a:t> </a:t>
            </a:r>
            <a:r>
              <a:rPr lang="es-ES" sz="1200" spc="-5" dirty="0">
                <a:solidFill>
                  <a:srgbClr val="333333"/>
                </a:solidFill>
                <a:latin typeface="Georgia"/>
                <a:cs typeface="Georgia"/>
              </a:rPr>
              <a:t>distingue</a:t>
            </a:r>
            <a:r>
              <a:rPr lang="es-ES" sz="1200" dirty="0">
                <a:solidFill>
                  <a:srgbClr val="333333"/>
                </a:solidFill>
                <a:latin typeface="Georgia"/>
                <a:cs typeface="Georgia"/>
              </a:rPr>
              <a:t> </a:t>
            </a:r>
            <a:r>
              <a:rPr lang="es-ES" sz="1200" spc="-5" dirty="0">
                <a:solidFill>
                  <a:srgbClr val="333333"/>
                </a:solidFill>
                <a:latin typeface="Georgia"/>
                <a:cs typeface="Georgia"/>
              </a:rPr>
              <a:t>principalmente</a:t>
            </a:r>
            <a:r>
              <a:rPr lang="es-ES" sz="1200" dirty="0">
                <a:solidFill>
                  <a:srgbClr val="333333"/>
                </a:solidFill>
                <a:latin typeface="Georgia"/>
                <a:cs typeface="Georgia"/>
              </a:rPr>
              <a:t> </a:t>
            </a:r>
            <a:r>
              <a:rPr lang="es-ES" sz="1200" spc="-5" dirty="0">
                <a:solidFill>
                  <a:srgbClr val="333333"/>
                </a:solidFill>
                <a:latin typeface="Georgia"/>
                <a:cs typeface="Georgia"/>
              </a:rPr>
              <a:t>de</a:t>
            </a:r>
            <a:r>
              <a:rPr lang="es-ES" sz="1200" spc="5" dirty="0">
                <a:solidFill>
                  <a:srgbClr val="333333"/>
                </a:solidFill>
                <a:latin typeface="Georgia"/>
                <a:cs typeface="Georgia"/>
              </a:rPr>
              <a:t> </a:t>
            </a:r>
            <a:r>
              <a:rPr lang="es-ES" sz="1200" spc="-5" dirty="0">
                <a:solidFill>
                  <a:srgbClr val="333333"/>
                </a:solidFill>
                <a:latin typeface="Georgia"/>
                <a:cs typeface="Georgia"/>
              </a:rPr>
              <a:t>una</a:t>
            </a:r>
            <a:r>
              <a:rPr lang="es-ES" sz="1200" dirty="0">
                <a:solidFill>
                  <a:srgbClr val="333333"/>
                </a:solidFill>
                <a:latin typeface="Georgia"/>
                <a:cs typeface="Georgia"/>
              </a:rPr>
              <a:t> </a:t>
            </a:r>
            <a:r>
              <a:rPr lang="es-ES" sz="1200" spc="-5" dirty="0">
                <a:solidFill>
                  <a:srgbClr val="333333"/>
                </a:solidFill>
                <a:latin typeface="Georgia"/>
                <a:cs typeface="Georgia"/>
              </a:rPr>
              <a:t>librería</a:t>
            </a:r>
            <a:r>
              <a:rPr lang="es-ES" sz="1200" dirty="0">
                <a:solidFill>
                  <a:srgbClr val="333333"/>
                </a:solidFill>
                <a:latin typeface="Georgia"/>
                <a:cs typeface="Georgia"/>
              </a:rPr>
              <a:t> </a:t>
            </a:r>
            <a:r>
              <a:rPr lang="es-ES" sz="1200" spc="-5" dirty="0">
                <a:solidFill>
                  <a:srgbClr val="333333"/>
                </a:solidFill>
                <a:latin typeface="Georgia"/>
                <a:cs typeface="Georgia"/>
              </a:rPr>
              <a:t>porque,</a:t>
            </a:r>
            <a:r>
              <a:rPr lang="es-ES" sz="1200" spc="5" dirty="0">
                <a:solidFill>
                  <a:srgbClr val="333333"/>
                </a:solidFill>
                <a:latin typeface="Georgia"/>
                <a:cs typeface="Georgia"/>
              </a:rPr>
              <a:t> </a:t>
            </a:r>
            <a:r>
              <a:rPr lang="es-ES" sz="1200" spc="-5" dirty="0">
                <a:solidFill>
                  <a:srgbClr val="333333"/>
                </a:solidFill>
                <a:latin typeface="Georgia"/>
                <a:cs typeface="Georgia"/>
              </a:rPr>
              <a:t>además</a:t>
            </a:r>
            <a:r>
              <a:rPr lang="es-ES" sz="1200" dirty="0">
                <a:solidFill>
                  <a:srgbClr val="333333"/>
                </a:solidFill>
                <a:latin typeface="Georgia"/>
                <a:cs typeface="Georgia"/>
              </a:rPr>
              <a:t> </a:t>
            </a:r>
            <a:r>
              <a:rPr lang="es-ES" sz="1200" spc="-5" dirty="0">
                <a:solidFill>
                  <a:srgbClr val="333333"/>
                </a:solidFill>
                <a:latin typeface="Georgia"/>
                <a:cs typeface="Georgia"/>
              </a:rPr>
              <a:t>de</a:t>
            </a:r>
            <a:r>
              <a:rPr lang="es-ES" sz="1200" dirty="0">
                <a:solidFill>
                  <a:srgbClr val="333333"/>
                </a:solidFill>
                <a:latin typeface="Georgia"/>
                <a:cs typeface="Georgia"/>
              </a:rPr>
              <a:t> </a:t>
            </a:r>
            <a:r>
              <a:rPr lang="es-ES" sz="1200" spc="-5" dirty="0">
                <a:solidFill>
                  <a:srgbClr val="333333"/>
                </a:solidFill>
                <a:latin typeface="Georgia"/>
                <a:cs typeface="Georgia"/>
              </a:rPr>
              <a:t>proveer</a:t>
            </a:r>
            <a:r>
              <a:rPr lang="es-ES" sz="1200" spc="10" dirty="0">
                <a:solidFill>
                  <a:srgbClr val="333333"/>
                </a:solidFill>
                <a:latin typeface="Georgia"/>
                <a:cs typeface="Georgia"/>
              </a:rPr>
              <a:t> </a:t>
            </a:r>
            <a:r>
              <a:rPr lang="es-ES" sz="1200" spc="-5" dirty="0">
                <a:solidFill>
                  <a:srgbClr val="333333"/>
                </a:solidFill>
                <a:latin typeface="Georgia"/>
                <a:cs typeface="Georgia"/>
              </a:rPr>
              <a:t>código</a:t>
            </a:r>
            <a:r>
              <a:rPr lang="es-ES" sz="1200" dirty="0">
                <a:solidFill>
                  <a:srgbClr val="333333"/>
                </a:solidFill>
                <a:latin typeface="Georgia"/>
                <a:cs typeface="Georgia"/>
              </a:rPr>
              <a:t> </a:t>
            </a:r>
            <a:r>
              <a:rPr lang="es-ES" sz="1200" spc="-5" dirty="0">
                <a:solidFill>
                  <a:srgbClr val="333333"/>
                </a:solidFill>
                <a:latin typeface="Georgia"/>
                <a:cs typeface="Georgia"/>
              </a:rPr>
              <a:t>para</a:t>
            </a:r>
            <a:r>
              <a:rPr lang="es-ES" sz="1200" dirty="0">
                <a:solidFill>
                  <a:srgbClr val="333333"/>
                </a:solidFill>
                <a:latin typeface="Georgia"/>
                <a:cs typeface="Georgia"/>
              </a:rPr>
              <a:t> </a:t>
            </a:r>
            <a:r>
              <a:rPr lang="es-ES" sz="1200" spc="-5" dirty="0">
                <a:solidFill>
                  <a:srgbClr val="333333"/>
                </a:solidFill>
                <a:latin typeface="Georgia"/>
                <a:cs typeface="Georgia"/>
              </a:rPr>
              <a:t>resolver </a:t>
            </a:r>
            <a:r>
              <a:rPr lang="es-ES" sz="1200" dirty="0">
                <a:solidFill>
                  <a:srgbClr val="333333"/>
                </a:solidFill>
                <a:latin typeface="Georgia"/>
                <a:cs typeface="Georgia"/>
              </a:rPr>
              <a:t> </a:t>
            </a:r>
            <a:r>
              <a:rPr lang="es-ES" sz="1200" spc="-5" dirty="0">
                <a:solidFill>
                  <a:srgbClr val="333333"/>
                </a:solidFill>
                <a:latin typeface="Georgia"/>
                <a:cs typeface="Georgia"/>
              </a:rPr>
              <a:t>problemas</a:t>
            </a:r>
            <a:r>
              <a:rPr lang="es-ES" sz="1200" dirty="0">
                <a:solidFill>
                  <a:srgbClr val="333333"/>
                </a:solidFill>
                <a:latin typeface="Georgia"/>
                <a:cs typeface="Georgia"/>
              </a:rPr>
              <a:t> </a:t>
            </a:r>
            <a:r>
              <a:rPr lang="es-ES" sz="1200" spc="-5" dirty="0">
                <a:solidFill>
                  <a:srgbClr val="333333"/>
                </a:solidFill>
                <a:latin typeface="Georgia"/>
                <a:cs typeface="Georgia"/>
              </a:rPr>
              <a:t>comunes,</a:t>
            </a:r>
            <a:r>
              <a:rPr lang="es-ES" sz="1200" dirty="0">
                <a:solidFill>
                  <a:srgbClr val="333333"/>
                </a:solidFill>
                <a:latin typeface="Georgia"/>
                <a:cs typeface="Georgia"/>
              </a:rPr>
              <a:t> </a:t>
            </a:r>
            <a:r>
              <a:rPr lang="es-ES" sz="1200" spc="-5" dirty="0">
                <a:solidFill>
                  <a:srgbClr val="333333"/>
                </a:solidFill>
                <a:latin typeface="Georgia"/>
                <a:cs typeface="Georgia"/>
              </a:rPr>
              <a:t>ofrece</a:t>
            </a:r>
            <a:r>
              <a:rPr lang="es-ES" sz="1200" dirty="0">
                <a:solidFill>
                  <a:srgbClr val="333333"/>
                </a:solidFill>
                <a:latin typeface="Georgia"/>
                <a:cs typeface="Georgia"/>
              </a:rPr>
              <a:t> </a:t>
            </a:r>
            <a:r>
              <a:rPr lang="es-ES" sz="1200" spc="-5" dirty="0">
                <a:solidFill>
                  <a:srgbClr val="333333"/>
                </a:solidFill>
                <a:latin typeface="Georgia"/>
                <a:cs typeface="Georgia"/>
              </a:rPr>
              <a:t>una</a:t>
            </a:r>
            <a:r>
              <a:rPr lang="es-ES" sz="1200" dirty="0">
                <a:solidFill>
                  <a:srgbClr val="333333"/>
                </a:solidFill>
                <a:latin typeface="Georgia"/>
                <a:cs typeface="Georgia"/>
              </a:rPr>
              <a:t> </a:t>
            </a:r>
            <a:r>
              <a:rPr lang="es-ES" sz="1200" spc="-5" dirty="0">
                <a:solidFill>
                  <a:srgbClr val="333333"/>
                </a:solidFill>
                <a:latin typeface="Georgia"/>
                <a:cs typeface="Georgia"/>
              </a:rPr>
              <a:t>arquitectura</a:t>
            </a:r>
            <a:r>
              <a:rPr lang="es-ES" sz="1200" dirty="0">
                <a:solidFill>
                  <a:srgbClr val="333333"/>
                </a:solidFill>
                <a:latin typeface="Georgia"/>
                <a:cs typeface="Georgia"/>
              </a:rPr>
              <a:t> </a:t>
            </a:r>
            <a:r>
              <a:rPr lang="es-ES" sz="1200" spc="-5" dirty="0">
                <a:solidFill>
                  <a:srgbClr val="333333"/>
                </a:solidFill>
                <a:latin typeface="Georgia"/>
                <a:cs typeface="Georgia"/>
              </a:rPr>
              <a:t>que</a:t>
            </a:r>
            <a:r>
              <a:rPr lang="es-ES" sz="1200" dirty="0">
                <a:solidFill>
                  <a:srgbClr val="333333"/>
                </a:solidFill>
                <a:latin typeface="Georgia"/>
                <a:cs typeface="Georgia"/>
              </a:rPr>
              <a:t> </a:t>
            </a:r>
            <a:r>
              <a:rPr lang="es-ES" sz="1200" spc="-5" dirty="0">
                <a:solidFill>
                  <a:srgbClr val="333333"/>
                </a:solidFill>
                <a:latin typeface="Georgia"/>
                <a:cs typeface="Georgia"/>
              </a:rPr>
              <a:t>los</a:t>
            </a:r>
            <a:r>
              <a:rPr lang="es-ES" sz="1200" spc="5" dirty="0">
                <a:solidFill>
                  <a:srgbClr val="333333"/>
                </a:solidFill>
                <a:latin typeface="Georgia"/>
                <a:cs typeface="Georgia"/>
              </a:rPr>
              <a:t> </a:t>
            </a:r>
            <a:r>
              <a:rPr lang="es-ES" sz="1200" spc="-5" dirty="0">
                <a:solidFill>
                  <a:srgbClr val="333333"/>
                </a:solidFill>
                <a:latin typeface="Georgia"/>
                <a:cs typeface="Georgia"/>
              </a:rPr>
              <a:t>desarrolladores</a:t>
            </a:r>
            <a:r>
              <a:rPr lang="es-ES" sz="1200" dirty="0">
                <a:solidFill>
                  <a:srgbClr val="333333"/>
                </a:solidFill>
                <a:latin typeface="Georgia"/>
                <a:cs typeface="Georgia"/>
              </a:rPr>
              <a:t> </a:t>
            </a:r>
            <a:r>
              <a:rPr lang="es-ES" sz="1200" spc="-5" dirty="0">
                <a:solidFill>
                  <a:srgbClr val="333333"/>
                </a:solidFill>
                <a:latin typeface="Georgia"/>
                <a:cs typeface="Georgia"/>
              </a:rPr>
              <a:t>deben</a:t>
            </a:r>
            <a:r>
              <a:rPr lang="es-ES" sz="1200" dirty="0">
                <a:solidFill>
                  <a:srgbClr val="333333"/>
                </a:solidFill>
                <a:latin typeface="Georgia"/>
                <a:cs typeface="Georgia"/>
              </a:rPr>
              <a:t> </a:t>
            </a:r>
            <a:r>
              <a:rPr lang="es-ES" sz="1200" spc="-5" dirty="0">
                <a:solidFill>
                  <a:srgbClr val="333333"/>
                </a:solidFill>
                <a:latin typeface="Georgia"/>
                <a:cs typeface="Georgia"/>
              </a:rPr>
              <a:t>seguir</a:t>
            </a:r>
            <a:r>
              <a:rPr lang="es-ES" sz="1200" spc="5" dirty="0">
                <a:solidFill>
                  <a:srgbClr val="333333"/>
                </a:solidFill>
                <a:latin typeface="Georgia"/>
                <a:cs typeface="Georgia"/>
              </a:rPr>
              <a:t> </a:t>
            </a:r>
            <a:r>
              <a:rPr lang="es-ES" sz="1200" spc="-5" dirty="0">
                <a:solidFill>
                  <a:srgbClr val="333333"/>
                </a:solidFill>
                <a:latin typeface="Georgia"/>
                <a:cs typeface="Georgia"/>
              </a:rPr>
              <a:t>para </a:t>
            </a:r>
            <a:r>
              <a:rPr lang="es-ES" sz="1200" dirty="0">
                <a:solidFill>
                  <a:srgbClr val="333333"/>
                </a:solidFill>
                <a:latin typeface="Georgia"/>
                <a:cs typeface="Georgia"/>
              </a:rPr>
              <a:t> </a:t>
            </a:r>
            <a:r>
              <a:rPr lang="es-ES" sz="1200" spc="-5" dirty="0">
                <a:solidFill>
                  <a:srgbClr val="333333"/>
                </a:solidFill>
                <a:latin typeface="Georgia"/>
                <a:cs typeface="Georgia"/>
              </a:rPr>
              <a:t>producir</a:t>
            </a:r>
            <a:r>
              <a:rPr lang="es-ES" sz="1200" spc="5" dirty="0">
                <a:solidFill>
                  <a:srgbClr val="333333"/>
                </a:solidFill>
                <a:latin typeface="Georgia"/>
                <a:cs typeface="Georgia"/>
              </a:rPr>
              <a:t> </a:t>
            </a:r>
            <a:r>
              <a:rPr lang="es-ES" sz="1200" spc="-5" dirty="0">
                <a:solidFill>
                  <a:srgbClr val="333333"/>
                </a:solidFill>
                <a:latin typeface="Georgia"/>
                <a:cs typeface="Georgia"/>
              </a:rPr>
              <a:t>las</a:t>
            </a:r>
            <a:r>
              <a:rPr lang="es-ES" sz="1200" dirty="0">
                <a:solidFill>
                  <a:srgbClr val="333333"/>
                </a:solidFill>
                <a:latin typeface="Georgia"/>
                <a:cs typeface="Georgia"/>
              </a:rPr>
              <a:t> </a:t>
            </a:r>
            <a:r>
              <a:rPr lang="es-ES" sz="1200" spc="-5" dirty="0">
                <a:solidFill>
                  <a:srgbClr val="333333"/>
                </a:solidFill>
                <a:latin typeface="Georgia"/>
                <a:cs typeface="Georgia"/>
              </a:rPr>
              <a:t>aplicaciones</a:t>
            </a:r>
            <a:r>
              <a:rPr lang="es-ES" sz="1200" dirty="0">
                <a:solidFill>
                  <a:srgbClr val="333333"/>
                </a:solidFill>
                <a:latin typeface="Georgia"/>
                <a:cs typeface="Georgia"/>
              </a:rPr>
              <a:t> </a:t>
            </a:r>
            <a:r>
              <a:rPr lang="es-ES" sz="1200" spc="-5" dirty="0">
                <a:solidFill>
                  <a:srgbClr val="333333"/>
                </a:solidFill>
                <a:latin typeface="Georgia"/>
                <a:cs typeface="Georgia"/>
              </a:rPr>
              <a:t>y</a:t>
            </a:r>
            <a:r>
              <a:rPr lang="es-ES" sz="1200" dirty="0">
                <a:solidFill>
                  <a:srgbClr val="333333"/>
                </a:solidFill>
                <a:latin typeface="Georgia"/>
                <a:cs typeface="Georgia"/>
              </a:rPr>
              <a:t> </a:t>
            </a:r>
            <a:r>
              <a:rPr lang="es-ES" sz="1200" spc="-5" dirty="0">
                <a:solidFill>
                  <a:srgbClr val="333333"/>
                </a:solidFill>
                <a:latin typeface="Georgia"/>
                <a:cs typeface="Georgia"/>
              </a:rPr>
              <a:t>asegurarse</a:t>
            </a:r>
            <a:r>
              <a:rPr lang="es-ES" sz="1200" dirty="0">
                <a:solidFill>
                  <a:srgbClr val="333333"/>
                </a:solidFill>
                <a:latin typeface="Georgia"/>
                <a:cs typeface="Georgia"/>
              </a:rPr>
              <a:t> </a:t>
            </a:r>
            <a:r>
              <a:rPr lang="es-ES" sz="1200" spc="-5" dirty="0">
                <a:solidFill>
                  <a:srgbClr val="333333"/>
                </a:solidFill>
                <a:latin typeface="Georgia"/>
                <a:cs typeface="Georgia"/>
              </a:rPr>
              <a:t>una</a:t>
            </a:r>
            <a:r>
              <a:rPr lang="es-ES" sz="1200" dirty="0">
                <a:solidFill>
                  <a:srgbClr val="333333"/>
                </a:solidFill>
                <a:latin typeface="Georgia"/>
                <a:cs typeface="Georgia"/>
              </a:rPr>
              <a:t> </a:t>
            </a:r>
            <a:r>
              <a:rPr lang="es-ES" sz="1200" spc="-5" dirty="0">
                <a:solidFill>
                  <a:srgbClr val="333333"/>
                </a:solidFill>
                <a:latin typeface="Georgia"/>
                <a:cs typeface="Georgia"/>
              </a:rPr>
              <a:t>mejor</a:t>
            </a:r>
            <a:r>
              <a:rPr lang="es-ES" sz="1200" spc="5" dirty="0">
                <a:solidFill>
                  <a:srgbClr val="333333"/>
                </a:solidFill>
                <a:latin typeface="Georgia"/>
                <a:cs typeface="Georgia"/>
              </a:rPr>
              <a:t> </a:t>
            </a:r>
            <a:r>
              <a:rPr lang="es-ES" sz="1200" spc="-5" dirty="0">
                <a:solidFill>
                  <a:srgbClr val="333333"/>
                </a:solidFill>
                <a:latin typeface="Georgia"/>
                <a:cs typeface="Georgia"/>
              </a:rPr>
              <a:t>calidad</a:t>
            </a:r>
            <a:r>
              <a:rPr lang="es-ES" sz="1200" dirty="0">
                <a:solidFill>
                  <a:srgbClr val="333333"/>
                </a:solidFill>
                <a:latin typeface="Georgia"/>
                <a:cs typeface="Georgia"/>
              </a:rPr>
              <a:t> </a:t>
            </a:r>
            <a:r>
              <a:rPr lang="es-ES" sz="1200" spc="-5" dirty="0">
                <a:solidFill>
                  <a:srgbClr val="333333"/>
                </a:solidFill>
                <a:latin typeface="Georgia"/>
                <a:cs typeface="Georgia"/>
              </a:rPr>
              <a:t>del</a:t>
            </a:r>
            <a:r>
              <a:rPr lang="es-ES" sz="1200" dirty="0">
                <a:solidFill>
                  <a:srgbClr val="333333"/>
                </a:solidFill>
                <a:latin typeface="Georgia"/>
                <a:cs typeface="Georgia"/>
              </a:rPr>
              <a:t> </a:t>
            </a:r>
            <a:r>
              <a:rPr lang="es-ES" sz="1200" spc="-5" dirty="0">
                <a:solidFill>
                  <a:srgbClr val="333333"/>
                </a:solidFill>
                <a:latin typeface="Georgia"/>
                <a:cs typeface="Georgia"/>
              </a:rPr>
              <a:t>código</a:t>
            </a:r>
            <a:r>
              <a:rPr lang="es-ES" sz="1200" spc="5" dirty="0">
                <a:solidFill>
                  <a:srgbClr val="333333"/>
                </a:solidFill>
                <a:latin typeface="Georgia"/>
                <a:cs typeface="Georgia"/>
              </a:rPr>
              <a:t> </a:t>
            </a:r>
            <a:r>
              <a:rPr lang="es-ES" sz="1200" spc="-5" dirty="0">
                <a:solidFill>
                  <a:srgbClr val="333333"/>
                </a:solidFill>
                <a:latin typeface="Georgia"/>
                <a:cs typeface="Georgia"/>
              </a:rPr>
              <a:t>y</a:t>
            </a:r>
            <a:r>
              <a:rPr lang="es-ES" sz="1200" dirty="0">
                <a:solidFill>
                  <a:srgbClr val="333333"/>
                </a:solidFill>
                <a:latin typeface="Georgia"/>
                <a:cs typeface="Georgia"/>
              </a:rPr>
              <a:t> </a:t>
            </a:r>
            <a:r>
              <a:rPr lang="es-ES" sz="1200" spc="-5" dirty="0">
                <a:solidFill>
                  <a:srgbClr val="333333"/>
                </a:solidFill>
                <a:latin typeface="Georgia"/>
                <a:cs typeface="Georgia"/>
              </a:rPr>
              <a:t>mayor</a:t>
            </a:r>
            <a:r>
              <a:rPr lang="es-ES" sz="1200" spc="5" dirty="0">
                <a:solidFill>
                  <a:srgbClr val="333333"/>
                </a:solidFill>
                <a:latin typeface="Georgia"/>
                <a:cs typeface="Georgia"/>
              </a:rPr>
              <a:t> </a:t>
            </a:r>
            <a:r>
              <a:rPr lang="es-ES" sz="1200" spc="-5" dirty="0">
                <a:solidFill>
                  <a:srgbClr val="333333"/>
                </a:solidFill>
                <a:latin typeface="Georgia"/>
                <a:cs typeface="Georgia"/>
              </a:rPr>
              <a:t>facilidad</a:t>
            </a:r>
            <a:r>
              <a:rPr lang="es-ES" sz="1200" dirty="0">
                <a:solidFill>
                  <a:srgbClr val="333333"/>
                </a:solidFill>
                <a:latin typeface="Georgia"/>
                <a:cs typeface="Georgia"/>
              </a:rPr>
              <a:t> </a:t>
            </a:r>
            <a:r>
              <a:rPr lang="es-ES" sz="1200" spc="-5" dirty="0">
                <a:solidFill>
                  <a:srgbClr val="333333"/>
                </a:solidFill>
                <a:latin typeface="Georgia"/>
                <a:cs typeface="Georgia"/>
              </a:rPr>
              <a:t>de </a:t>
            </a:r>
            <a:r>
              <a:rPr lang="es-ES" sz="1200" dirty="0">
                <a:solidFill>
                  <a:srgbClr val="333333"/>
                </a:solidFill>
                <a:latin typeface="Georgia"/>
                <a:cs typeface="Georgia"/>
              </a:rPr>
              <a:t> </a:t>
            </a:r>
            <a:r>
              <a:rPr lang="es-ES" sz="1200" spc="-5" dirty="0">
                <a:solidFill>
                  <a:srgbClr val="333333"/>
                </a:solidFill>
                <a:latin typeface="Georgia"/>
                <a:cs typeface="Georgia"/>
              </a:rPr>
              <a:t>mantenimiento.</a:t>
            </a:r>
            <a:r>
              <a:rPr lang="es-ES" sz="1200" dirty="0">
                <a:solidFill>
                  <a:srgbClr val="333333"/>
                </a:solidFill>
                <a:latin typeface="Georgia"/>
                <a:cs typeface="Georgia"/>
              </a:rPr>
              <a:t> </a:t>
            </a:r>
            <a:r>
              <a:rPr lang="es-ES" sz="1200" spc="-5" dirty="0">
                <a:solidFill>
                  <a:srgbClr val="333333"/>
                </a:solidFill>
                <a:latin typeface="Georgia"/>
                <a:cs typeface="Georgia"/>
              </a:rPr>
              <a:t>Dicho</a:t>
            </a:r>
            <a:r>
              <a:rPr lang="es-ES" sz="1200" dirty="0">
                <a:solidFill>
                  <a:srgbClr val="333333"/>
                </a:solidFill>
                <a:latin typeface="Georgia"/>
                <a:cs typeface="Georgia"/>
              </a:rPr>
              <a:t> </a:t>
            </a:r>
            <a:r>
              <a:rPr lang="es-ES" sz="1200" spc="-5" dirty="0">
                <a:solidFill>
                  <a:srgbClr val="333333"/>
                </a:solidFill>
                <a:latin typeface="Georgia"/>
                <a:cs typeface="Georgia"/>
              </a:rPr>
              <a:t>de</a:t>
            </a:r>
            <a:r>
              <a:rPr lang="es-ES" sz="1200" dirty="0">
                <a:solidFill>
                  <a:srgbClr val="333333"/>
                </a:solidFill>
                <a:latin typeface="Georgia"/>
                <a:cs typeface="Georgia"/>
              </a:rPr>
              <a:t> </a:t>
            </a:r>
            <a:r>
              <a:rPr lang="es-ES" sz="1200" spc="-5" dirty="0">
                <a:solidFill>
                  <a:srgbClr val="333333"/>
                </a:solidFill>
                <a:latin typeface="Georgia"/>
                <a:cs typeface="Georgia"/>
              </a:rPr>
              <a:t>otro</a:t>
            </a:r>
            <a:r>
              <a:rPr lang="es-ES" sz="1200" spc="5" dirty="0">
                <a:solidFill>
                  <a:srgbClr val="333333"/>
                </a:solidFill>
                <a:latin typeface="Georgia"/>
                <a:cs typeface="Georgia"/>
              </a:rPr>
              <a:t> </a:t>
            </a:r>
            <a:r>
              <a:rPr lang="es-ES" sz="1200" spc="-5" dirty="0">
                <a:solidFill>
                  <a:srgbClr val="333333"/>
                </a:solidFill>
                <a:latin typeface="Georgia"/>
                <a:cs typeface="Georgia"/>
              </a:rPr>
              <a:t>modo,</a:t>
            </a:r>
            <a:r>
              <a:rPr lang="es-ES" sz="1200" dirty="0">
                <a:solidFill>
                  <a:srgbClr val="333333"/>
                </a:solidFill>
                <a:latin typeface="Georgia"/>
                <a:cs typeface="Georgia"/>
              </a:rPr>
              <a:t> </a:t>
            </a:r>
            <a:r>
              <a:rPr lang="es-ES" sz="1200" spc="-5" dirty="0">
                <a:solidFill>
                  <a:srgbClr val="333333"/>
                </a:solidFill>
                <a:latin typeface="Georgia"/>
                <a:cs typeface="Georgia"/>
              </a:rPr>
              <a:t>el</a:t>
            </a:r>
            <a:r>
              <a:rPr lang="es-ES" sz="1200" dirty="0">
                <a:solidFill>
                  <a:srgbClr val="333333"/>
                </a:solidFill>
                <a:latin typeface="Georgia"/>
                <a:cs typeface="Georgia"/>
              </a:rPr>
              <a:t> </a:t>
            </a:r>
            <a:r>
              <a:rPr lang="es-ES" sz="1200" spc="-5" dirty="0" err="1">
                <a:solidFill>
                  <a:srgbClr val="333333"/>
                </a:solidFill>
                <a:latin typeface="Georgia"/>
                <a:cs typeface="Georgia"/>
              </a:rPr>
              <a:t>framework</a:t>
            </a:r>
            <a:r>
              <a:rPr lang="es-ES" sz="1200" spc="5" dirty="0">
                <a:solidFill>
                  <a:srgbClr val="333333"/>
                </a:solidFill>
                <a:latin typeface="Georgia"/>
                <a:cs typeface="Georgia"/>
              </a:rPr>
              <a:t> </a:t>
            </a:r>
            <a:r>
              <a:rPr lang="es-ES" sz="1200" spc="-5" dirty="0">
                <a:solidFill>
                  <a:srgbClr val="333333"/>
                </a:solidFill>
                <a:latin typeface="Georgia"/>
                <a:cs typeface="Georgia"/>
              </a:rPr>
              <a:t>además</a:t>
            </a:r>
            <a:r>
              <a:rPr lang="es-ES" sz="1200" dirty="0">
                <a:solidFill>
                  <a:srgbClr val="333333"/>
                </a:solidFill>
                <a:latin typeface="Georgia"/>
                <a:cs typeface="Georgia"/>
              </a:rPr>
              <a:t> </a:t>
            </a:r>
            <a:r>
              <a:rPr lang="es-ES" sz="1200" spc="-5" dirty="0">
                <a:solidFill>
                  <a:srgbClr val="333333"/>
                </a:solidFill>
                <a:latin typeface="Georgia"/>
                <a:cs typeface="Georgia"/>
              </a:rPr>
              <a:t>de</a:t>
            </a:r>
            <a:r>
              <a:rPr lang="es-ES" sz="1200" dirty="0">
                <a:solidFill>
                  <a:srgbClr val="333333"/>
                </a:solidFill>
                <a:latin typeface="Georgia"/>
                <a:cs typeface="Georgia"/>
              </a:rPr>
              <a:t> </a:t>
            </a:r>
            <a:r>
              <a:rPr lang="es-ES" sz="1200" spc="-5" dirty="0">
                <a:solidFill>
                  <a:srgbClr val="333333"/>
                </a:solidFill>
                <a:latin typeface="Georgia"/>
                <a:cs typeface="Georgia"/>
              </a:rPr>
              <a:t>ofrecer</a:t>
            </a:r>
            <a:r>
              <a:rPr lang="es-ES" sz="1200" spc="10" dirty="0">
                <a:solidFill>
                  <a:srgbClr val="333333"/>
                </a:solidFill>
                <a:latin typeface="Georgia"/>
                <a:cs typeface="Georgia"/>
              </a:rPr>
              <a:t> </a:t>
            </a:r>
            <a:r>
              <a:rPr lang="es-ES" sz="1200" spc="-5" dirty="0">
                <a:solidFill>
                  <a:srgbClr val="333333"/>
                </a:solidFill>
                <a:latin typeface="Georgia"/>
                <a:cs typeface="Georgia"/>
              </a:rPr>
              <a:t>utilidades</a:t>
            </a:r>
            <a:r>
              <a:rPr lang="es-ES" sz="1200" dirty="0">
                <a:solidFill>
                  <a:srgbClr val="333333"/>
                </a:solidFill>
                <a:latin typeface="Georgia"/>
                <a:cs typeface="Georgia"/>
              </a:rPr>
              <a:t> </a:t>
            </a:r>
            <a:r>
              <a:rPr lang="es-ES" sz="1200" spc="-5" dirty="0">
                <a:solidFill>
                  <a:srgbClr val="333333"/>
                </a:solidFill>
                <a:latin typeface="Georgia"/>
                <a:cs typeface="Georgia"/>
              </a:rPr>
              <a:t>diversas, </a:t>
            </a:r>
            <a:r>
              <a:rPr lang="es-ES" sz="1200" spc="-225" dirty="0">
                <a:solidFill>
                  <a:srgbClr val="333333"/>
                </a:solidFill>
                <a:latin typeface="Georgia"/>
                <a:cs typeface="Georgia"/>
              </a:rPr>
              <a:t> </a:t>
            </a:r>
            <a:r>
              <a:rPr lang="es-ES" sz="1200" spc="-5" dirty="0">
                <a:solidFill>
                  <a:srgbClr val="333333"/>
                </a:solidFill>
                <a:latin typeface="Georgia"/>
                <a:cs typeface="Georgia"/>
              </a:rPr>
              <a:t>te marca un estilo y</a:t>
            </a:r>
            <a:r>
              <a:rPr lang="es-ES" sz="1200" dirty="0">
                <a:solidFill>
                  <a:srgbClr val="333333"/>
                </a:solidFill>
                <a:latin typeface="Georgia"/>
                <a:cs typeface="Georgia"/>
              </a:rPr>
              <a:t> </a:t>
            </a:r>
            <a:r>
              <a:rPr lang="es-ES" sz="1200" spc="-5" dirty="0">
                <a:solidFill>
                  <a:srgbClr val="333333"/>
                </a:solidFill>
                <a:latin typeface="Georgia"/>
                <a:cs typeface="Georgia"/>
              </a:rPr>
              <a:t>flujo de trabajo a la</a:t>
            </a:r>
            <a:r>
              <a:rPr lang="es-ES" sz="1200" dirty="0">
                <a:solidFill>
                  <a:srgbClr val="333333"/>
                </a:solidFill>
                <a:latin typeface="Georgia"/>
                <a:cs typeface="Georgia"/>
              </a:rPr>
              <a:t> </a:t>
            </a:r>
            <a:r>
              <a:rPr lang="es-ES" sz="1200" spc="-5" dirty="0">
                <a:solidFill>
                  <a:srgbClr val="333333"/>
                </a:solidFill>
                <a:latin typeface="Georgia"/>
                <a:cs typeface="Georgia"/>
              </a:rPr>
              <a:t>hora de desarrollar</a:t>
            </a:r>
            <a:r>
              <a:rPr lang="es-ES" sz="1200" dirty="0">
                <a:solidFill>
                  <a:srgbClr val="333333"/>
                </a:solidFill>
                <a:latin typeface="Georgia"/>
                <a:cs typeface="Georgia"/>
              </a:rPr>
              <a:t> </a:t>
            </a:r>
            <a:r>
              <a:rPr lang="es-ES" sz="1200" spc="-5" dirty="0">
                <a:solidFill>
                  <a:srgbClr val="333333"/>
                </a:solidFill>
                <a:latin typeface="Georgia"/>
                <a:cs typeface="Georgia"/>
              </a:rPr>
              <a:t>aplicaciones.</a:t>
            </a:r>
            <a:endParaRPr lang="es-ES" sz="1200" dirty="0">
              <a:latin typeface="Georgia"/>
              <a:cs typeface="Georgia"/>
            </a:endParaRPr>
          </a:p>
          <a:p>
            <a:endParaRPr lang="es-ES" dirty="0"/>
          </a:p>
        </p:txBody>
      </p:sp>
      <p:sp>
        <p:nvSpPr>
          <p:cNvPr id="4" name="Slide Number Placeholder 3"/>
          <p:cNvSpPr>
            <a:spLocks noGrp="1"/>
          </p:cNvSpPr>
          <p:nvPr>
            <p:ph type="sldNum" sz="quarter" idx="5"/>
          </p:nvPr>
        </p:nvSpPr>
        <p:spPr/>
        <p:txBody>
          <a:bodyPr/>
          <a:lstStyle/>
          <a:p>
            <a:fld id="{90FBA716-51EC-413D-9BE0-0A5206853E1C}" type="slidenum">
              <a:rPr lang="en-US" smtClean="0"/>
              <a:t>19</a:t>
            </a:fld>
            <a:endParaRPr lang="en-US"/>
          </a:p>
        </p:txBody>
      </p:sp>
    </p:spTree>
    <p:extLst>
      <p:ext uri="{BB962C8B-B14F-4D97-AF65-F5344CB8AC3E}">
        <p14:creationId xmlns:p14="http://schemas.microsoft.com/office/powerpoint/2010/main" val="3373303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spc="-5" dirty="0" err="1">
                <a:solidFill>
                  <a:srgbClr val="333333"/>
                </a:solidFill>
                <a:latin typeface="Georgia"/>
                <a:cs typeface="Georgia"/>
              </a:rPr>
              <a:t>Javascript</a:t>
            </a:r>
            <a:r>
              <a:rPr lang="es-ES" sz="1200" dirty="0">
                <a:solidFill>
                  <a:srgbClr val="333333"/>
                </a:solidFill>
                <a:latin typeface="Georgia"/>
                <a:cs typeface="Georgia"/>
              </a:rPr>
              <a:t> </a:t>
            </a:r>
            <a:r>
              <a:rPr lang="es-ES" sz="1200" spc="-5" dirty="0">
                <a:solidFill>
                  <a:srgbClr val="333333"/>
                </a:solidFill>
                <a:latin typeface="Georgia"/>
                <a:cs typeface="Georgia"/>
              </a:rPr>
              <a:t>es</a:t>
            </a:r>
            <a:r>
              <a:rPr lang="es-ES" sz="1200" dirty="0">
                <a:solidFill>
                  <a:srgbClr val="333333"/>
                </a:solidFill>
                <a:latin typeface="Georgia"/>
                <a:cs typeface="Georgia"/>
              </a:rPr>
              <a:t> </a:t>
            </a:r>
            <a:r>
              <a:rPr lang="es-ES" sz="1200" spc="-5" dirty="0">
                <a:solidFill>
                  <a:srgbClr val="333333"/>
                </a:solidFill>
                <a:latin typeface="Georgia"/>
                <a:cs typeface="Georgia"/>
              </a:rPr>
              <a:t>el</a:t>
            </a:r>
            <a:r>
              <a:rPr lang="es-ES" sz="1200" dirty="0">
                <a:solidFill>
                  <a:srgbClr val="333333"/>
                </a:solidFill>
                <a:latin typeface="Georgia"/>
                <a:cs typeface="Georgia"/>
              </a:rPr>
              <a:t> </a:t>
            </a:r>
            <a:r>
              <a:rPr lang="es-ES" sz="1200" spc="-5" dirty="0">
                <a:solidFill>
                  <a:srgbClr val="333333"/>
                </a:solidFill>
                <a:latin typeface="Georgia"/>
                <a:cs typeface="Georgia"/>
              </a:rPr>
              <a:t>siguiente</a:t>
            </a:r>
            <a:r>
              <a:rPr lang="es-ES" sz="1200" dirty="0">
                <a:solidFill>
                  <a:srgbClr val="333333"/>
                </a:solidFill>
                <a:latin typeface="Georgia"/>
                <a:cs typeface="Georgia"/>
              </a:rPr>
              <a:t> </a:t>
            </a:r>
            <a:r>
              <a:rPr lang="es-ES" sz="1200" spc="-5" dirty="0">
                <a:solidFill>
                  <a:srgbClr val="333333"/>
                </a:solidFill>
                <a:latin typeface="Georgia"/>
                <a:cs typeface="Georgia"/>
              </a:rPr>
              <a:t>paso,</a:t>
            </a:r>
            <a:r>
              <a:rPr lang="es-ES" sz="1200" dirty="0">
                <a:solidFill>
                  <a:srgbClr val="333333"/>
                </a:solidFill>
                <a:latin typeface="Georgia"/>
                <a:cs typeface="Georgia"/>
              </a:rPr>
              <a:t> </a:t>
            </a:r>
            <a:r>
              <a:rPr lang="es-ES" sz="1200" spc="-5" dirty="0">
                <a:solidFill>
                  <a:srgbClr val="333333"/>
                </a:solidFill>
                <a:latin typeface="Georgia"/>
                <a:cs typeface="Georgia"/>
              </a:rPr>
              <a:t>después</a:t>
            </a:r>
            <a:r>
              <a:rPr lang="es-ES" sz="1200" spc="5" dirty="0">
                <a:solidFill>
                  <a:srgbClr val="333333"/>
                </a:solidFill>
                <a:latin typeface="Georgia"/>
                <a:cs typeface="Georgia"/>
              </a:rPr>
              <a:t> </a:t>
            </a:r>
            <a:r>
              <a:rPr lang="es-ES" sz="1200" spc="-5" dirty="0">
                <a:solidFill>
                  <a:srgbClr val="333333"/>
                </a:solidFill>
                <a:latin typeface="Georgia"/>
                <a:cs typeface="Georgia"/>
              </a:rPr>
              <a:t>del</a:t>
            </a:r>
            <a:r>
              <a:rPr lang="es-ES" sz="1200" dirty="0">
                <a:solidFill>
                  <a:srgbClr val="333333"/>
                </a:solidFill>
                <a:latin typeface="Georgia"/>
                <a:cs typeface="Georgia"/>
              </a:rPr>
              <a:t> </a:t>
            </a:r>
            <a:r>
              <a:rPr lang="es-ES" sz="1200" u="sng" spc="-5" dirty="0">
                <a:solidFill>
                  <a:srgbClr val="0000ED"/>
                </a:solidFill>
                <a:uFill>
                  <a:solidFill>
                    <a:srgbClr val="0000ED"/>
                  </a:solidFill>
                </a:uFill>
                <a:latin typeface="Georgia"/>
                <a:cs typeface="Georgia"/>
                <a:hlinkClick r:id="rId3"/>
              </a:rPr>
              <a:t>HTML</a:t>
            </a:r>
            <a:r>
              <a:rPr lang="es-ES" sz="1200" dirty="0">
                <a:solidFill>
                  <a:srgbClr val="0000ED"/>
                </a:solidFill>
                <a:latin typeface="Georgia"/>
                <a:cs typeface="Georgia"/>
                <a:hlinkClick r:id="rId3"/>
              </a:rPr>
              <a:t> </a:t>
            </a:r>
            <a:r>
              <a:rPr lang="es-ES" sz="1200" spc="-5" dirty="0">
                <a:solidFill>
                  <a:srgbClr val="333333"/>
                </a:solidFill>
                <a:latin typeface="Georgia"/>
                <a:cs typeface="Georgia"/>
              </a:rPr>
              <a:t>y</a:t>
            </a:r>
            <a:r>
              <a:rPr lang="es-ES" sz="1200" dirty="0">
                <a:solidFill>
                  <a:srgbClr val="333333"/>
                </a:solidFill>
                <a:latin typeface="Georgia"/>
                <a:cs typeface="Georgia"/>
              </a:rPr>
              <a:t> </a:t>
            </a:r>
            <a:r>
              <a:rPr lang="es-ES" sz="1200" u="sng" spc="-5" dirty="0">
                <a:solidFill>
                  <a:srgbClr val="0000ED"/>
                </a:solidFill>
                <a:uFill>
                  <a:solidFill>
                    <a:srgbClr val="0000ED"/>
                  </a:solidFill>
                </a:uFill>
                <a:latin typeface="Georgia"/>
                <a:cs typeface="Georgia"/>
                <a:hlinkClick r:id="rId4"/>
              </a:rPr>
              <a:t>CSS</a:t>
            </a:r>
            <a:r>
              <a:rPr lang="es-ES" sz="1200" spc="-5" dirty="0">
                <a:solidFill>
                  <a:srgbClr val="333333"/>
                </a:solidFill>
                <a:latin typeface="Georgia"/>
                <a:cs typeface="Georgia"/>
              </a:rPr>
              <a:t>,</a:t>
            </a:r>
            <a:r>
              <a:rPr lang="es-ES" sz="1200" dirty="0">
                <a:solidFill>
                  <a:srgbClr val="333333"/>
                </a:solidFill>
                <a:latin typeface="Georgia"/>
                <a:cs typeface="Georgia"/>
              </a:rPr>
              <a:t> </a:t>
            </a:r>
            <a:r>
              <a:rPr lang="es-ES" sz="1200" spc="-5" dirty="0">
                <a:solidFill>
                  <a:srgbClr val="333333"/>
                </a:solidFill>
                <a:latin typeface="Georgia"/>
                <a:cs typeface="Georgia"/>
              </a:rPr>
              <a:t>que</a:t>
            </a:r>
            <a:r>
              <a:rPr lang="es-ES" sz="1200" spc="5" dirty="0">
                <a:solidFill>
                  <a:srgbClr val="333333"/>
                </a:solidFill>
                <a:latin typeface="Georgia"/>
                <a:cs typeface="Georgia"/>
              </a:rPr>
              <a:t> </a:t>
            </a:r>
            <a:r>
              <a:rPr lang="es-ES" sz="1200" spc="-5" dirty="0">
                <a:solidFill>
                  <a:srgbClr val="333333"/>
                </a:solidFill>
                <a:latin typeface="Georgia"/>
                <a:cs typeface="Georgia"/>
              </a:rPr>
              <a:t>puede</a:t>
            </a:r>
            <a:r>
              <a:rPr lang="es-ES" sz="1200" dirty="0">
                <a:solidFill>
                  <a:srgbClr val="333333"/>
                </a:solidFill>
                <a:latin typeface="Georgia"/>
                <a:cs typeface="Georgia"/>
              </a:rPr>
              <a:t> </a:t>
            </a:r>
            <a:r>
              <a:rPr lang="es-ES" sz="1200" spc="-5" dirty="0">
                <a:solidFill>
                  <a:srgbClr val="333333"/>
                </a:solidFill>
                <a:latin typeface="Georgia"/>
                <a:cs typeface="Georgia"/>
              </a:rPr>
              <a:t>dar</a:t>
            </a:r>
            <a:r>
              <a:rPr lang="es-ES" sz="1200" dirty="0">
                <a:solidFill>
                  <a:srgbClr val="333333"/>
                </a:solidFill>
                <a:latin typeface="Georgia"/>
                <a:cs typeface="Georgia"/>
              </a:rPr>
              <a:t> </a:t>
            </a:r>
            <a:r>
              <a:rPr lang="es-ES" sz="1200" spc="-5" dirty="0">
                <a:solidFill>
                  <a:srgbClr val="333333"/>
                </a:solidFill>
                <a:latin typeface="Georgia"/>
                <a:cs typeface="Georgia"/>
              </a:rPr>
              <a:t>un</a:t>
            </a:r>
            <a:r>
              <a:rPr lang="es-ES" sz="1200" dirty="0">
                <a:solidFill>
                  <a:srgbClr val="333333"/>
                </a:solidFill>
                <a:latin typeface="Georgia"/>
                <a:cs typeface="Georgia"/>
              </a:rPr>
              <a:t> </a:t>
            </a:r>
            <a:r>
              <a:rPr lang="es-ES" sz="1200" spc="-5" dirty="0">
                <a:solidFill>
                  <a:srgbClr val="333333"/>
                </a:solidFill>
                <a:latin typeface="Georgia"/>
                <a:cs typeface="Georgia"/>
              </a:rPr>
              <a:t>programador</a:t>
            </a:r>
            <a:r>
              <a:rPr lang="es-ES" sz="1200" dirty="0">
                <a:solidFill>
                  <a:srgbClr val="333333"/>
                </a:solidFill>
                <a:latin typeface="Georgia"/>
                <a:cs typeface="Georgia"/>
              </a:rPr>
              <a:t> </a:t>
            </a:r>
            <a:r>
              <a:rPr lang="es-ES" sz="1200" spc="-5" dirty="0">
                <a:solidFill>
                  <a:srgbClr val="333333"/>
                </a:solidFill>
                <a:latin typeface="Georgia"/>
                <a:cs typeface="Georgia"/>
              </a:rPr>
              <a:t>de</a:t>
            </a:r>
            <a:r>
              <a:rPr lang="es-ES" sz="1200" spc="5" dirty="0">
                <a:solidFill>
                  <a:srgbClr val="333333"/>
                </a:solidFill>
                <a:latin typeface="Georgia"/>
                <a:cs typeface="Georgia"/>
              </a:rPr>
              <a:t> </a:t>
            </a:r>
            <a:r>
              <a:rPr lang="es-ES" sz="1200" spc="-5" dirty="0">
                <a:solidFill>
                  <a:srgbClr val="333333"/>
                </a:solidFill>
                <a:latin typeface="Georgia"/>
                <a:cs typeface="Georgia"/>
              </a:rPr>
              <a:t>la </a:t>
            </a:r>
            <a:r>
              <a:rPr lang="es-ES" sz="1200" spc="-300" dirty="0">
                <a:solidFill>
                  <a:srgbClr val="333333"/>
                </a:solidFill>
                <a:latin typeface="Georgia"/>
                <a:cs typeface="Georgia"/>
              </a:rPr>
              <a:t> </a:t>
            </a:r>
            <a:r>
              <a:rPr lang="es-ES" sz="1200" spc="-5" dirty="0">
                <a:solidFill>
                  <a:srgbClr val="333333"/>
                </a:solidFill>
                <a:latin typeface="Georgia"/>
                <a:cs typeface="Georgia"/>
              </a:rPr>
              <a:t>web que decida mejorar</a:t>
            </a:r>
            <a:r>
              <a:rPr lang="es-ES" sz="1200" dirty="0">
                <a:solidFill>
                  <a:srgbClr val="333333"/>
                </a:solidFill>
                <a:latin typeface="Georgia"/>
                <a:cs typeface="Georgia"/>
              </a:rPr>
              <a:t> </a:t>
            </a:r>
            <a:r>
              <a:rPr lang="es-ES" sz="1200" spc="-5" dirty="0">
                <a:solidFill>
                  <a:srgbClr val="333333"/>
                </a:solidFill>
                <a:latin typeface="Georgia"/>
                <a:cs typeface="Georgia"/>
              </a:rPr>
              <a:t>sus páginas y</a:t>
            </a:r>
            <a:r>
              <a:rPr lang="es-ES" sz="1200" dirty="0">
                <a:solidFill>
                  <a:srgbClr val="333333"/>
                </a:solidFill>
                <a:latin typeface="Georgia"/>
                <a:cs typeface="Georgia"/>
              </a:rPr>
              <a:t> </a:t>
            </a:r>
            <a:r>
              <a:rPr lang="es-ES" sz="1200" spc="-5" dirty="0">
                <a:solidFill>
                  <a:srgbClr val="333333"/>
                </a:solidFill>
                <a:latin typeface="Georgia"/>
                <a:cs typeface="Georgia"/>
              </a:rPr>
              <a:t>la potencia de</a:t>
            </a:r>
            <a:r>
              <a:rPr lang="es-ES" sz="1200" dirty="0">
                <a:solidFill>
                  <a:srgbClr val="333333"/>
                </a:solidFill>
                <a:latin typeface="Georgia"/>
                <a:cs typeface="Georgia"/>
              </a:rPr>
              <a:t> </a:t>
            </a:r>
            <a:r>
              <a:rPr lang="es-ES" sz="1200" spc="-5" dirty="0">
                <a:solidFill>
                  <a:srgbClr val="333333"/>
                </a:solidFill>
                <a:latin typeface="Georgia"/>
                <a:cs typeface="Georgia"/>
              </a:rPr>
              <a:t>sus proyectos. Es</a:t>
            </a:r>
            <a:r>
              <a:rPr lang="es-ES" sz="1200" dirty="0">
                <a:solidFill>
                  <a:srgbClr val="333333"/>
                </a:solidFill>
                <a:latin typeface="Georgia"/>
                <a:cs typeface="Georgia"/>
              </a:rPr>
              <a:t> </a:t>
            </a:r>
            <a:r>
              <a:rPr lang="es-ES" sz="1200" spc="-5" dirty="0">
                <a:solidFill>
                  <a:srgbClr val="333333"/>
                </a:solidFill>
                <a:latin typeface="Georgia"/>
                <a:cs typeface="Georgia"/>
              </a:rPr>
              <a:t>un lenguaje de </a:t>
            </a:r>
            <a:r>
              <a:rPr lang="es-ES" sz="1200" dirty="0">
                <a:solidFill>
                  <a:srgbClr val="333333"/>
                </a:solidFill>
                <a:latin typeface="Georgia"/>
                <a:cs typeface="Georgia"/>
              </a:rPr>
              <a:t> </a:t>
            </a:r>
            <a:r>
              <a:rPr lang="es-ES" sz="1200" spc="-5" dirty="0">
                <a:solidFill>
                  <a:srgbClr val="333333"/>
                </a:solidFill>
                <a:latin typeface="Georgia"/>
                <a:cs typeface="Georgia"/>
              </a:rPr>
              <a:t>programación bastante</a:t>
            </a:r>
            <a:r>
              <a:rPr lang="es-ES" sz="1200" dirty="0">
                <a:solidFill>
                  <a:srgbClr val="333333"/>
                </a:solidFill>
                <a:latin typeface="Georgia"/>
                <a:cs typeface="Georgia"/>
              </a:rPr>
              <a:t> </a:t>
            </a:r>
            <a:r>
              <a:rPr lang="es-ES" sz="1200" spc="-5" dirty="0">
                <a:solidFill>
                  <a:srgbClr val="333333"/>
                </a:solidFill>
                <a:latin typeface="Georgia"/>
                <a:cs typeface="Georgia"/>
              </a:rPr>
              <a:t>sencillo</a:t>
            </a:r>
            <a:r>
              <a:rPr lang="es-ES" sz="1200" dirty="0">
                <a:solidFill>
                  <a:srgbClr val="333333"/>
                </a:solidFill>
                <a:latin typeface="Georgia"/>
                <a:cs typeface="Georgia"/>
              </a:rPr>
              <a:t> </a:t>
            </a:r>
            <a:r>
              <a:rPr lang="es-ES" sz="1200" spc="-5" dirty="0">
                <a:solidFill>
                  <a:srgbClr val="333333"/>
                </a:solidFill>
                <a:latin typeface="Georgia"/>
                <a:cs typeface="Georgia"/>
              </a:rPr>
              <a:t>y pensado</a:t>
            </a:r>
            <a:r>
              <a:rPr lang="es-ES" sz="1200" dirty="0">
                <a:solidFill>
                  <a:srgbClr val="333333"/>
                </a:solidFill>
                <a:latin typeface="Georgia"/>
                <a:cs typeface="Georgia"/>
              </a:rPr>
              <a:t> </a:t>
            </a:r>
            <a:r>
              <a:rPr lang="es-ES" sz="1200" spc="-5" dirty="0">
                <a:solidFill>
                  <a:srgbClr val="333333"/>
                </a:solidFill>
                <a:latin typeface="Georgia"/>
                <a:cs typeface="Georgia"/>
              </a:rPr>
              <a:t>para</a:t>
            </a:r>
            <a:r>
              <a:rPr lang="es-ES" sz="1200" dirty="0">
                <a:solidFill>
                  <a:srgbClr val="333333"/>
                </a:solidFill>
                <a:latin typeface="Georgia"/>
                <a:cs typeface="Georgia"/>
              </a:rPr>
              <a:t> </a:t>
            </a:r>
            <a:r>
              <a:rPr lang="es-ES" sz="1200" spc="-5" dirty="0">
                <a:solidFill>
                  <a:srgbClr val="333333"/>
                </a:solidFill>
                <a:latin typeface="Georgia"/>
                <a:cs typeface="Georgia"/>
              </a:rPr>
              <a:t>hacer las</a:t>
            </a:r>
            <a:r>
              <a:rPr lang="es-ES" sz="1200" dirty="0">
                <a:solidFill>
                  <a:srgbClr val="333333"/>
                </a:solidFill>
                <a:latin typeface="Georgia"/>
                <a:cs typeface="Georgia"/>
              </a:rPr>
              <a:t> </a:t>
            </a:r>
            <a:r>
              <a:rPr lang="es-ES" sz="1200" spc="-5" dirty="0">
                <a:solidFill>
                  <a:srgbClr val="333333"/>
                </a:solidFill>
                <a:latin typeface="Georgia"/>
                <a:cs typeface="Georgia"/>
              </a:rPr>
              <a:t>cosas</a:t>
            </a:r>
            <a:r>
              <a:rPr lang="es-ES" sz="1200" dirty="0">
                <a:solidFill>
                  <a:srgbClr val="333333"/>
                </a:solidFill>
                <a:latin typeface="Georgia"/>
                <a:cs typeface="Georgia"/>
              </a:rPr>
              <a:t> </a:t>
            </a:r>
            <a:r>
              <a:rPr lang="es-ES" sz="1200" spc="-5" dirty="0">
                <a:solidFill>
                  <a:srgbClr val="333333"/>
                </a:solidFill>
                <a:latin typeface="Georgia"/>
                <a:cs typeface="Georgia"/>
              </a:rPr>
              <a:t>con rapidez,</a:t>
            </a:r>
            <a:r>
              <a:rPr lang="es-ES" sz="1200" dirty="0">
                <a:solidFill>
                  <a:srgbClr val="333333"/>
                </a:solidFill>
                <a:latin typeface="Georgia"/>
                <a:cs typeface="Georgia"/>
              </a:rPr>
              <a:t> </a:t>
            </a:r>
            <a:r>
              <a:rPr lang="es-ES" sz="1200" spc="-5" dirty="0">
                <a:solidFill>
                  <a:srgbClr val="333333"/>
                </a:solidFill>
                <a:latin typeface="Georgia"/>
                <a:cs typeface="Georgia"/>
              </a:rPr>
              <a:t>a</a:t>
            </a:r>
            <a:r>
              <a:rPr lang="es-ES" sz="1200" dirty="0">
                <a:solidFill>
                  <a:srgbClr val="333333"/>
                </a:solidFill>
                <a:latin typeface="Georgia"/>
                <a:cs typeface="Georgia"/>
              </a:rPr>
              <a:t> </a:t>
            </a:r>
            <a:r>
              <a:rPr lang="es-ES" sz="1200" spc="-5" dirty="0">
                <a:solidFill>
                  <a:srgbClr val="333333"/>
                </a:solidFill>
                <a:latin typeface="Georgia"/>
                <a:cs typeface="Georgia"/>
              </a:rPr>
              <a:t>veces con </a:t>
            </a:r>
            <a:r>
              <a:rPr lang="es-ES" sz="1200" dirty="0">
                <a:solidFill>
                  <a:srgbClr val="333333"/>
                </a:solidFill>
                <a:latin typeface="Georgia"/>
                <a:cs typeface="Georgia"/>
              </a:rPr>
              <a:t> </a:t>
            </a:r>
            <a:r>
              <a:rPr lang="es-ES" sz="1200" spc="-5" dirty="0">
                <a:solidFill>
                  <a:srgbClr val="333333"/>
                </a:solidFill>
                <a:latin typeface="Georgia"/>
                <a:cs typeface="Georgia"/>
              </a:rPr>
              <a:t>demasiada ligereza. Incluso las</a:t>
            </a:r>
            <a:r>
              <a:rPr lang="es-ES" sz="1200" dirty="0">
                <a:solidFill>
                  <a:srgbClr val="333333"/>
                </a:solidFill>
                <a:latin typeface="Georgia"/>
                <a:cs typeface="Georgia"/>
              </a:rPr>
              <a:t> </a:t>
            </a:r>
            <a:r>
              <a:rPr lang="es-ES" sz="1200" spc="-5" dirty="0">
                <a:solidFill>
                  <a:srgbClr val="333333"/>
                </a:solidFill>
                <a:latin typeface="Georgia"/>
                <a:cs typeface="Georgia"/>
              </a:rPr>
              <a:t>personas que no</a:t>
            </a:r>
            <a:r>
              <a:rPr lang="es-ES" sz="1200" dirty="0">
                <a:solidFill>
                  <a:srgbClr val="333333"/>
                </a:solidFill>
                <a:latin typeface="Georgia"/>
                <a:cs typeface="Georgia"/>
              </a:rPr>
              <a:t> </a:t>
            </a:r>
            <a:r>
              <a:rPr lang="es-ES" sz="1200" spc="-5" dirty="0">
                <a:solidFill>
                  <a:srgbClr val="333333"/>
                </a:solidFill>
                <a:latin typeface="Georgia"/>
                <a:cs typeface="Georgia"/>
              </a:rPr>
              <a:t>tengan una experiencia</a:t>
            </a:r>
            <a:r>
              <a:rPr lang="es-ES" sz="1200" dirty="0">
                <a:solidFill>
                  <a:srgbClr val="333333"/>
                </a:solidFill>
                <a:latin typeface="Georgia"/>
                <a:cs typeface="Georgia"/>
              </a:rPr>
              <a:t> </a:t>
            </a:r>
            <a:r>
              <a:rPr lang="es-ES" sz="1200" spc="-5" dirty="0">
                <a:solidFill>
                  <a:srgbClr val="333333"/>
                </a:solidFill>
                <a:latin typeface="Georgia"/>
                <a:cs typeface="Georgia"/>
              </a:rPr>
              <a:t>previa en la </a:t>
            </a:r>
            <a:r>
              <a:rPr lang="es-ES" sz="1200" dirty="0">
                <a:solidFill>
                  <a:srgbClr val="333333"/>
                </a:solidFill>
                <a:latin typeface="Georgia"/>
                <a:cs typeface="Georgia"/>
              </a:rPr>
              <a:t> </a:t>
            </a:r>
            <a:r>
              <a:rPr lang="es-ES" sz="1200" spc="-5" dirty="0">
                <a:solidFill>
                  <a:srgbClr val="333333"/>
                </a:solidFill>
                <a:latin typeface="Georgia"/>
                <a:cs typeface="Georgia"/>
              </a:rPr>
              <a:t>programación</a:t>
            </a:r>
            <a:r>
              <a:rPr lang="es-ES" sz="1200" dirty="0">
                <a:solidFill>
                  <a:srgbClr val="333333"/>
                </a:solidFill>
                <a:latin typeface="Georgia"/>
                <a:cs typeface="Georgia"/>
              </a:rPr>
              <a:t> </a:t>
            </a:r>
            <a:r>
              <a:rPr lang="es-ES" sz="1200" spc="-5" dirty="0">
                <a:solidFill>
                  <a:srgbClr val="333333"/>
                </a:solidFill>
                <a:latin typeface="Georgia"/>
                <a:cs typeface="Georgia"/>
              </a:rPr>
              <a:t>podrán</a:t>
            </a:r>
            <a:r>
              <a:rPr lang="es-ES" sz="1200" dirty="0">
                <a:solidFill>
                  <a:srgbClr val="333333"/>
                </a:solidFill>
                <a:latin typeface="Georgia"/>
                <a:cs typeface="Georgia"/>
              </a:rPr>
              <a:t> </a:t>
            </a:r>
            <a:r>
              <a:rPr lang="es-ES" sz="1200" spc="-5" dirty="0">
                <a:solidFill>
                  <a:srgbClr val="333333"/>
                </a:solidFill>
                <a:latin typeface="Georgia"/>
                <a:cs typeface="Georgia"/>
              </a:rPr>
              <a:t>aprender</a:t>
            </a:r>
            <a:r>
              <a:rPr lang="es-ES" sz="1200" spc="5" dirty="0">
                <a:solidFill>
                  <a:srgbClr val="333333"/>
                </a:solidFill>
                <a:latin typeface="Georgia"/>
                <a:cs typeface="Georgia"/>
              </a:rPr>
              <a:t> </a:t>
            </a:r>
            <a:r>
              <a:rPr lang="es-ES" sz="1200" spc="-5" dirty="0">
                <a:solidFill>
                  <a:srgbClr val="333333"/>
                </a:solidFill>
                <a:latin typeface="Georgia"/>
                <a:cs typeface="Georgia"/>
              </a:rPr>
              <a:t>este</a:t>
            </a:r>
            <a:r>
              <a:rPr lang="es-ES" sz="1200" dirty="0">
                <a:solidFill>
                  <a:srgbClr val="333333"/>
                </a:solidFill>
                <a:latin typeface="Georgia"/>
                <a:cs typeface="Georgia"/>
              </a:rPr>
              <a:t> </a:t>
            </a:r>
            <a:r>
              <a:rPr lang="es-ES" sz="1200" spc="-5" dirty="0">
                <a:solidFill>
                  <a:srgbClr val="333333"/>
                </a:solidFill>
                <a:latin typeface="Georgia"/>
                <a:cs typeface="Georgia"/>
              </a:rPr>
              <a:t>lenguaje</a:t>
            </a:r>
            <a:r>
              <a:rPr lang="es-ES" sz="1200" spc="5" dirty="0">
                <a:solidFill>
                  <a:srgbClr val="333333"/>
                </a:solidFill>
                <a:latin typeface="Georgia"/>
                <a:cs typeface="Georgia"/>
              </a:rPr>
              <a:t> </a:t>
            </a:r>
            <a:r>
              <a:rPr lang="es-ES" sz="1200" spc="-5" dirty="0">
                <a:solidFill>
                  <a:srgbClr val="333333"/>
                </a:solidFill>
                <a:latin typeface="Georgia"/>
                <a:cs typeface="Georgia"/>
              </a:rPr>
              <a:t>con</a:t>
            </a:r>
            <a:r>
              <a:rPr lang="es-ES" sz="1200" dirty="0">
                <a:solidFill>
                  <a:srgbClr val="333333"/>
                </a:solidFill>
                <a:latin typeface="Georgia"/>
                <a:cs typeface="Georgia"/>
              </a:rPr>
              <a:t> </a:t>
            </a:r>
            <a:r>
              <a:rPr lang="es-ES" sz="1200" spc="-5" dirty="0">
                <a:solidFill>
                  <a:srgbClr val="333333"/>
                </a:solidFill>
                <a:latin typeface="Georgia"/>
                <a:cs typeface="Georgia"/>
              </a:rPr>
              <a:t>facilidad</a:t>
            </a:r>
            <a:r>
              <a:rPr lang="es-ES" sz="1200" spc="5" dirty="0">
                <a:solidFill>
                  <a:srgbClr val="333333"/>
                </a:solidFill>
                <a:latin typeface="Georgia"/>
                <a:cs typeface="Georgia"/>
              </a:rPr>
              <a:t> </a:t>
            </a:r>
            <a:r>
              <a:rPr lang="es-ES" sz="1200" spc="-5" dirty="0">
                <a:solidFill>
                  <a:srgbClr val="333333"/>
                </a:solidFill>
                <a:latin typeface="Georgia"/>
                <a:cs typeface="Georgia"/>
              </a:rPr>
              <a:t>y</a:t>
            </a:r>
            <a:r>
              <a:rPr lang="es-ES" sz="1200" dirty="0">
                <a:solidFill>
                  <a:srgbClr val="333333"/>
                </a:solidFill>
                <a:latin typeface="Georgia"/>
                <a:cs typeface="Georgia"/>
              </a:rPr>
              <a:t> </a:t>
            </a:r>
            <a:r>
              <a:rPr lang="es-ES" sz="1200" spc="-5" dirty="0">
                <a:solidFill>
                  <a:srgbClr val="333333"/>
                </a:solidFill>
                <a:latin typeface="Georgia"/>
                <a:cs typeface="Georgia"/>
              </a:rPr>
              <a:t>utilizarlo</a:t>
            </a:r>
            <a:r>
              <a:rPr lang="es-ES" sz="1200" spc="5" dirty="0">
                <a:solidFill>
                  <a:srgbClr val="333333"/>
                </a:solidFill>
                <a:latin typeface="Georgia"/>
                <a:cs typeface="Georgia"/>
              </a:rPr>
              <a:t> </a:t>
            </a:r>
            <a:r>
              <a:rPr lang="es-ES" sz="1200" spc="-5" dirty="0">
                <a:solidFill>
                  <a:srgbClr val="333333"/>
                </a:solidFill>
                <a:latin typeface="Georgia"/>
                <a:cs typeface="Georgia"/>
              </a:rPr>
              <a:t>en</a:t>
            </a:r>
            <a:r>
              <a:rPr lang="es-ES" sz="1200" dirty="0">
                <a:solidFill>
                  <a:srgbClr val="333333"/>
                </a:solidFill>
                <a:latin typeface="Georgia"/>
                <a:cs typeface="Georgia"/>
              </a:rPr>
              <a:t> </a:t>
            </a:r>
            <a:r>
              <a:rPr lang="es-ES" sz="1200" spc="-5" dirty="0">
                <a:solidFill>
                  <a:srgbClr val="333333"/>
                </a:solidFill>
                <a:latin typeface="Georgia"/>
                <a:cs typeface="Georgia"/>
              </a:rPr>
              <a:t>toda</a:t>
            </a:r>
            <a:r>
              <a:rPr lang="es-ES" sz="1200" spc="5" dirty="0">
                <a:solidFill>
                  <a:srgbClr val="333333"/>
                </a:solidFill>
                <a:latin typeface="Georgia"/>
                <a:cs typeface="Georgia"/>
              </a:rPr>
              <a:t> </a:t>
            </a:r>
            <a:r>
              <a:rPr lang="es-ES" sz="1200" spc="-5" dirty="0">
                <a:solidFill>
                  <a:srgbClr val="333333"/>
                </a:solidFill>
                <a:latin typeface="Georgia"/>
                <a:cs typeface="Georgia"/>
              </a:rPr>
              <a:t>su</a:t>
            </a:r>
            <a:r>
              <a:rPr lang="es-ES" sz="1200" dirty="0">
                <a:solidFill>
                  <a:srgbClr val="333333"/>
                </a:solidFill>
                <a:latin typeface="Georgia"/>
                <a:cs typeface="Georgia"/>
              </a:rPr>
              <a:t> </a:t>
            </a:r>
            <a:r>
              <a:rPr lang="es-ES" sz="1200" spc="-5" dirty="0">
                <a:solidFill>
                  <a:srgbClr val="333333"/>
                </a:solidFill>
                <a:latin typeface="Georgia"/>
                <a:cs typeface="Georgia"/>
              </a:rPr>
              <a:t>potencia</a:t>
            </a:r>
            <a:r>
              <a:rPr lang="es-ES" sz="1200" spc="5" dirty="0">
                <a:solidFill>
                  <a:srgbClr val="333333"/>
                </a:solidFill>
                <a:latin typeface="Georgia"/>
                <a:cs typeface="Georgia"/>
              </a:rPr>
              <a:t> </a:t>
            </a:r>
            <a:r>
              <a:rPr lang="es-ES" sz="1200" spc="-5" dirty="0">
                <a:solidFill>
                  <a:srgbClr val="333333"/>
                </a:solidFill>
                <a:latin typeface="Georgia"/>
                <a:cs typeface="Georgia"/>
              </a:rPr>
              <a:t>con </a:t>
            </a:r>
            <a:r>
              <a:rPr lang="es-ES" sz="1200" dirty="0">
                <a:solidFill>
                  <a:srgbClr val="333333"/>
                </a:solidFill>
                <a:latin typeface="Georgia"/>
                <a:cs typeface="Georgia"/>
              </a:rPr>
              <a:t> </a:t>
            </a:r>
            <a:r>
              <a:rPr lang="es-ES" sz="1200" spc="-5" dirty="0">
                <a:solidFill>
                  <a:srgbClr val="333333"/>
                </a:solidFill>
                <a:latin typeface="Georgia"/>
                <a:cs typeface="Georgia"/>
              </a:rPr>
              <a:t>sólo</a:t>
            </a:r>
            <a:r>
              <a:rPr lang="es-ES" sz="1200" spc="-10" dirty="0">
                <a:solidFill>
                  <a:srgbClr val="333333"/>
                </a:solidFill>
                <a:latin typeface="Georgia"/>
                <a:cs typeface="Georgia"/>
              </a:rPr>
              <a:t> </a:t>
            </a:r>
            <a:r>
              <a:rPr lang="es-ES" sz="1200" spc="-5" dirty="0">
                <a:solidFill>
                  <a:srgbClr val="333333"/>
                </a:solidFill>
                <a:latin typeface="Georgia"/>
                <a:cs typeface="Georgia"/>
              </a:rPr>
              <a:t>un poco de práctica.</a:t>
            </a:r>
            <a:endParaRPr lang="es-ES" sz="1200" dirty="0">
              <a:latin typeface="Georgia"/>
              <a:cs typeface="Georgia"/>
            </a:endParaRPr>
          </a:p>
          <a:p>
            <a:endParaRPr lang="es-ES" dirty="0"/>
          </a:p>
        </p:txBody>
      </p:sp>
      <p:sp>
        <p:nvSpPr>
          <p:cNvPr id="4" name="Slide Number Placeholder 3"/>
          <p:cNvSpPr>
            <a:spLocks noGrp="1"/>
          </p:cNvSpPr>
          <p:nvPr>
            <p:ph type="sldNum" sz="quarter" idx="5"/>
          </p:nvPr>
        </p:nvSpPr>
        <p:spPr/>
        <p:txBody>
          <a:bodyPr/>
          <a:lstStyle/>
          <a:p>
            <a:fld id="{90FBA716-51EC-413D-9BE0-0A5206853E1C}" type="slidenum">
              <a:rPr lang="en-US" smtClean="0"/>
              <a:t>25</a:t>
            </a:fld>
            <a:endParaRPr lang="en-US"/>
          </a:p>
        </p:txBody>
      </p:sp>
    </p:spTree>
    <p:extLst>
      <p:ext uri="{BB962C8B-B14F-4D97-AF65-F5344CB8AC3E}">
        <p14:creationId xmlns:p14="http://schemas.microsoft.com/office/powerpoint/2010/main" val="2337746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spc="-5" dirty="0" err="1">
                <a:solidFill>
                  <a:srgbClr val="333333"/>
                </a:solidFill>
                <a:latin typeface="Georgia"/>
                <a:cs typeface="Georgia"/>
              </a:rPr>
              <a:t>Javascript</a:t>
            </a:r>
            <a:r>
              <a:rPr lang="es-ES" sz="1200" spc="-5" dirty="0">
                <a:solidFill>
                  <a:srgbClr val="333333"/>
                </a:solidFill>
                <a:latin typeface="Georgia"/>
                <a:cs typeface="Georgia"/>
              </a:rPr>
              <a:t> es</a:t>
            </a:r>
            <a:r>
              <a:rPr lang="es-ES" sz="1200" dirty="0">
                <a:solidFill>
                  <a:srgbClr val="333333"/>
                </a:solidFill>
                <a:latin typeface="Georgia"/>
                <a:cs typeface="Georgia"/>
              </a:rPr>
              <a:t> </a:t>
            </a:r>
            <a:r>
              <a:rPr lang="es-ES" sz="1200" spc="-5" dirty="0">
                <a:solidFill>
                  <a:srgbClr val="333333"/>
                </a:solidFill>
                <a:latin typeface="Georgia"/>
                <a:cs typeface="Georgia"/>
              </a:rPr>
              <a:t>un lenguaje</a:t>
            </a:r>
            <a:r>
              <a:rPr lang="es-ES" sz="1200" dirty="0">
                <a:solidFill>
                  <a:srgbClr val="333333"/>
                </a:solidFill>
                <a:latin typeface="Georgia"/>
                <a:cs typeface="Georgia"/>
              </a:rPr>
              <a:t> </a:t>
            </a:r>
            <a:r>
              <a:rPr lang="es-ES" sz="1200" spc="-5" dirty="0">
                <a:solidFill>
                  <a:srgbClr val="333333"/>
                </a:solidFill>
                <a:latin typeface="Georgia"/>
                <a:cs typeface="Georgia"/>
              </a:rPr>
              <a:t>con muchas</a:t>
            </a:r>
            <a:r>
              <a:rPr lang="es-ES" sz="1200" dirty="0">
                <a:solidFill>
                  <a:srgbClr val="333333"/>
                </a:solidFill>
                <a:latin typeface="Georgia"/>
                <a:cs typeface="Georgia"/>
              </a:rPr>
              <a:t> </a:t>
            </a:r>
            <a:r>
              <a:rPr lang="es-ES" sz="1200" spc="-5" dirty="0">
                <a:solidFill>
                  <a:srgbClr val="333333"/>
                </a:solidFill>
                <a:latin typeface="Georgia"/>
                <a:cs typeface="Georgia"/>
              </a:rPr>
              <a:t>posibilidades, aunque</a:t>
            </a:r>
            <a:r>
              <a:rPr lang="es-ES" sz="1200" dirty="0">
                <a:solidFill>
                  <a:srgbClr val="333333"/>
                </a:solidFill>
                <a:latin typeface="Georgia"/>
                <a:cs typeface="Georgia"/>
              </a:rPr>
              <a:t> </a:t>
            </a:r>
            <a:r>
              <a:rPr lang="es-ES" sz="1200" spc="-5" dirty="0">
                <a:solidFill>
                  <a:srgbClr val="333333"/>
                </a:solidFill>
                <a:latin typeface="Georgia"/>
                <a:cs typeface="Georgia"/>
              </a:rPr>
              <a:t>al principio</a:t>
            </a:r>
            <a:r>
              <a:rPr lang="es-ES" sz="1200" dirty="0">
                <a:solidFill>
                  <a:srgbClr val="333333"/>
                </a:solidFill>
                <a:latin typeface="Georgia"/>
                <a:cs typeface="Georgia"/>
              </a:rPr>
              <a:t> </a:t>
            </a:r>
            <a:r>
              <a:rPr lang="es-ES" sz="1200" spc="-5" dirty="0">
                <a:solidFill>
                  <a:srgbClr val="333333"/>
                </a:solidFill>
                <a:latin typeface="Georgia"/>
                <a:cs typeface="Georgia"/>
              </a:rPr>
              <a:t>comenzaremos </a:t>
            </a:r>
            <a:r>
              <a:rPr lang="es-ES" sz="1200" dirty="0">
                <a:solidFill>
                  <a:srgbClr val="333333"/>
                </a:solidFill>
                <a:latin typeface="Georgia"/>
                <a:cs typeface="Georgia"/>
              </a:rPr>
              <a:t> </a:t>
            </a:r>
            <a:r>
              <a:rPr lang="es-ES" sz="1200" spc="-5" dirty="0">
                <a:solidFill>
                  <a:srgbClr val="333333"/>
                </a:solidFill>
                <a:latin typeface="Georgia"/>
                <a:cs typeface="Georgia"/>
              </a:rPr>
              <a:t>desarrollando</a:t>
            </a:r>
            <a:r>
              <a:rPr lang="es-ES" sz="1200" spc="45" dirty="0">
                <a:solidFill>
                  <a:srgbClr val="333333"/>
                </a:solidFill>
                <a:latin typeface="Georgia"/>
                <a:cs typeface="Georgia"/>
              </a:rPr>
              <a:t> </a:t>
            </a:r>
            <a:r>
              <a:rPr lang="es-ES" sz="1200" spc="-5" dirty="0">
                <a:solidFill>
                  <a:srgbClr val="333333"/>
                </a:solidFill>
                <a:latin typeface="Georgia"/>
                <a:cs typeface="Georgia"/>
              </a:rPr>
              <a:t>pequeños</a:t>
            </a:r>
            <a:r>
              <a:rPr lang="es-ES" sz="1200" spc="45" dirty="0">
                <a:solidFill>
                  <a:srgbClr val="333333"/>
                </a:solidFill>
                <a:latin typeface="Georgia"/>
                <a:cs typeface="Georgia"/>
              </a:rPr>
              <a:t> </a:t>
            </a:r>
            <a:r>
              <a:rPr lang="es-ES" sz="1200" spc="-5" dirty="0">
                <a:solidFill>
                  <a:srgbClr val="333333"/>
                </a:solidFill>
                <a:latin typeface="Georgia"/>
                <a:cs typeface="Georgia"/>
              </a:rPr>
              <a:t>scripts,</a:t>
            </a:r>
            <a:r>
              <a:rPr lang="es-ES" sz="1200" spc="50" dirty="0">
                <a:solidFill>
                  <a:srgbClr val="333333"/>
                </a:solidFill>
                <a:latin typeface="Georgia"/>
                <a:cs typeface="Georgia"/>
              </a:rPr>
              <a:t> </a:t>
            </a:r>
            <a:r>
              <a:rPr lang="es-ES" sz="1200" spc="-5" dirty="0">
                <a:solidFill>
                  <a:srgbClr val="333333"/>
                </a:solidFill>
                <a:latin typeface="Georgia"/>
                <a:cs typeface="Georgia"/>
              </a:rPr>
              <a:t>también</a:t>
            </a:r>
            <a:r>
              <a:rPr lang="es-ES" sz="1200" spc="45" dirty="0">
                <a:solidFill>
                  <a:srgbClr val="333333"/>
                </a:solidFill>
                <a:latin typeface="Georgia"/>
                <a:cs typeface="Georgia"/>
              </a:rPr>
              <a:t> </a:t>
            </a:r>
            <a:r>
              <a:rPr lang="es-ES" sz="1200" spc="-5" dirty="0">
                <a:solidFill>
                  <a:srgbClr val="333333"/>
                </a:solidFill>
                <a:latin typeface="Georgia"/>
                <a:cs typeface="Georgia"/>
              </a:rPr>
              <a:t>nos</a:t>
            </a:r>
            <a:r>
              <a:rPr lang="es-ES" sz="1200" spc="45" dirty="0">
                <a:solidFill>
                  <a:srgbClr val="333333"/>
                </a:solidFill>
                <a:latin typeface="Georgia"/>
                <a:cs typeface="Georgia"/>
              </a:rPr>
              <a:t> </a:t>
            </a:r>
            <a:r>
              <a:rPr lang="es-ES" sz="1200" spc="-5" dirty="0">
                <a:solidFill>
                  <a:srgbClr val="333333"/>
                </a:solidFill>
                <a:latin typeface="Georgia"/>
                <a:cs typeface="Georgia"/>
              </a:rPr>
              <a:t>permite</a:t>
            </a:r>
            <a:r>
              <a:rPr lang="es-ES" sz="1200" spc="50" dirty="0">
                <a:solidFill>
                  <a:srgbClr val="333333"/>
                </a:solidFill>
                <a:latin typeface="Georgia"/>
                <a:cs typeface="Georgia"/>
              </a:rPr>
              <a:t> </a:t>
            </a:r>
            <a:r>
              <a:rPr lang="es-ES" sz="1200" spc="-5" dirty="0">
                <a:solidFill>
                  <a:srgbClr val="333333"/>
                </a:solidFill>
                <a:latin typeface="Georgia"/>
                <a:cs typeface="Georgia"/>
              </a:rPr>
              <a:t>crear</a:t>
            </a:r>
            <a:r>
              <a:rPr lang="es-ES" sz="1200" spc="45" dirty="0">
                <a:solidFill>
                  <a:srgbClr val="333333"/>
                </a:solidFill>
                <a:latin typeface="Georgia"/>
                <a:cs typeface="Georgia"/>
              </a:rPr>
              <a:t> </a:t>
            </a:r>
            <a:r>
              <a:rPr lang="es-ES" sz="1200" spc="-5" dirty="0">
                <a:solidFill>
                  <a:srgbClr val="333333"/>
                </a:solidFill>
                <a:latin typeface="Georgia"/>
                <a:cs typeface="Georgia"/>
              </a:rPr>
              <a:t>programas</a:t>
            </a:r>
            <a:r>
              <a:rPr lang="es-ES" sz="1200" spc="45" dirty="0">
                <a:solidFill>
                  <a:srgbClr val="333333"/>
                </a:solidFill>
                <a:latin typeface="Georgia"/>
                <a:cs typeface="Georgia"/>
              </a:rPr>
              <a:t> </a:t>
            </a:r>
            <a:r>
              <a:rPr lang="es-ES" sz="1200" spc="-5" dirty="0">
                <a:solidFill>
                  <a:srgbClr val="333333"/>
                </a:solidFill>
                <a:latin typeface="Georgia"/>
                <a:cs typeface="Georgia"/>
              </a:rPr>
              <a:t>más</a:t>
            </a:r>
            <a:r>
              <a:rPr lang="es-ES" sz="1200" spc="50" dirty="0">
                <a:solidFill>
                  <a:srgbClr val="333333"/>
                </a:solidFill>
                <a:latin typeface="Georgia"/>
                <a:cs typeface="Georgia"/>
              </a:rPr>
              <a:t> </a:t>
            </a:r>
            <a:r>
              <a:rPr lang="es-ES" sz="1200" spc="-5" dirty="0">
                <a:solidFill>
                  <a:srgbClr val="333333"/>
                </a:solidFill>
                <a:latin typeface="Georgia"/>
                <a:cs typeface="Georgia"/>
              </a:rPr>
              <a:t>grandes, </a:t>
            </a:r>
            <a:r>
              <a:rPr lang="es-ES" sz="1200" dirty="0">
                <a:solidFill>
                  <a:srgbClr val="333333"/>
                </a:solidFill>
                <a:latin typeface="Georgia"/>
                <a:cs typeface="Georgia"/>
              </a:rPr>
              <a:t> </a:t>
            </a:r>
            <a:r>
              <a:rPr lang="es-ES" sz="1200" spc="-5" dirty="0">
                <a:solidFill>
                  <a:srgbClr val="333333"/>
                </a:solidFill>
                <a:latin typeface="Georgia"/>
                <a:cs typeface="Georgia"/>
              </a:rPr>
              <a:t>orientados a</a:t>
            </a:r>
            <a:r>
              <a:rPr lang="es-ES" sz="1200" dirty="0">
                <a:solidFill>
                  <a:srgbClr val="333333"/>
                </a:solidFill>
                <a:latin typeface="Georgia"/>
                <a:cs typeface="Georgia"/>
              </a:rPr>
              <a:t> </a:t>
            </a:r>
            <a:r>
              <a:rPr lang="es-ES" sz="1200" spc="-5" dirty="0">
                <a:solidFill>
                  <a:srgbClr val="333333"/>
                </a:solidFill>
                <a:latin typeface="Georgia"/>
                <a:cs typeface="Georgia"/>
              </a:rPr>
              <a:t>objetos, con</a:t>
            </a:r>
            <a:r>
              <a:rPr lang="es-ES" sz="1200" dirty="0">
                <a:solidFill>
                  <a:srgbClr val="333333"/>
                </a:solidFill>
                <a:latin typeface="Georgia"/>
                <a:cs typeface="Georgia"/>
              </a:rPr>
              <a:t> </a:t>
            </a:r>
            <a:r>
              <a:rPr lang="es-ES" sz="1200" spc="-5" dirty="0">
                <a:solidFill>
                  <a:srgbClr val="333333"/>
                </a:solidFill>
                <a:latin typeface="Georgia"/>
                <a:cs typeface="Georgia"/>
              </a:rPr>
              <a:t>funciones,</a:t>
            </a:r>
            <a:r>
              <a:rPr lang="es-ES" sz="1200" dirty="0">
                <a:solidFill>
                  <a:srgbClr val="333333"/>
                </a:solidFill>
                <a:latin typeface="Georgia"/>
                <a:cs typeface="Georgia"/>
              </a:rPr>
              <a:t> </a:t>
            </a:r>
            <a:r>
              <a:rPr lang="es-ES" sz="1200" spc="-5" dirty="0">
                <a:solidFill>
                  <a:srgbClr val="333333"/>
                </a:solidFill>
                <a:latin typeface="Georgia"/>
                <a:cs typeface="Georgia"/>
              </a:rPr>
              <a:t>estructuras de</a:t>
            </a:r>
            <a:r>
              <a:rPr lang="es-ES" sz="1200" dirty="0">
                <a:solidFill>
                  <a:srgbClr val="333333"/>
                </a:solidFill>
                <a:latin typeface="Georgia"/>
                <a:cs typeface="Georgia"/>
              </a:rPr>
              <a:t> </a:t>
            </a:r>
            <a:r>
              <a:rPr lang="es-ES" sz="1200" spc="-5" dirty="0">
                <a:solidFill>
                  <a:srgbClr val="333333"/>
                </a:solidFill>
                <a:latin typeface="Georgia"/>
                <a:cs typeface="Georgia"/>
              </a:rPr>
              <a:t>datos</a:t>
            </a:r>
            <a:r>
              <a:rPr lang="es-ES" sz="1200" dirty="0">
                <a:solidFill>
                  <a:srgbClr val="333333"/>
                </a:solidFill>
                <a:latin typeface="Georgia"/>
                <a:cs typeface="Georgia"/>
              </a:rPr>
              <a:t> </a:t>
            </a:r>
            <a:r>
              <a:rPr lang="es-ES" sz="1200" spc="-5" dirty="0">
                <a:solidFill>
                  <a:srgbClr val="333333"/>
                </a:solidFill>
                <a:latin typeface="Georgia"/>
                <a:cs typeface="Georgia"/>
              </a:rPr>
              <a:t>complejas, etc.</a:t>
            </a:r>
            <a:r>
              <a:rPr lang="es-ES" sz="1200" dirty="0">
                <a:solidFill>
                  <a:srgbClr val="333333"/>
                </a:solidFill>
                <a:latin typeface="Georgia"/>
                <a:cs typeface="Georgia"/>
              </a:rPr>
              <a:t> </a:t>
            </a:r>
            <a:r>
              <a:rPr lang="es-ES" sz="1200" spc="-5" dirty="0">
                <a:solidFill>
                  <a:srgbClr val="333333"/>
                </a:solidFill>
                <a:latin typeface="Georgia"/>
                <a:cs typeface="Georgia"/>
              </a:rPr>
              <a:t>De</a:t>
            </a:r>
            <a:r>
              <a:rPr lang="es-ES" sz="1200" dirty="0">
                <a:solidFill>
                  <a:srgbClr val="333333"/>
                </a:solidFill>
                <a:latin typeface="Georgia"/>
                <a:cs typeface="Georgia"/>
              </a:rPr>
              <a:t> </a:t>
            </a:r>
            <a:r>
              <a:rPr lang="es-ES" sz="1200" spc="-5" dirty="0">
                <a:solidFill>
                  <a:srgbClr val="333333"/>
                </a:solidFill>
                <a:latin typeface="Georgia"/>
                <a:cs typeface="Georgia"/>
              </a:rPr>
              <a:t>hecho, los</a:t>
            </a:r>
            <a:r>
              <a:rPr lang="es-ES" sz="1200" dirty="0">
                <a:solidFill>
                  <a:srgbClr val="333333"/>
                </a:solidFill>
                <a:latin typeface="Georgia"/>
                <a:cs typeface="Georgia"/>
              </a:rPr>
              <a:t> </a:t>
            </a:r>
            <a:r>
              <a:rPr lang="es-ES" sz="1200" spc="-5" dirty="0">
                <a:solidFill>
                  <a:srgbClr val="333333"/>
                </a:solidFill>
                <a:latin typeface="Georgia"/>
                <a:cs typeface="Georgia"/>
              </a:rPr>
              <a:t>sitios </a:t>
            </a:r>
            <a:r>
              <a:rPr lang="es-ES" sz="1200" dirty="0">
                <a:solidFill>
                  <a:srgbClr val="333333"/>
                </a:solidFill>
                <a:latin typeface="Georgia"/>
                <a:cs typeface="Georgia"/>
              </a:rPr>
              <a:t> </a:t>
            </a:r>
            <a:r>
              <a:rPr lang="es-ES" sz="1200" spc="-5" dirty="0">
                <a:solidFill>
                  <a:srgbClr val="333333"/>
                </a:solidFill>
                <a:latin typeface="Georgia"/>
                <a:cs typeface="Georgia"/>
              </a:rPr>
              <a:t>web</a:t>
            </a:r>
            <a:r>
              <a:rPr lang="es-ES" sz="1200" spc="10" dirty="0">
                <a:solidFill>
                  <a:srgbClr val="333333"/>
                </a:solidFill>
                <a:latin typeface="Georgia"/>
                <a:cs typeface="Georgia"/>
              </a:rPr>
              <a:t> </a:t>
            </a:r>
            <a:r>
              <a:rPr lang="es-ES" sz="1200" spc="-5" dirty="0">
                <a:solidFill>
                  <a:srgbClr val="333333"/>
                </a:solidFill>
                <a:latin typeface="Georgia"/>
                <a:cs typeface="Georgia"/>
              </a:rPr>
              <a:t>más</a:t>
            </a:r>
            <a:r>
              <a:rPr lang="es-ES" sz="1200" spc="15" dirty="0">
                <a:solidFill>
                  <a:srgbClr val="333333"/>
                </a:solidFill>
                <a:latin typeface="Georgia"/>
                <a:cs typeface="Georgia"/>
              </a:rPr>
              <a:t> </a:t>
            </a:r>
            <a:r>
              <a:rPr lang="es-ES" sz="1200" spc="-5" dirty="0">
                <a:solidFill>
                  <a:srgbClr val="333333"/>
                </a:solidFill>
                <a:latin typeface="Georgia"/>
                <a:cs typeface="Georgia"/>
              </a:rPr>
              <a:t>impactantes</a:t>
            </a:r>
            <a:r>
              <a:rPr lang="es-ES" sz="1200" spc="15" dirty="0">
                <a:solidFill>
                  <a:srgbClr val="333333"/>
                </a:solidFill>
                <a:latin typeface="Georgia"/>
                <a:cs typeface="Georgia"/>
              </a:rPr>
              <a:t> </a:t>
            </a:r>
            <a:r>
              <a:rPr lang="es-ES" sz="1200" spc="-5" dirty="0">
                <a:solidFill>
                  <a:srgbClr val="333333"/>
                </a:solidFill>
                <a:latin typeface="Georgia"/>
                <a:cs typeface="Georgia"/>
              </a:rPr>
              <a:t>que</a:t>
            </a:r>
            <a:r>
              <a:rPr lang="es-ES" sz="1200" spc="15" dirty="0">
                <a:solidFill>
                  <a:srgbClr val="333333"/>
                </a:solidFill>
                <a:latin typeface="Georgia"/>
                <a:cs typeface="Georgia"/>
              </a:rPr>
              <a:t> </a:t>
            </a:r>
            <a:r>
              <a:rPr lang="es-ES" sz="1200" spc="-5" dirty="0">
                <a:solidFill>
                  <a:srgbClr val="333333"/>
                </a:solidFill>
                <a:latin typeface="Georgia"/>
                <a:cs typeface="Georgia"/>
              </a:rPr>
              <a:t>te</a:t>
            </a:r>
            <a:r>
              <a:rPr lang="es-ES" sz="1200" spc="10" dirty="0">
                <a:solidFill>
                  <a:srgbClr val="333333"/>
                </a:solidFill>
                <a:latin typeface="Georgia"/>
                <a:cs typeface="Georgia"/>
              </a:rPr>
              <a:t> </a:t>
            </a:r>
            <a:r>
              <a:rPr lang="es-ES" sz="1200" spc="-5" dirty="0">
                <a:solidFill>
                  <a:srgbClr val="333333"/>
                </a:solidFill>
                <a:latin typeface="Georgia"/>
                <a:cs typeface="Georgia"/>
              </a:rPr>
              <a:t>puedas</a:t>
            </a:r>
            <a:r>
              <a:rPr lang="es-ES" sz="1200" spc="15" dirty="0">
                <a:solidFill>
                  <a:srgbClr val="333333"/>
                </a:solidFill>
                <a:latin typeface="Georgia"/>
                <a:cs typeface="Georgia"/>
              </a:rPr>
              <a:t> </a:t>
            </a:r>
            <a:r>
              <a:rPr lang="es-ES" sz="1200" spc="-5" dirty="0">
                <a:solidFill>
                  <a:srgbClr val="333333"/>
                </a:solidFill>
                <a:latin typeface="Georgia"/>
                <a:cs typeface="Georgia"/>
              </a:rPr>
              <a:t>imaginar</a:t>
            </a:r>
            <a:r>
              <a:rPr lang="es-ES" sz="1200" spc="15" dirty="0">
                <a:solidFill>
                  <a:srgbClr val="333333"/>
                </a:solidFill>
                <a:latin typeface="Georgia"/>
                <a:cs typeface="Georgia"/>
              </a:rPr>
              <a:t> </a:t>
            </a:r>
            <a:r>
              <a:rPr lang="es-ES" sz="1200" spc="-5" dirty="0">
                <a:solidFill>
                  <a:srgbClr val="333333"/>
                </a:solidFill>
                <a:latin typeface="Georgia"/>
                <a:cs typeface="Georgia"/>
              </a:rPr>
              <a:t>usan</a:t>
            </a:r>
            <a:r>
              <a:rPr lang="es-ES" sz="1200" spc="15" dirty="0">
                <a:solidFill>
                  <a:srgbClr val="333333"/>
                </a:solidFill>
                <a:latin typeface="Georgia"/>
                <a:cs typeface="Georgia"/>
              </a:rPr>
              <a:t> </a:t>
            </a:r>
            <a:r>
              <a:rPr lang="es-ES" sz="1200" spc="-5" dirty="0">
                <a:solidFill>
                  <a:srgbClr val="333333"/>
                </a:solidFill>
                <a:latin typeface="Georgia"/>
                <a:cs typeface="Georgia"/>
              </a:rPr>
              <a:t>cantidad</a:t>
            </a:r>
            <a:r>
              <a:rPr lang="es-ES" sz="1200" spc="15" dirty="0">
                <a:solidFill>
                  <a:srgbClr val="333333"/>
                </a:solidFill>
                <a:latin typeface="Georgia"/>
                <a:cs typeface="Georgia"/>
              </a:rPr>
              <a:t> </a:t>
            </a:r>
            <a:r>
              <a:rPr lang="es-ES" sz="1200" spc="-5" dirty="0">
                <a:solidFill>
                  <a:srgbClr val="333333"/>
                </a:solidFill>
                <a:latin typeface="Georgia"/>
                <a:cs typeface="Georgia"/>
              </a:rPr>
              <a:t>de</a:t>
            </a:r>
            <a:r>
              <a:rPr lang="es-ES" sz="1200" spc="10" dirty="0">
                <a:solidFill>
                  <a:srgbClr val="333333"/>
                </a:solidFill>
                <a:latin typeface="Georgia"/>
                <a:cs typeface="Georgia"/>
              </a:rPr>
              <a:t> </a:t>
            </a:r>
            <a:r>
              <a:rPr lang="es-ES" sz="1200" spc="-5" dirty="0" err="1">
                <a:solidFill>
                  <a:srgbClr val="333333"/>
                </a:solidFill>
                <a:latin typeface="Georgia"/>
                <a:cs typeface="Georgia"/>
              </a:rPr>
              <a:t>Javascript</a:t>
            </a:r>
            <a:r>
              <a:rPr lang="es-ES" sz="1200" spc="15" dirty="0">
                <a:solidFill>
                  <a:srgbClr val="333333"/>
                </a:solidFill>
                <a:latin typeface="Georgia"/>
                <a:cs typeface="Georgia"/>
              </a:rPr>
              <a:t> </a:t>
            </a:r>
            <a:r>
              <a:rPr lang="es-ES" sz="1200" spc="-5" dirty="0">
                <a:solidFill>
                  <a:srgbClr val="333333"/>
                </a:solidFill>
                <a:latin typeface="Georgia"/>
                <a:cs typeface="Georgia"/>
              </a:rPr>
              <a:t>para</a:t>
            </a:r>
            <a:r>
              <a:rPr lang="es-ES" sz="1200" spc="15" dirty="0">
                <a:solidFill>
                  <a:srgbClr val="333333"/>
                </a:solidFill>
                <a:latin typeface="Georgia"/>
                <a:cs typeface="Georgia"/>
              </a:rPr>
              <a:t> </a:t>
            </a:r>
            <a:r>
              <a:rPr lang="es-ES" sz="1200" spc="-5" dirty="0">
                <a:solidFill>
                  <a:srgbClr val="333333"/>
                </a:solidFill>
                <a:latin typeface="Georgia"/>
                <a:cs typeface="Georgia"/>
              </a:rPr>
              <a:t>conseguir</a:t>
            </a:r>
            <a:r>
              <a:rPr lang="es-ES" sz="1200" spc="15" dirty="0">
                <a:solidFill>
                  <a:srgbClr val="333333"/>
                </a:solidFill>
                <a:latin typeface="Georgia"/>
                <a:cs typeface="Georgia"/>
              </a:rPr>
              <a:t> </a:t>
            </a:r>
            <a:r>
              <a:rPr lang="es-ES" sz="1200" spc="-5" dirty="0">
                <a:solidFill>
                  <a:srgbClr val="333333"/>
                </a:solidFill>
                <a:latin typeface="Georgia"/>
                <a:cs typeface="Georgia"/>
              </a:rPr>
              <a:t>que </a:t>
            </a:r>
            <a:r>
              <a:rPr lang="es-ES" sz="1200" dirty="0">
                <a:solidFill>
                  <a:srgbClr val="333333"/>
                </a:solidFill>
                <a:latin typeface="Georgia"/>
                <a:cs typeface="Georgia"/>
              </a:rPr>
              <a:t> </a:t>
            </a:r>
            <a:r>
              <a:rPr lang="es-ES" sz="1200" spc="-5" dirty="0">
                <a:solidFill>
                  <a:srgbClr val="333333"/>
                </a:solidFill>
                <a:latin typeface="Georgia"/>
                <a:cs typeface="Georgia"/>
              </a:rPr>
              <a:t>la</a:t>
            </a:r>
            <a:r>
              <a:rPr lang="es-ES" sz="1200" dirty="0">
                <a:solidFill>
                  <a:srgbClr val="333333"/>
                </a:solidFill>
                <a:latin typeface="Georgia"/>
                <a:cs typeface="Georgia"/>
              </a:rPr>
              <a:t> </a:t>
            </a:r>
            <a:r>
              <a:rPr lang="es-ES" sz="1200" spc="-5" dirty="0">
                <a:solidFill>
                  <a:srgbClr val="333333"/>
                </a:solidFill>
                <a:latin typeface="Georgia"/>
                <a:cs typeface="Georgia"/>
              </a:rPr>
              <a:t>experiencia</a:t>
            </a:r>
            <a:r>
              <a:rPr lang="es-ES" sz="1200" dirty="0">
                <a:solidFill>
                  <a:srgbClr val="333333"/>
                </a:solidFill>
                <a:latin typeface="Georgia"/>
                <a:cs typeface="Georgia"/>
              </a:rPr>
              <a:t> </a:t>
            </a:r>
            <a:r>
              <a:rPr lang="es-ES" sz="1200" spc="-5" dirty="0">
                <a:solidFill>
                  <a:srgbClr val="333333"/>
                </a:solidFill>
                <a:latin typeface="Georgia"/>
                <a:cs typeface="Georgia"/>
              </a:rPr>
              <a:t>de</a:t>
            </a:r>
            <a:r>
              <a:rPr lang="es-ES" sz="1200" spc="5" dirty="0">
                <a:solidFill>
                  <a:srgbClr val="333333"/>
                </a:solidFill>
                <a:latin typeface="Georgia"/>
                <a:cs typeface="Georgia"/>
              </a:rPr>
              <a:t> </a:t>
            </a:r>
            <a:r>
              <a:rPr lang="es-ES" sz="1200" spc="-5" dirty="0">
                <a:solidFill>
                  <a:srgbClr val="333333"/>
                </a:solidFill>
                <a:latin typeface="Georgia"/>
                <a:cs typeface="Georgia"/>
              </a:rPr>
              <a:t>uso</a:t>
            </a:r>
            <a:r>
              <a:rPr lang="es-ES" sz="1200" dirty="0">
                <a:solidFill>
                  <a:srgbClr val="333333"/>
                </a:solidFill>
                <a:latin typeface="Georgia"/>
                <a:cs typeface="Georgia"/>
              </a:rPr>
              <a:t> </a:t>
            </a:r>
            <a:r>
              <a:rPr lang="es-ES" sz="1200" spc="-5" dirty="0">
                <a:solidFill>
                  <a:srgbClr val="333333"/>
                </a:solidFill>
                <a:latin typeface="Georgia"/>
                <a:cs typeface="Georgia"/>
              </a:rPr>
              <a:t>sea</a:t>
            </a:r>
            <a:r>
              <a:rPr lang="es-ES" sz="1200" dirty="0">
                <a:solidFill>
                  <a:srgbClr val="333333"/>
                </a:solidFill>
                <a:latin typeface="Georgia"/>
                <a:cs typeface="Georgia"/>
              </a:rPr>
              <a:t> </a:t>
            </a:r>
            <a:r>
              <a:rPr lang="es-ES" sz="1200" spc="-5" dirty="0">
                <a:solidFill>
                  <a:srgbClr val="333333"/>
                </a:solidFill>
                <a:latin typeface="Georgia"/>
                <a:cs typeface="Georgia"/>
              </a:rPr>
              <a:t>tan</a:t>
            </a:r>
            <a:r>
              <a:rPr lang="es-ES" sz="1200" spc="5" dirty="0">
                <a:solidFill>
                  <a:srgbClr val="333333"/>
                </a:solidFill>
                <a:latin typeface="Georgia"/>
                <a:cs typeface="Georgia"/>
              </a:rPr>
              <a:t> </a:t>
            </a:r>
            <a:r>
              <a:rPr lang="es-ES" sz="1200" spc="-5" dirty="0">
                <a:solidFill>
                  <a:srgbClr val="333333"/>
                </a:solidFill>
                <a:latin typeface="Georgia"/>
                <a:cs typeface="Georgia"/>
              </a:rPr>
              <a:t>espectacular</a:t>
            </a:r>
            <a:r>
              <a:rPr lang="es-ES" sz="1200" dirty="0">
                <a:solidFill>
                  <a:srgbClr val="333333"/>
                </a:solidFill>
                <a:latin typeface="Georgia"/>
                <a:cs typeface="Georgia"/>
              </a:rPr>
              <a:t> </a:t>
            </a:r>
            <a:r>
              <a:rPr lang="es-ES" sz="1200" spc="-5" dirty="0">
                <a:solidFill>
                  <a:srgbClr val="333333"/>
                </a:solidFill>
                <a:latin typeface="Georgia"/>
                <a:cs typeface="Georgia"/>
              </a:rPr>
              <a:t>y</a:t>
            </a:r>
            <a:r>
              <a:rPr lang="es-ES" sz="1200" dirty="0">
                <a:solidFill>
                  <a:srgbClr val="333333"/>
                </a:solidFill>
                <a:latin typeface="Georgia"/>
                <a:cs typeface="Georgia"/>
              </a:rPr>
              <a:t> </a:t>
            </a:r>
            <a:r>
              <a:rPr lang="es-ES" sz="1200" spc="-5" dirty="0">
                <a:solidFill>
                  <a:srgbClr val="333333"/>
                </a:solidFill>
                <a:latin typeface="Georgia"/>
                <a:cs typeface="Georgia"/>
              </a:rPr>
              <a:t>personalizada.</a:t>
            </a:r>
            <a:endParaRPr lang="es-ES" dirty="0"/>
          </a:p>
        </p:txBody>
      </p:sp>
      <p:sp>
        <p:nvSpPr>
          <p:cNvPr id="4" name="Slide Number Placeholder 3"/>
          <p:cNvSpPr>
            <a:spLocks noGrp="1"/>
          </p:cNvSpPr>
          <p:nvPr>
            <p:ph type="sldNum" sz="quarter" idx="5"/>
          </p:nvPr>
        </p:nvSpPr>
        <p:spPr/>
        <p:txBody>
          <a:bodyPr/>
          <a:lstStyle/>
          <a:p>
            <a:fld id="{90FBA716-51EC-413D-9BE0-0A5206853E1C}" type="slidenum">
              <a:rPr lang="en-US" smtClean="0"/>
              <a:t>26</a:t>
            </a:fld>
            <a:endParaRPr lang="en-US"/>
          </a:p>
        </p:txBody>
      </p:sp>
    </p:spTree>
    <p:extLst>
      <p:ext uri="{BB962C8B-B14F-4D97-AF65-F5344CB8AC3E}">
        <p14:creationId xmlns:p14="http://schemas.microsoft.com/office/powerpoint/2010/main" val="710531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0C73046-683D-4F1A-90AF-2A0BBB7314AC}" type="datetimeFigureOut">
              <a:rPr lang="en-US" smtClean="0"/>
              <a:t>12/12/2021</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8F34BD62-A3D8-4E3F-A0E8-047DDC77FB8A}" type="slidenum">
              <a:rPr lang="en-US" smtClean="0"/>
              <a:t>‹#›</a:t>
            </a:fld>
            <a:endParaRPr lang="en-US"/>
          </a:p>
        </p:txBody>
      </p:sp>
    </p:spTree>
    <p:extLst>
      <p:ext uri="{BB962C8B-B14F-4D97-AF65-F5344CB8AC3E}">
        <p14:creationId xmlns:p14="http://schemas.microsoft.com/office/powerpoint/2010/main" val="1694595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C73046-683D-4F1A-90AF-2A0BBB7314AC}" type="datetimeFigureOut">
              <a:rPr lang="en-US" smtClean="0"/>
              <a:t>12/12/2021</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F34BD62-A3D8-4E3F-A0E8-047DDC77FB8A}" type="slidenum">
              <a:rPr lang="en-US" smtClean="0"/>
              <a:t>‹#›</a:t>
            </a:fld>
            <a:endParaRPr lang="en-US"/>
          </a:p>
        </p:txBody>
      </p:sp>
    </p:spTree>
    <p:extLst>
      <p:ext uri="{BB962C8B-B14F-4D97-AF65-F5344CB8AC3E}">
        <p14:creationId xmlns:p14="http://schemas.microsoft.com/office/powerpoint/2010/main" val="610720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C73046-683D-4F1A-90AF-2A0BBB7314AC}" type="datetimeFigureOut">
              <a:rPr lang="en-US" smtClean="0"/>
              <a:t>12/12/2021</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F34BD62-A3D8-4E3F-A0E8-047DDC77FB8A}"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8620197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0C73046-683D-4F1A-90AF-2A0BBB7314AC}" type="datetimeFigureOut">
              <a:rPr lang="en-US" smtClean="0"/>
              <a:t>12/12/2021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F34BD62-A3D8-4E3F-A0E8-047DDC77FB8A}" type="slidenum">
              <a:rPr lang="en-US" smtClean="0"/>
              <a:t>‹#›</a:t>
            </a:fld>
            <a:endParaRPr lang="en-US"/>
          </a:p>
        </p:txBody>
      </p:sp>
    </p:spTree>
    <p:extLst>
      <p:ext uri="{BB962C8B-B14F-4D97-AF65-F5344CB8AC3E}">
        <p14:creationId xmlns:p14="http://schemas.microsoft.com/office/powerpoint/2010/main" val="36001380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0C73046-683D-4F1A-90AF-2A0BBB7314AC}" type="datetimeFigureOut">
              <a:rPr lang="en-US" smtClean="0"/>
              <a:t>12/12/2021</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F34BD62-A3D8-4E3F-A0E8-047DDC77FB8A}"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8557604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0C73046-683D-4F1A-90AF-2A0BBB7314AC}" type="datetimeFigureOut">
              <a:rPr lang="en-US" smtClean="0"/>
              <a:t>12/12/2021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F34BD62-A3D8-4E3F-A0E8-047DDC77FB8A}" type="slidenum">
              <a:rPr lang="en-US" smtClean="0"/>
              <a:t>‹#›</a:t>
            </a:fld>
            <a:endParaRPr lang="en-US"/>
          </a:p>
        </p:txBody>
      </p:sp>
    </p:spTree>
    <p:extLst>
      <p:ext uri="{BB962C8B-B14F-4D97-AF65-F5344CB8AC3E}">
        <p14:creationId xmlns:p14="http://schemas.microsoft.com/office/powerpoint/2010/main" val="3298520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C73046-683D-4F1A-90AF-2A0BBB7314AC}" type="datetimeFigureOut">
              <a:rPr lang="en-US" smtClean="0"/>
              <a:t>12/12/2021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F34BD62-A3D8-4E3F-A0E8-047DDC77FB8A}" type="slidenum">
              <a:rPr lang="en-US" smtClean="0"/>
              <a:t>‹#›</a:t>
            </a:fld>
            <a:endParaRPr lang="en-US"/>
          </a:p>
        </p:txBody>
      </p:sp>
    </p:spTree>
    <p:extLst>
      <p:ext uri="{BB962C8B-B14F-4D97-AF65-F5344CB8AC3E}">
        <p14:creationId xmlns:p14="http://schemas.microsoft.com/office/powerpoint/2010/main" val="40732946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C73046-683D-4F1A-90AF-2A0BBB7314AC}" type="datetimeFigureOut">
              <a:rPr lang="en-US" smtClean="0"/>
              <a:t>12/12/2021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F34BD62-A3D8-4E3F-A0E8-047DDC77FB8A}" type="slidenum">
              <a:rPr lang="en-US" smtClean="0"/>
              <a:t>‹#›</a:t>
            </a:fld>
            <a:endParaRPr lang="en-US"/>
          </a:p>
        </p:txBody>
      </p:sp>
    </p:spTree>
    <p:extLst>
      <p:ext uri="{BB962C8B-B14F-4D97-AF65-F5344CB8AC3E}">
        <p14:creationId xmlns:p14="http://schemas.microsoft.com/office/powerpoint/2010/main" val="3601314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C73046-683D-4F1A-90AF-2A0BBB7314AC}" type="datetimeFigureOut">
              <a:rPr lang="en-US" smtClean="0"/>
              <a:t>12/12/2021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F34BD62-A3D8-4E3F-A0E8-047DDC77FB8A}" type="slidenum">
              <a:rPr lang="en-US" smtClean="0"/>
              <a:t>‹#›</a:t>
            </a:fld>
            <a:endParaRPr lang="en-US"/>
          </a:p>
        </p:txBody>
      </p:sp>
    </p:spTree>
    <p:extLst>
      <p:ext uri="{BB962C8B-B14F-4D97-AF65-F5344CB8AC3E}">
        <p14:creationId xmlns:p14="http://schemas.microsoft.com/office/powerpoint/2010/main" val="2448986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C73046-683D-4F1A-90AF-2A0BBB7314AC}" type="datetimeFigureOut">
              <a:rPr lang="en-US" smtClean="0"/>
              <a:t>12/12/2021</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F34BD62-A3D8-4E3F-A0E8-047DDC77FB8A}" type="slidenum">
              <a:rPr lang="en-US" smtClean="0"/>
              <a:t>‹#›</a:t>
            </a:fld>
            <a:endParaRPr lang="en-US"/>
          </a:p>
        </p:txBody>
      </p:sp>
    </p:spTree>
    <p:extLst>
      <p:ext uri="{BB962C8B-B14F-4D97-AF65-F5344CB8AC3E}">
        <p14:creationId xmlns:p14="http://schemas.microsoft.com/office/powerpoint/2010/main" val="1091920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0C73046-683D-4F1A-90AF-2A0BBB7314AC}" type="datetimeFigureOut">
              <a:rPr lang="en-US" smtClean="0"/>
              <a:t>12/12/2021</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8F34BD62-A3D8-4E3F-A0E8-047DDC77FB8A}" type="slidenum">
              <a:rPr lang="en-US" smtClean="0"/>
              <a:t>‹#›</a:t>
            </a:fld>
            <a:endParaRPr lang="en-US"/>
          </a:p>
        </p:txBody>
      </p:sp>
    </p:spTree>
    <p:extLst>
      <p:ext uri="{BB962C8B-B14F-4D97-AF65-F5344CB8AC3E}">
        <p14:creationId xmlns:p14="http://schemas.microsoft.com/office/powerpoint/2010/main" val="1085988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0C73046-683D-4F1A-90AF-2A0BBB7314AC}" type="datetimeFigureOut">
              <a:rPr lang="en-US" smtClean="0"/>
              <a:t>12/12/2021</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8F34BD62-A3D8-4E3F-A0E8-047DDC77FB8A}" type="slidenum">
              <a:rPr lang="en-US" smtClean="0"/>
              <a:t>‹#›</a:t>
            </a:fld>
            <a:endParaRPr lang="en-US"/>
          </a:p>
        </p:txBody>
      </p:sp>
    </p:spTree>
    <p:extLst>
      <p:ext uri="{BB962C8B-B14F-4D97-AF65-F5344CB8AC3E}">
        <p14:creationId xmlns:p14="http://schemas.microsoft.com/office/powerpoint/2010/main" val="3894665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C73046-683D-4F1A-90AF-2A0BBB7314AC}" type="datetimeFigureOut">
              <a:rPr lang="en-US" smtClean="0"/>
              <a:t>12/12/2021</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8F34BD62-A3D8-4E3F-A0E8-047DDC77FB8A}" type="slidenum">
              <a:rPr lang="en-US" smtClean="0"/>
              <a:t>‹#›</a:t>
            </a:fld>
            <a:endParaRPr lang="en-US"/>
          </a:p>
        </p:txBody>
      </p:sp>
    </p:spTree>
    <p:extLst>
      <p:ext uri="{BB962C8B-B14F-4D97-AF65-F5344CB8AC3E}">
        <p14:creationId xmlns:p14="http://schemas.microsoft.com/office/powerpoint/2010/main" val="3088347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C73046-683D-4F1A-90AF-2A0BBB7314AC}" type="datetimeFigureOut">
              <a:rPr lang="en-US" smtClean="0"/>
              <a:t>12/12/2021</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8F34BD62-A3D8-4E3F-A0E8-047DDC77FB8A}" type="slidenum">
              <a:rPr lang="en-US" smtClean="0"/>
              <a:t>‹#›</a:t>
            </a:fld>
            <a:endParaRPr lang="en-US"/>
          </a:p>
        </p:txBody>
      </p:sp>
    </p:spTree>
    <p:extLst>
      <p:ext uri="{BB962C8B-B14F-4D97-AF65-F5344CB8AC3E}">
        <p14:creationId xmlns:p14="http://schemas.microsoft.com/office/powerpoint/2010/main" val="412540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C73046-683D-4F1A-90AF-2A0BBB7314AC}" type="datetimeFigureOut">
              <a:rPr lang="en-US" smtClean="0"/>
              <a:t>12/12/2021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8F34BD62-A3D8-4E3F-A0E8-047DDC77FB8A}" type="slidenum">
              <a:rPr lang="en-US" smtClean="0"/>
              <a:t>‹#›</a:t>
            </a:fld>
            <a:endParaRPr lang="en-US"/>
          </a:p>
        </p:txBody>
      </p:sp>
    </p:spTree>
    <p:extLst>
      <p:ext uri="{BB962C8B-B14F-4D97-AF65-F5344CB8AC3E}">
        <p14:creationId xmlns:p14="http://schemas.microsoft.com/office/powerpoint/2010/main" val="2282634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C73046-683D-4F1A-90AF-2A0BBB7314AC}" type="datetimeFigureOut">
              <a:rPr lang="en-US" smtClean="0"/>
              <a:t>12/12/2021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F34BD62-A3D8-4E3F-A0E8-047DDC77FB8A}" type="slidenum">
              <a:rPr lang="en-US" smtClean="0"/>
              <a:t>‹#›</a:t>
            </a:fld>
            <a:endParaRPr lang="en-US"/>
          </a:p>
        </p:txBody>
      </p:sp>
    </p:spTree>
    <p:extLst>
      <p:ext uri="{BB962C8B-B14F-4D97-AF65-F5344CB8AC3E}">
        <p14:creationId xmlns:p14="http://schemas.microsoft.com/office/powerpoint/2010/main" val="3857232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00C73046-683D-4F1A-90AF-2A0BBB7314AC}" type="datetimeFigureOut">
              <a:rPr lang="en-US" smtClean="0"/>
              <a:t>12/12/2021</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8F34BD62-A3D8-4E3F-A0E8-047DDC77FB8A}" type="slidenum">
              <a:rPr lang="en-US" smtClean="0"/>
              <a:t>‹#›</a:t>
            </a:fld>
            <a:endParaRPr lang="en-US"/>
          </a:p>
        </p:txBody>
      </p:sp>
    </p:spTree>
    <p:extLst>
      <p:ext uri="{BB962C8B-B14F-4D97-AF65-F5344CB8AC3E}">
        <p14:creationId xmlns:p14="http://schemas.microsoft.com/office/powerpoint/2010/main" val="28680190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www.maestrosdelweb.com/editorial/aspnet2intro/"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campusmvp.es/recursos/post/el-futuro-de-net-en-2020-guia-para-desarrolladores-justificadamente-despistados.aspx"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desarrolloweb.com/manuales/20/"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desarrolloweb.com/articulos/499.php"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www.maestrosdelweb.com/editorial/aspintro/" TargetMode="External"/><Relationship Id="rId2" Type="http://schemas.openxmlformats.org/officeDocument/2006/relationships/hyperlink" Target="http://www.maestrosdelweb.com/principiantes/historia-de-windows/"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3FA2B-876A-477E-AD07-C1326AE821B9}"/>
              </a:ext>
            </a:extLst>
          </p:cNvPr>
          <p:cNvSpPr>
            <a:spLocks noGrp="1"/>
          </p:cNvSpPr>
          <p:nvPr>
            <p:ph type="ctrTitle"/>
          </p:nvPr>
        </p:nvSpPr>
        <p:spPr>
          <a:xfrm>
            <a:off x="2084116" y="598714"/>
            <a:ext cx="8915399" cy="2262781"/>
          </a:xfrm>
        </p:spPr>
        <p:txBody>
          <a:bodyPr>
            <a:normAutofit/>
          </a:bodyPr>
          <a:lstStyle/>
          <a:p>
            <a:pPr algn="ctr"/>
            <a:r>
              <a:rPr lang="es-ES" sz="3600" dirty="0">
                <a:effectLst/>
                <a:latin typeface="Liberation Serif"/>
                <a:ea typeface="Noto Sans CJK SC"/>
                <a:cs typeface="Lohit Devanagari"/>
              </a:rPr>
              <a:t>IFCM090PO – </a:t>
            </a:r>
            <a:r>
              <a:rPr lang="es-ES" sz="3600" dirty="0"/>
              <a:t>PROGRAMACIÓN PÁGINAS WEB JAVASCRIPT Y ASP.NET 3.5</a:t>
            </a:r>
            <a:endParaRPr lang="en-US" sz="3600" dirty="0"/>
          </a:p>
        </p:txBody>
      </p:sp>
      <p:sp>
        <p:nvSpPr>
          <p:cNvPr id="3" name="Subtitle 2">
            <a:extLst>
              <a:ext uri="{FF2B5EF4-FFF2-40B4-BE49-F238E27FC236}">
                <a16:creationId xmlns:a16="http://schemas.microsoft.com/office/drawing/2014/main" id="{9B6B7C4A-09A9-4DC1-BE3E-3E9C1AD3F6DB}"/>
              </a:ext>
            </a:extLst>
          </p:cNvPr>
          <p:cNvSpPr>
            <a:spLocks noGrp="1"/>
          </p:cNvSpPr>
          <p:nvPr>
            <p:ph type="subTitle" idx="1"/>
          </p:nvPr>
        </p:nvSpPr>
        <p:spPr/>
        <p:txBody>
          <a:bodyPr>
            <a:normAutofit lnSpcReduction="10000"/>
          </a:bodyPr>
          <a:lstStyle/>
          <a:p>
            <a:pPr algn="r"/>
            <a:endParaRPr lang="en-US" dirty="0"/>
          </a:p>
          <a:p>
            <a:pPr algn="r"/>
            <a:endParaRPr lang="en-US" dirty="0"/>
          </a:p>
          <a:p>
            <a:pPr algn="r"/>
            <a:r>
              <a:rPr lang="en-US" dirty="0"/>
              <a:t>Por José Manuel Aroca Fernández</a:t>
            </a:r>
          </a:p>
        </p:txBody>
      </p:sp>
    </p:spTree>
    <p:extLst>
      <p:ext uri="{BB962C8B-B14F-4D97-AF65-F5344CB8AC3E}">
        <p14:creationId xmlns:p14="http://schemas.microsoft.com/office/powerpoint/2010/main" val="19051712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2592925" y="624110"/>
            <a:ext cx="8911687" cy="420919"/>
          </a:xfrm>
        </p:spPr>
        <p:txBody>
          <a:bodyPr>
            <a:normAutofit fontScale="90000"/>
          </a:bodyPr>
          <a:lstStyle/>
          <a:p>
            <a:r>
              <a:rPr lang="en-US" dirty="0" err="1">
                <a:solidFill>
                  <a:srgbClr val="002060"/>
                </a:solidFill>
              </a:rPr>
              <a:t>Introducción</a:t>
            </a:r>
            <a:endParaRPr lang="en-US" dirty="0">
              <a:solidFill>
                <a:srgbClr val="002060"/>
              </a:solidFill>
            </a:endParaRPr>
          </a:p>
        </p:txBody>
      </p:sp>
      <p:sp>
        <p:nvSpPr>
          <p:cNvPr id="7" name="TextBox 6">
            <a:extLst>
              <a:ext uri="{FF2B5EF4-FFF2-40B4-BE49-F238E27FC236}">
                <a16:creationId xmlns:a16="http://schemas.microsoft.com/office/drawing/2014/main" id="{27D4969F-A7DF-4C25-BC17-128F915CD9E6}"/>
              </a:ext>
            </a:extLst>
          </p:cNvPr>
          <p:cNvSpPr txBox="1"/>
          <p:nvPr/>
        </p:nvSpPr>
        <p:spPr>
          <a:xfrm>
            <a:off x="1560327" y="1825981"/>
            <a:ext cx="8189730" cy="4247317"/>
          </a:xfrm>
          <a:prstGeom prst="rect">
            <a:avLst/>
          </a:prstGeom>
          <a:noFill/>
        </p:spPr>
        <p:txBody>
          <a:bodyPr wrap="square">
            <a:spAutoFit/>
          </a:bodyPr>
          <a:lstStyle/>
          <a:p>
            <a:pPr algn="l"/>
            <a:r>
              <a:rPr lang="es-ES" b="1" i="0" dirty="0">
                <a:solidFill>
                  <a:srgbClr val="2F363C"/>
                </a:solidFill>
                <a:effectLst/>
              </a:rPr>
              <a:t>¿Qué es ASP NET?</a:t>
            </a:r>
          </a:p>
          <a:p>
            <a:pPr algn="l"/>
            <a:endParaRPr lang="es-ES" b="1" i="0" dirty="0">
              <a:solidFill>
                <a:srgbClr val="2F363C"/>
              </a:solidFill>
              <a:effectLst/>
            </a:endParaRPr>
          </a:p>
          <a:p>
            <a:pPr algn="l"/>
            <a:r>
              <a:rPr lang="es-ES" b="0" i="0" dirty="0">
                <a:solidFill>
                  <a:srgbClr val="515151"/>
                </a:solidFill>
                <a:effectLst/>
                <a:latin typeface="Crimson Text"/>
              </a:rPr>
              <a:t>Pero con el surgimiento de la </a:t>
            </a:r>
            <a:r>
              <a:rPr lang="es-ES" b="0" i="0" dirty="0" err="1">
                <a:solidFill>
                  <a:srgbClr val="515151"/>
                </a:solidFill>
                <a:effectLst/>
                <a:latin typeface="Crimson Text"/>
              </a:rPr>
              <a:t>tencología</a:t>
            </a:r>
            <a:r>
              <a:rPr lang="es-ES" b="0" i="0" dirty="0">
                <a:solidFill>
                  <a:srgbClr val="515151"/>
                </a:solidFill>
                <a:effectLst/>
                <a:latin typeface="Crimson Text"/>
              </a:rPr>
              <a:t> </a:t>
            </a:r>
            <a:r>
              <a:rPr lang="es-ES" b="0" i="0" dirty="0" err="1">
                <a:solidFill>
                  <a:srgbClr val="515151"/>
                </a:solidFill>
                <a:effectLst/>
                <a:latin typeface="Crimson Text"/>
              </a:rPr>
              <a:t>.net</a:t>
            </a:r>
            <a:r>
              <a:rPr lang="es-ES" b="0" i="0" dirty="0">
                <a:solidFill>
                  <a:srgbClr val="515151"/>
                </a:solidFill>
                <a:effectLst/>
                <a:latin typeface="Crimson Text"/>
              </a:rPr>
              <a:t> surgió </a:t>
            </a:r>
            <a:r>
              <a:rPr lang="es-ES" b="0" i="0" dirty="0" err="1">
                <a:solidFill>
                  <a:srgbClr val="01B5FF"/>
                </a:solidFill>
                <a:effectLst/>
                <a:latin typeface="Crimson Text"/>
                <a:hlinkClick r:id="rId2"/>
              </a:rPr>
              <a:t>ASP.Net</a:t>
            </a:r>
            <a:r>
              <a:rPr lang="es-ES" b="0" i="0" dirty="0">
                <a:solidFill>
                  <a:srgbClr val="515151"/>
                </a:solidFill>
                <a:effectLst/>
                <a:latin typeface="Crimson Text"/>
              </a:rPr>
              <a:t>. Y quiero resaltar que si bien se lo trata como una evolución de ASP, lo único que ASP.net comparte con su predecesor son las primeras 3 letras de su nombre. Nada más.</a:t>
            </a:r>
          </a:p>
          <a:p>
            <a:pPr algn="l"/>
            <a:r>
              <a:rPr lang="es-ES" b="0" i="0" dirty="0" err="1">
                <a:solidFill>
                  <a:srgbClr val="515151"/>
                </a:solidFill>
                <a:effectLst/>
                <a:latin typeface="Crimson Text"/>
              </a:rPr>
              <a:t>ASP.Net</a:t>
            </a:r>
            <a:r>
              <a:rPr lang="es-ES" b="0" i="0" dirty="0">
                <a:solidFill>
                  <a:srgbClr val="515151"/>
                </a:solidFill>
                <a:effectLst/>
                <a:latin typeface="Crimson Text"/>
              </a:rPr>
              <a:t> fue escrito completamente desde cero, es una tecnología completamente distinta que incluye, entre otras cosas, la posibilidad de separar el diseño gráfico de la lógica de negocio. Otro gran aporte por parte de </a:t>
            </a:r>
            <a:r>
              <a:rPr lang="es-ES" b="0" i="0" dirty="0" err="1">
                <a:solidFill>
                  <a:srgbClr val="515151"/>
                </a:solidFill>
                <a:effectLst/>
                <a:latin typeface="Crimson Text"/>
              </a:rPr>
              <a:t>.net</a:t>
            </a:r>
            <a:r>
              <a:rPr lang="es-ES" b="0" i="0" dirty="0">
                <a:solidFill>
                  <a:srgbClr val="515151"/>
                </a:solidFill>
                <a:effectLst/>
                <a:latin typeface="Crimson Text"/>
              </a:rPr>
              <a:t> a ASP.net </a:t>
            </a:r>
            <a:r>
              <a:rPr lang="es-ES" b="0" i="0" dirty="0" err="1">
                <a:solidFill>
                  <a:srgbClr val="515151"/>
                </a:solidFill>
                <a:effectLst/>
                <a:latin typeface="Crimson Text"/>
              </a:rPr>
              <a:t>fué</a:t>
            </a:r>
            <a:r>
              <a:rPr lang="es-ES" b="0" i="0" dirty="0">
                <a:solidFill>
                  <a:srgbClr val="515151"/>
                </a:solidFill>
                <a:effectLst/>
                <a:latin typeface="Crimson Text"/>
              </a:rPr>
              <a:t> ADO.net con sus </a:t>
            </a:r>
            <a:r>
              <a:rPr lang="es-ES" b="0" i="0" dirty="0" err="1">
                <a:solidFill>
                  <a:srgbClr val="515151"/>
                </a:solidFill>
                <a:effectLst/>
                <a:latin typeface="Crimson Text"/>
              </a:rPr>
              <a:t>DataSets</a:t>
            </a:r>
            <a:r>
              <a:rPr lang="es-ES" b="0" i="0" dirty="0">
                <a:solidFill>
                  <a:srgbClr val="515151"/>
                </a:solidFill>
                <a:effectLst/>
                <a:latin typeface="Crimson Text"/>
              </a:rPr>
              <a:t>, </a:t>
            </a:r>
            <a:r>
              <a:rPr lang="es-ES" b="0" i="0" dirty="0" err="1">
                <a:solidFill>
                  <a:srgbClr val="515151"/>
                </a:solidFill>
                <a:effectLst/>
                <a:latin typeface="Crimson Text"/>
              </a:rPr>
              <a:t>DataTables</a:t>
            </a:r>
            <a:r>
              <a:rPr lang="es-ES" b="0" i="0" dirty="0">
                <a:solidFill>
                  <a:srgbClr val="515151"/>
                </a:solidFill>
                <a:effectLst/>
                <a:latin typeface="Crimson Text"/>
              </a:rPr>
              <a:t> y </a:t>
            </a:r>
            <a:r>
              <a:rPr lang="es-ES" b="0" i="0" dirty="0" err="1">
                <a:solidFill>
                  <a:srgbClr val="515151"/>
                </a:solidFill>
                <a:effectLst/>
                <a:latin typeface="Crimson Text"/>
              </a:rPr>
              <a:t>DataSources</a:t>
            </a:r>
            <a:r>
              <a:rPr lang="es-ES" b="0" i="0" dirty="0">
                <a:solidFill>
                  <a:srgbClr val="515151"/>
                </a:solidFill>
                <a:effectLst/>
                <a:latin typeface="Crimson Text"/>
              </a:rPr>
              <a:t> en la versión 2.0.</a:t>
            </a:r>
          </a:p>
          <a:p>
            <a:pPr algn="l"/>
            <a:r>
              <a:rPr lang="es-ES" b="0" i="0" dirty="0">
                <a:solidFill>
                  <a:srgbClr val="515151"/>
                </a:solidFill>
                <a:effectLst/>
                <a:latin typeface="Crimson Text"/>
              </a:rPr>
              <a:t>En la actualidad ASP.net es cada vez más parecido a programar una aplicación </a:t>
            </a:r>
            <a:r>
              <a:rPr lang="es-ES" b="0" i="0" dirty="0" err="1">
                <a:solidFill>
                  <a:srgbClr val="515151"/>
                </a:solidFill>
                <a:effectLst/>
                <a:latin typeface="Crimson Text"/>
              </a:rPr>
              <a:t>WinForm</a:t>
            </a:r>
            <a:r>
              <a:rPr lang="es-ES" b="0" i="0" dirty="0">
                <a:solidFill>
                  <a:srgbClr val="515151"/>
                </a:solidFill>
                <a:effectLst/>
                <a:latin typeface="Crimson Text"/>
              </a:rPr>
              <a:t> con cualquier lenguaje soportado, uno puede arrastrar botones sobre la página y al hacer doble </a:t>
            </a:r>
            <a:r>
              <a:rPr lang="es-ES" b="0" i="0" dirty="0" err="1">
                <a:solidFill>
                  <a:srgbClr val="515151"/>
                </a:solidFill>
                <a:effectLst/>
                <a:latin typeface="Crimson Text"/>
              </a:rPr>
              <a:t>click</a:t>
            </a:r>
            <a:r>
              <a:rPr lang="es-ES" b="0" i="0" dirty="0">
                <a:solidFill>
                  <a:srgbClr val="515151"/>
                </a:solidFill>
                <a:effectLst/>
                <a:latin typeface="Crimson Text"/>
              </a:rPr>
              <a:t> sobre estos uno queda posicionado en el evento que se va a disparar al hacer </a:t>
            </a:r>
            <a:r>
              <a:rPr lang="es-ES" b="0" i="0" dirty="0" err="1">
                <a:solidFill>
                  <a:srgbClr val="515151"/>
                </a:solidFill>
                <a:effectLst/>
                <a:latin typeface="Crimson Text"/>
              </a:rPr>
              <a:t>click</a:t>
            </a:r>
            <a:r>
              <a:rPr lang="es-ES" b="0" i="0" dirty="0">
                <a:solidFill>
                  <a:srgbClr val="515151"/>
                </a:solidFill>
                <a:effectLst/>
                <a:latin typeface="Crimson Text"/>
              </a:rPr>
              <a:t> en el botón (igual que en WinForms).</a:t>
            </a:r>
          </a:p>
          <a:p>
            <a:br>
              <a:rPr lang="es-ES" dirty="0"/>
            </a:br>
            <a:endParaRPr lang="es-ES" dirty="0"/>
          </a:p>
        </p:txBody>
      </p:sp>
    </p:spTree>
    <p:extLst>
      <p:ext uri="{BB962C8B-B14F-4D97-AF65-F5344CB8AC3E}">
        <p14:creationId xmlns:p14="http://schemas.microsoft.com/office/powerpoint/2010/main" val="3005452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2592925" y="624110"/>
            <a:ext cx="8911687" cy="420919"/>
          </a:xfrm>
        </p:spPr>
        <p:txBody>
          <a:bodyPr>
            <a:normAutofit fontScale="90000"/>
          </a:bodyPr>
          <a:lstStyle/>
          <a:p>
            <a:r>
              <a:rPr lang="en-US" dirty="0" err="1">
                <a:solidFill>
                  <a:srgbClr val="002060"/>
                </a:solidFill>
              </a:rPr>
              <a:t>Introducción</a:t>
            </a:r>
            <a:endParaRPr lang="en-US" dirty="0">
              <a:solidFill>
                <a:srgbClr val="002060"/>
              </a:solidFill>
            </a:endParaRPr>
          </a:p>
        </p:txBody>
      </p:sp>
      <p:sp>
        <p:nvSpPr>
          <p:cNvPr id="7" name="TextBox 6">
            <a:extLst>
              <a:ext uri="{FF2B5EF4-FFF2-40B4-BE49-F238E27FC236}">
                <a16:creationId xmlns:a16="http://schemas.microsoft.com/office/drawing/2014/main" id="{27D4969F-A7DF-4C25-BC17-128F915CD9E6}"/>
              </a:ext>
            </a:extLst>
          </p:cNvPr>
          <p:cNvSpPr txBox="1"/>
          <p:nvPr/>
        </p:nvSpPr>
        <p:spPr>
          <a:xfrm>
            <a:off x="1560327" y="1825981"/>
            <a:ext cx="8189730" cy="4247317"/>
          </a:xfrm>
          <a:prstGeom prst="rect">
            <a:avLst/>
          </a:prstGeom>
          <a:noFill/>
        </p:spPr>
        <p:txBody>
          <a:bodyPr wrap="square">
            <a:spAutoFit/>
          </a:bodyPr>
          <a:lstStyle/>
          <a:p>
            <a:pPr algn="l"/>
            <a:r>
              <a:rPr lang="es-ES" b="1" i="0" dirty="0">
                <a:solidFill>
                  <a:srgbClr val="2F363C"/>
                </a:solidFill>
                <a:effectLst/>
              </a:rPr>
              <a:t>¿Qué es ASP NET?</a:t>
            </a:r>
          </a:p>
          <a:p>
            <a:pPr algn="l"/>
            <a:endParaRPr lang="es-ES" b="1" i="0" dirty="0">
              <a:solidFill>
                <a:srgbClr val="2F363C"/>
              </a:solidFill>
              <a:effectLst/>
            </a:endParaRPr>
          </a:p>
          <a:p>
            <a:pPr algn="l"/>
            <a:r>
              <a:rPr lang="es-ES" b="0" i="0" dirty="0">
                <a:solidFill>
                  <a:srgbClr val="515151"/>
                </a:solidFill>
                <a:effectLst/>
                <a:latin typeface="Crimson Text"/>
              </a:rPr>
              <a:t>Por otra parte el código escrito en el método (ya sea </a:t>
            </a:r>
            <a:r>
              <a:rPr lang="es-ES" b="0" i="0" dirty="0" err="1">
                <a:solidFill>
                  <a:srgbClr val="515151"/>
                </a:solidFill>
                <a:effectLst/>
                <a:latin typeface="Crimson Text"/>
              </a:rPr>
              <a:t>VB.Net</a:t>
            </a:r>
            <a:r>
              <a:rPr lang="es-ES" b="0" i="0" dirty="0">
                <a:solidFill>
                  <a:srgbClr val="515151"/>
                </a:solidFill>
                <a:effectLst/>
                <a:latin typeface="Crimson Text"/>
              </a:rPr>
              <a:t> o C#) puedes ser pegado en un evento de una aplicación </a:t>
            </a:r>
            <a:r>
              <a:rPr lang="es-ES" b="0" i="0" dirty="0" err="1">
                <a:solidFill>
                  <a:srgbClr val="515151"/>
                </a:solidFill>
                <a:effectLst/>
                <a:latin typeface="Crimson Text"/>
              </a:rPr>
              <a:t>WinForm</a:t>
            </a:r>
            <a:r>
              <a:rPr lang="es-ES" b="0" i="0" dirty="0">
                <a:solidFill>
                  <a:srgbClr val="515151"/>
                </a:solidFill>
                <a:effectLst/>
                <a:latin typeface="Crimson Text"/>
              </a:rPr>
              <a:t> y este funcionará sin problemas.</a:t>
            </a:r>
          </a:p>
          <a:p>
            <a:pPr algn="l"/>
            <a:r>
              <a:rPr lang="es-ES" b="0" i="0" dirty="0">
                <a:solidFill>
                  <a:srgbClr val="515151"/>
                </a:solidFill>
                <a:effectLst/>
                <a:latin typeface="Crimson Text"/>
              </a:rPr>
              <a:t>Posiblemente en un futuro no muy </a:t>
            </a:r>
            <a:r>
              <a:rPr lang="es-ES" b="0" i="0" dirty="0" err="1">
                <a:solidFill>
                  <a:srgbClr val="515151"/>
                </a:solidFill>
                <a:effectLst/>
                <a:latin typeface="Crimson Text"/>
              </a:rPr>
              <a:t>lejando</a:t>
            </a:r>
            <a:r>
              <a:rPr lang="es-ES" b="0" i="0" dirty="0">
                <a:solidFill>
                  <a:srgbClr val="515151"/>
                </a:solidFill>
                <a:effectLst/>
                <a:latin typeface="Crimson Text"/>
              </a:rPr>
              <a:t> esta "delgada línea" que divide WinForms de </a:t>
            </a:r>
            <a:r>
              <a:rPr lang="es-ES" b="0" i="0" dirty="0" err="1">
                <a:solidFill>
                  <a:srgbClr val="515151"/>
                </a:solidFill>
                <a:effectLst/>
                <a:latin typeface="Crimson Text"/>
              </a:rPr>
              <a:t>WebForms</a:t>
            </a:r>
            <a:r>
              <a:rPr lang="es-ES" b="0" i="0" dirty="0">
                <a:solidFill>
                  <a:srgbClr val="515151"/>
                </a:solidFill>
                <a:effectLst/>
                <a:latin typeface="Crimson Text"/>
              </a:rPr>
              <a:t> será cada vez más delgada y quien sepa desarrollar aplicaciones </a:t>
            </a:r>
            <a:r>
              <a:rPr lang="es-ES" b="0" i="0" dirty="0" err="1">
                <a:solidFill>
                  <a:srgbClr val="515151"/>
                </a:solidFill>
                <a:effectLst/>
                <a:latin typeface="Crimson Text"/>
              </a:rPr>
              <a:t>winforms</a:t>
            </a:r>
            <a:r>
              <a:rPr lang="es-ES" b="0" i="0" dirty="0">
                <a:solidFill>
                  <a:srgbClr val="515151"/>
                </a:solidFill>
                <a:effectLst/>
                <a:latin typeface="Crimson Text"/>
              </a:rPr>
              <a:t> podrá pasarse a aplicaciones </a:t>
            </a:r>
            <a:r>
              <a:rPr lang="es-ES" b="0" i="0" dirty="0" err="1">
                <a:solidFill>
                  <a:srgbClr val="515151"/>
                </a:solidFill>
                <a:effectLst/>
                <a:latin typeface="Crimson Text"/>
              </a:rPr>
              <a:t>webforms</a:t>
            </a:r>
            <a:r>
              <a:rPr lang="es-ES" b="0" i="0" dirty="0">
                <a:solidFill>
                  <a:srgbClr val="515151"/>
                </a:solidFill>
                <a:effectLst/>
                <a:latin typeface="Crimson Text"/>
              </a:rPr>
              <a:t> con un mínimo de lectura adicional.</a:t>
            </a:r>
          </a:p>
          <a:p>
            <a:pPr algn="l"/>
            <a:r>
              <a:rPr lang="es-ES" b="0" i="0" dirty="0">
                <a:solidFill>
                  <a:srgbClr val="515151"/>
                </a:solidFill>
                <a:effectLst/>
                <a:latin typeface="Crimson Text"/>
              </a:rPr>
              <a:t>Como desarrollador particular y "</a:t>
            </a:r>
            <a:r>
              <a:rPr lang="es-ES" b="0" i="0" dirty="0" err="1">
                <a:solidFill>
                  <a:srgbClr val="515151"/>
                </a:solidFill>
                <a:effectLst/>
                <a:latin typeface="Crimson Text"/>
              </a:rPr>
              <a:t>hobbial</a:t>
            </a:r>
            <a:r>
              <a:rPr lang="es-ES" b="0" i="0" dirty="0">
                <a:solidFill>
                  <a:srgbClr val="515151"/>
                </a:solidFill>
                <a:effectLst/>
                <a:latin typeface="Crimson Text"/>
              </a:rPr>
              <a:t>", creo que es </a:t>
            </a:r>
            <a:r>
              <a:rPr lang="es-ES" b="0" i="0" dirty="0" err="1">
                <a:solidFill>
                  <a:srgbClr val="515151"/>
                </a:solidFill>
                <a:effectLst/>
                <a:latin typeface="Crimson Text"/>
              </a:rPr>
              <a:t>escencial</a:t>
            </a:r>
            <a:r>
              <a:rPr lang="es-ES" b="0" i="0" dirty="0">
                <a:solidFill>
                  <a:srgbClr val="515151"/>
                </a:solidFill>
                <a:effectLst/>
                <a:latin typeface="Crimson Text"/>
              </a:rPr>
              <a:t> contar con estas herramientas y facilidades para poder "trasladarnos" de una tecnología a otra sin grandes sorpresas, y así mantenernos abiertos al cambio y poder reflejar las  necesidades de nuestros clientes y usuarios.</a:t>
            </a:r>
          </a:p>
          <a:p>
            <a:r>
              <a:rPr lang="es-ES">
                <a:hlinkClick r:id="rId2"/>
              </a:rPr>
              <a:t>https://www.campusmvp.es/recursos/post/el-futuro-de-net-en-2020-guia-para-desarrolladores-justificadamente-despistados.aspx</a:t>
            </a:r>
            <a:endParaRPr lang="es-ES"/>
          </a:p>
          <a:p>
            <a:br>
              <a:rPr lang="es-ES" dirty="0"/>
            </a:br>
            <a:endParaRPr lang="es-ES" dirty="0"/>
          </a:p>
        </p:txBody>
      </p:sp>
    </p:spTree>
    <p:extLst>
      <p:ext uri="{BB962C8B-B14F-4D97-AF65-F5344CB8AC3E}">
        <p14:creationId xmlns:p14="http://schemas.microsoft.com/office/powerpoint/2010/main" val="1105106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2592925" y="624110"/>
            <a:ext cx="8911687" cy="420919"/>
          </a:xfrm>
        </p:spPr>
        <p:txBody>
          <a:bodyPr>
            <a:normAutofit fontScale="90000"/>
          </a:bodyPr>
          <a:lstStyle/>
          <a:p>
            <a:r>
              <a:rPr lang="en-US" dirty="0" err="1">
                <a:solidFill>
                  <a:srgbClr val="002060"/>
                </a:solidFill>
              </a:rPr>
              <a:t>Introducción</a:t>
            </a:r>
            <a:endParaRPr lang="en-US" dirty="0">
              <a:solidFill>
                <a:srgbClr val="002060"/>
              </a:solidFill>
            </a:endParaRPr>
          </a:p>
        </p:txBody>
      </p:sp>
      <p:sp>
        <p:nvSpPr>
          <p:cNvPr id="5" name="TextBox 4">
            <a:extLst>
              <a:ext uri="{FF2B5EF4-FFF2-40B4-BE49-F238E27FC236}">
                <a16:creationId xmlns:a16="http://schemas.microsoft.com/office/drawing/2014/main" id="{D36130B8-588C-4EAA-A700-B6570F21EC50}"/>
              </a:ext>
            </a:extLst>
          </p:cNvPr>
          <p:cNvSpPr txBox="1"/>
          <p:nvPr/>
        </p:nvSpPr>
        <p:spPr>
          <a:xfrm>
            <a:off x="3049438" y="1732591"/>
            <a:ext cx="6098874" cy="3401444"/>
          </a:xfrm>
          <a:prstGeom prst="rect">
            <a:avLst/>
          </a:prstGeom>
          <a:noFill/>
        </p:spPr>
        <p:txBody>
          <a:bodyPr wrap="square">
            <a:spAutoFit/>
          </a:bodyPr>
          <a:lstStyle/>
          <a:p>
            <a:pPr marL="76200" indent="-368935" algn="just"/>
            <a:r>
              <a:rPr lang="es-ES" sz="2800" b="1" dirty="0">
                <a:effectLst/>
                <a:latin typeface="Arial" panose="020B0604020202020204" pitchFamily="34" charset="0"/>
                <a:ea typeface="Arial" panose="020B0604020202020204" pitchFamily="34" charset="0"/>
              </a:rPr>
              <a:t>¿Qué</a:t>
            </a:r>
            <a:r>
              <a:rPr lang="es-ES" sz="2800" b="1" spc="-75" dirty="0">
                <a:effectLst/>
                <a:latin typeface="Arial" panose="020B0604020202020204" pitchFamily="34" charset="0"/>
                <a:ea typeface="Arial" panose="020B0604020202020204" pitchFamily="34" charset="0"/>
              </a:rPr>
              <a:t> </a:t>
            </a:r>
            <a:r>
              <a:rPr lang="es-ES" sz="2800" b="1" dirty="0">
                <a:effectLst/>
                <a:latin typeface="Arial" panose="020B0604020202020204" pitchFamily="34" charset="0"/>
                <a:ea typeface="Arial" panose="020B0604020202020204" pitchFamily="34" charset="0"/>
              </a:rPr>
              <a:t>es</a:t>
            </a:r>
            <a:r>
              <a:rPr lang="es-ES" sz="2800" b="1" spc="-70" dirty="0">
                <a:effectLst/>
                <a:latin typeface="Arial" panose="020B0604020202020204" pitchFamily="34" charset="0"/>
                <a:ea typeface="Arial" panose="020B0604020202020204" pitchFamily="34" charset="0"/>
              </a:rPr>
              <a:t> </a:t>
            </a:r>
            <a:r>
              <a:rPr lang="es-ES" sz="2800" b="1" dirty="0" err="1">
                <a:effectLst/>
                <a:latin typeface="Arial" panose="020B0604020202020204" pitchFamily="34" charset="0"/>
                <a:ea typeface="Arial" panose="020B0604020202020204" pitchFamily="34" charset="0"/>
              </a:rPr>
              <a:t>React</a:t>
            </a:r>
            <a:r>
              <a:rPr lang="es-ES" sz="2800" b="1" dirty="0">
                <a:effectLst/>
                <a:latin typeface="Arial" panose="020B0604020202020204" pitchFamily="34" charset="0"/>
                <a:ea typeface="Arial" panose="020B0604020202020204" pitchFamily="34" charset="0"/>
              </a:rPr>
              <a:t>?</a:t>
            </a:r>
            <a:endParaRPr lang="en-US" sz="2800" b="1" dirty="0">
              <a:effectLst/>
              <a:latin typeface="Arial" panose="020B0604020202020204" pitchFamily="34" charset="0"/>
              <a:ea typeface="Arial" panose="020B0604020202020204" pitchFamily="34" charset="0"/>
            </a:endParaRPr>
          </a:p>
          <a:p>
            <a:pPr marL="76200" marR="134620" algn="just">
              <a:lnSpc>
                <a:spcPct val="105000"/>
              </a:lnSpc>
              <a:spcBef>
                <a:spcPts val="1850"/>
              </a:spcBef>
              <a:spcAft>
                <a:spcPts val="0"/>
              </a:spcAft>
            </a:pPr>
            <a:r>
              <a:rPr lang="es-ES" sz="1800" dirty="0" err="1">
                <a:effectLst/>
                <a:latin typeface="Times New Roman" panose="02020603050405020304" pitchFamily="18" charset="0"/>
                <a:ea typeface="Times New Roman" panose="02020603050405020304" pitchFamily="18" charset="0"/>
              </a:rPr>
              <a:t>React</a:t>
            </a:r>
            <a:r>
              <a:rPr lang="es-ES" sz="1800" dirty="0">
                <a:effectLst/>
                <a:latin typeface="Times New Roman" panose="02020603050405020304" pitchFamily="18" charset="0"/>
                <a:ea typeface="Times New Roman" panose="02020603050405020304" pitchFamily="18" charset="0"/>
              </a:rPr>
              <a:t> es una librería JavaScript, creada por Facebook, que basa su funcionamiento en</a:t>
            </a:r>
            <a:r>
              <a:rPr lang="es-ES" sz="1800" spc="5" dirty="0">
                <a:effectLst/>
                <a:latin typeface="Times New Roman" panose="02020603050405020304" pitchFamily="18" charset="0"/>
                <a:ea typeface="Times New Roman" panose="02020603050405020304" pitchFamily="18" charset="0"/>
              </a:rPr>
              <a:t> </a:t>
            </a:r>
            <a:r>
              <a:rPr lang="es-ES" sz="1800" dirty="0">
                <a:effectLst/>
                <a:latin typeface="Times New Roman" panose="02020603050405020304" pitchFamily="18" charset="0"/>
                <a:ea typeface="Times New Roman" panose="02020603050405020304" pitchFamily="18" charset="0"/>
              </a:rPr>
              <a:t>la </a:t>
            </a:r>
            <a:r>
              <a:rPr lang="es-ES" sz="1800" dirty="0" err="1">
                <a:effectLst/>
                <a:latin typeface="Times New Roman" panose="02020603050405020304" pitchFamily="18" charset="0"/>
                <a:ea typeface="Times New Roman" panose="02020603050405020304" pitchFamily="18" charset="0"/>
              </a:rPr>
              <a:t>abstración</a:t>
            </a:r>
            <a:r>
              <a:rPr lang="es-ES" sz="1800" dirty="0">
                <a:effectLst/>
                <a:latin typeface="Times New Roman" panose="02020603050405020304" pitchFamily="18" charset="0"/>
                <a:ea typeface="Times New Roman" panose="02020603050405020304" pitchFamily="18" charset="0"/>
              </a:rPr>
              <a:t> de las vistas mediante el uso de componentes. Un componente puede</a:t>
            </a:r>
            <a:r>
              <a:rPr lang="es-ES" sz="1800" spc="-285" dirty="0">
                <a:effectLst/>
                <a:latin typeface="Times New Roman" panose="02020603050405020304" pitchFamily="18" charset="0"/>
                <a:ea typeface="Times New Roman" panose="02020603050405020304" pitchFamily="18" charset="0"/>
              </a:rPr>
              <a:t> </a:t>
            </a:r>
            <a:r>
              <a:rPr lang="es-ES" sz="1800" dirty="0">
                <a:effectLst/>
                <a:latin typeface="Times New Roman" panose="02020603050405020304" pitchFamily="18" charset="0"/>
                <a:ea typeface="Times New Roman" panose="02020603050405020304" pitchFamily="18" charset="0"/>
              </a:rPr>
              <a:t>ser</a:t>
            </a:r>
            <a:r>
              <a:rPr lang="es-ES" sz="1800" spc="-55" dirty="0">
                <a:effectLst/>
                <a:latin typeface="Times New Roman" panose="02020603050405020304" pitchFamily="18" charset="0"/>
                <a:ea typeface="Times New Roman" panose="02020603050405020304" pitchFamily="18" charset="0"/>
              </a:rPr>
              <a:t> </a:t>
            </a:r>
            <a:r>
              <a:rPr lang="es-ES" sz="1800" dirty="0">
                <a:effectLst/>
                <a:latin typeface="Times New Roman" panose="02020603050405020304" pitchFamily="18" charset="0"/>
                <a:ea typeface="Times New Roman" panose="02020603050405020304" pitchFamily="18" charset="0"/>
              </a:rPr>
              <a:t>un</a:t>
            </a:r>
            <a:r>
              <a:rPr lang="es-ES" sz="1800" spc="-55" dirty="0">
                <a:effectLst/>
                <a:latin typeface="Times New Roman" panose="02020603050405020304" pitchFamily="18" charset="0"/>
                <a:ea typeface="Times New Roman" panose="02020603050405020304" pitchFamily="18" charset="0"/>
              </a:rPr>
              <a:t> </a:t>
            </a:r>
            <a:r>
              <a:rPr lang="es-ES" sz="1800" dirty="0">
                <a:effectLst/>
                <a:latin typeface="Times New Roman" panose="02020603050405020304" pitchFamily="18" charset="0"/>
                <a:ea typeface="Times New Roman" panose="02020603050405020304" pitchFamily="18" charset="0"/>
              </a:rPr>
              <a:t>formulario</a:t>
            </a:r>
            <a:r>
              <a:rPr lang="es-ES" sz="1800" spc="-50" dirty="0">
                <a:effectLst/>
                <a:latin typeface="Times New Roman" panose="02020603050405020304" pitchFamily="18" charset="0"/>
                <a:ea typeface="Times New Roman" panose="02020603050405020304" pitchFamily="18" charset="0"/>
              </a:rPr>
              <a:t> </a:t>
            </a:r>
            <a:r>
              <a:rPr lang="es-ES" sz="1800" dirty="0">
                <a:effectLst/>
                <a:latin typeface="Times New Roman" panose="02020603050405020304" pitchFamily="18" charset="0"/>
                <a:ea typeface="Times New Roman" panose="02020603050405020304" pitchFamily="18" charset="0"/>
              </a:rPr>
              <a:t>de</a:t>
            </a:r>
            <a:r>
              <a:rPr lang="es-ES" sz="1800" spc="-55" dirty="0">
                <a:effectLst/>
                <a:latin typeface="Times New Roman" panose="02020603050405020304" pitchFamily="18" charset="0"/>
                <a:ea typeface="Times New Roman" panose="02020603050405020304" pitchFamily="18" charset="0"/>
              </a:rPr>
              <a:t> </a:t>
            </a:r>
            <a:r>
              <a:rPr lang="es-ES" sz="1800" dirty="0">
                <a:effectLst/>
                <a:latin typeface="Times New Roman" panose="02020603050405020304" pitchFamily="18" charset="0"/>
                <a:ea typeface="Times New Roman" panose="02020603050405020304" pitchFamily="18" charset="0"/>
              </a:rPr>
              <a:t>entrada,</a:t>
            </a:r>
            <a:r>
              <a:rPr lang="es-ES" sz="1800" spc="-50" dirty="0">
                <a:effectLst/>
                <a:latin typeface="Times New Roman" panose="02020603050405020304" pitchFamily="18" charset="0"/>
                <a:ea typeface="Times New Roman" panose="02020603050405020304" pitchFamily="18" charset="0"/>
              </a:rPr>
              <a:t> </a:t>
            </a:r>
            <a:r>
              <a:rPr lang="es-ES" sz="1800" dirty="0">
                <a:effectLst/>
                <a:latin typeface="Times New Roman" panose="02020603050405020304" pitchFamily="18" charset="0"/>
                <a:ea typeface="Times New Roman" panose="02020603050405020304" pitchFamily="18" charset="0"/>
              </a:rPr>
              <a:t>un</a:t>
            </a:r>
            <a:r>
              <a:rPr lang="es-ES" sz="1800" spc="-55" dirty="0">
                <a:effectLst/>
                <a:latin typeface="Times New Roman" panose="02020603050405020304" pitchFamily="18" charset="0"/>
                <a:ea typeface="Times New Roman" panose="02020603050405020304" pitchFamily="18" charset="0"/>
              </a:rPr>
              <a:t> </a:t>
            </a:r>
            <a:r>
              <a:rPr lang="es-ES" sz="1800" dirty="0">
                <a:effectLst/>
                <a:latin typeface="Times New Roman" panose="02020603050405020304" pitchFamily="18" charset="0"/>
                <a:ea typeface="Times New Roman" panose="02020603050405020304" pitchFamily="18" charset="0"/>
              </a:rPr>
              <a:t>botón,</a:t>
            </a:r>
            <a:r>
              <a:rPr lang="es-ES" sz="1800" spc="-50" dirty="0">
                <a:effectLst/>
                <a:latin typeface="Times New Roman" panose="02020603050405020304" pitchFamily="18" charset="0"/>
                <a:ea typeface="Times New Roman" panose="02020603050405020304" pitchFamily="18" charset="0"/>
              </a:rPr>
              <a:t> </a:t>
            </a:r>
            <a:r>
              <a:rPr lang="es-ES" sz="1800" dirty="0">
                <a:effectLst/>
                <a:latin typeface="Times New Roman" panose="02020603050405020304" pitchFamily="18" charset="0"/>
                <a:ea typeface="Times New Roman" panose="02020603050405020304" pitchFamily="18" charset="0"/>
              </a:rPr>
              <a:t>o</a:t>
            </a:r>
            <a:r>
              <a:rPr lang="es-ES" sz="1800" spc="-55" dirty="0">
                <a:effectLst/>
                <a:latin typeface="Times New Roman" panose="02020603050405020304" pitchFamily="18" charset="0"/>
                <a:ea typeface="Times New Roman" panose="02020603050405020304" pitchFamily="18" charset="0"/>
              </a:rPr>
              <a:t> </a:t>
            </a:r>
            <a:r>
              <a:rPr lang="es-ES" sz="1800" dirty="0">
                <a:effectLst/>
                <a:latin typeface="Times New Roman" panose="02020603050405020304" pitchFamily="18" charset="0"/>
                <a:ea typeface="Times New Roman" panose="02020603050405020304" pitchFamily="18" charset="0"/>
              </a:rPr>
              <a:t>cualquier</a:t>
            </a:r>
            <a:r>
              <a:rPr lang="es-ES" sz="1800" spc="-50" dirty="0">
                <a:effectLst/>
                <a:latin typeface="Times New Roman" panose="02020603050405020304" pitchFamily="18" charset="0"/>
                <a:ea typeface="Times New Roman" panose="02020603050405020304" pitchFamily="18" charset="0"/>
              </a:rPr>
              <a:t> </a:t>
            </a:r>
            <a:r>
              <a:rPr lang="es-ES" sz="1800" dirty="0">
                <a:effectLst/>
                <a:latin typeface="Times New Roman" panose="02020603050405020304" pitchFamily="18" charset="0"/>
                <a:ea typeface="Times New Roman" panose="02020603050405020304" pitchFamily="18" charset="0"/>
              </a:rPr>
              <a:t>otra</a:t>
            </a:r>
            <a:r>
              <a:rPr lang="es-ES" sz="1800" spc="-55" dirty="0">
                <a:effectLst/>
                <a:latin typeface="Times New Roman" panose="02020603050405020304" pitchFamily="18" charset="0"/>
                <a:ea typeface="Times New Roman" panose="02020603050405020304" pitchFamily="18" charset="0"/>
              </a:rPr>
              <a:t> </a:t>
            </a:r>
            <a:r>
              <a:rPr lang="es-ES" sz="1800" dirty="0">
                <a:effectLst/>
                <a:latin typeface="Times New Roman" panose="02020603050405020304" pitchFamily="18" charset="0"/>
                <a:ea typeface="Times New Roman" panose="02020603050405020304" pitchFamily="18" charset="0"/>
              </a:rPr>
              <a:t>cosa</a:t>
            </a:r>
            <a:r>
              <a:rPr lang="es-ES" sz="1800" spc="-50" dirty="0">
                <a:effectLst/>
                <a:latin typeface="Times New Roman" panose="02020603050405020304" pitchFamily="18" charset="0"/>
                <a:ea typeface="Times New Roman" panose="02020603050405020304" pitchFamily="18" charset="0"/>
              </a:rPr>
              <a:t> </a:t>
            </a:r>
            <a:r>
              <a:rPr lang="es-ES" sz="1800" dirty="0">
                <a:effectLst/>
                <a:latin typeface="Times New Roman" panose="02020603050405020304" pitchFamily="18" charset="0"/>
                <a:ea typeface="Times New Roman" panose="02020603050405020304" pitchFamily="18" charset="0"/>
              </a:rPr>
              <a:t>del</a:t>
            </a:r>
            <a:r>
              <a:rPr lang="es-ES" sz="1800" spc="-55" dirty="0">
                <a:effectLst/>
                <a:latin typeface="Times New Roman" panose="02020603050405020304" pitchFamily="18" charset="0"/>
                <a:ea typeface="Times New Roman" panose="02020603050405020304" pitchFamily="18" charset="0"/>
              </a:rPr>
              <a:t> </a:t>
            </a:r>
            <a:r>
              <a:rPr lang="es-ES" sz="1800" dirty="0">
                <a:effectLst/>
                <a:latin typeface="Times New Roman" panose="02020603050405020304" pitchFamily="18" charset="0"/>
                <a:ea typeface="Times New Roman" panose="02020603050405020304" pitchFamily="18" charset="0"/>
              </a:rPr>
              <a:t>interfaz</a:t>
            </a:r>
            <a:r>
              <a:rPr lang="es-ES" sz="1800" spc="-50" dirty="0">
                <a:effectLst/>
                <a:latin typeface="Times New Roman" panose="02020603050405020304" pitchFamily="18" charset="0"/>
                <a:ea typeface="Times New Roman" panose="02020603050405020304" pitchFamily="18" charset="0"/>
              </a:rPr>
              <a:t> </a:t>
            </a:r>
            <a:r>
              <a:rPr lang="es-ES" sz="1800" dirty="0">
                <a:effectLst/>
                <a:latin typeface="Times New Roman" panose="02020603050405020304" pitchFamily="18" charset="0"/>
                <a:ea typeface="Times New Roman" panose="02020603050405020304" pitchFamily="18" charset="0"/>
              </a:rPr>
              <a:t>de</a:t>
            </a:r>
            <a:r>
              <a:rPr lang="es-ES" sz="1800" spc="-55" dirty="0">
                <a:effectLst/>
                <a:latin typeface="Times New Roman" panose="02020603050405020304" pitchFamily="18" charset="0"/>
                <a:ea typeface="Times New Roman" panose="02020603050405020304" pitchFamily="18" charset="0"/>
              </a:rPr>
              <a:t> </a:t>
            </a:r>
            <a:r>
              <a:rPr lang="es-ES" sz="1800" dirty="0">
                <a:effectLst/>
                <a:latin typeface="Times New Roman" panose="02020603050405020304" pitchFamily="18" charset="0"/>
                <a:ea typeface="Times New Roman" panose="02020603050405020304" pitchFamily="18" charset="0"/>
              </a:rPr>
              <a:t>usuario.</a:t>
            </a:r>
            <a:r>
              <a:rPr lang="es-ES" sz="1800" spc="-285" dirty="0">
                <a:effectLst/>
                <a:latin typeface="Times New Roman" panose="02020603050405020304" pitchFamily="18" charset="0"/>
                <a:ea typeface="Times New Roman" panose="02020603050405020304" pitchFamily="18" charset="0"/>
              </a:rPr>
              <a:t> </a:t>
            </a:r>
            <a:r>
              <a:rPr lang="es-ES" sz="1800" dirty="0">
                <a:effectLst/>
                <a:latin typeface="Times New Roman" panose="02020603050405020304" pitchFamily="18" charset="0"/>
                <a:ea typeface="Times New Roman" panose="02020603050405020304" pitchFamily="18" charset="0"/>
              </a:rPr>
              <a:t>Esto</a:t>
            </a:r>
            <a:r>
              <a:rPr lang="es-ES" sz="1800" spc="-50" dirty="0">
                <a:effectLst/>
                <a:latin typeface="Times New Roman" panose="02020603050405020304" pitchFamily="18" charset="0"/>
                <a:ea typeface="Times New Roman" panose="02020603050405020304" pitchFamily="18" charset="0"/>
              </a:rPr>
              <a:t> </a:t>
            </a:r>
            <a:r>
              <a:rPr lang="es-ES" sz="1800" dirty="0">
                <a:effectLst/>
                <a:latin typeface="Times New Roman" panose="02020603050405020304" pitchFamily="18" charset="0"/>
                <a:ea typeface="Times New Roman" panose="02020603050405020304" pitchFamily="18" charset="0"/>
              </a:rPr>
              <a:t>nos</a:t>
            </a:r>
            <a:r>
              <a:rPr lang="es-ES" sz="1800" spc="-45" dirty="0">
                <a:effectLst/>
                <a:latin typeface="Times New Roman" panose="02020603050405020304" pitchFamily="18" charset="0"/>
                <a:ea typeface="Times New Roman" panose="02020603050405020304" pitchFamily="18" charset="0"/>
              </a:rPr>
              <a:t> </a:t>
            </a:r>
            <a:r>
              <a:rPr lang="es-ES" sz="1800" dirty="0">
                <a:effectLst/>
                <a:latin typeface="Times New Roman" panose="02020603050405020304" pitchFamily="18" charset="0"/>
                <a:ea typeface="Times New Roman" panose="02020603050405020304" pitchFamily="18" charset="0"/>
              </a:rPr>
              <a:t>proporciona</a:t>
            </a:r>
            <a:r>
              <a:rPr lang="es-ES" sz="1800" spc="-50" dirty="0">
                <a:effectLst/>
                <a:latin typeface="Times New Roman" panose="02020603050405020304" pitchFamily="18" charset="0"/>
                <a:ea typeface="Times New Roman" panose="02020603050405020304" pitchFamily="18" charset="0"/>
              </a:rPr>
              <a:t> </a:t>
            </a:r>
            <a:r>
              <a:rPr lang="es-ES" sz="1800" dirty="0">
                <a:effectLst/>
                <a:latin typeface="Times New Roman" panose="02020603050405020304" pitchFamily="18" charset="0"/>
                <a:ea typeface="Times New Roman" panose="02020603050405020304" pitchFamily="18" charset="0"/>
              </a:rPr>
              <a:t>un</a:t>
            </a:r>
            <a:r>
              <a:rPr lang="es-ES" sz="1800" spc="-45" dirty="0">
                <a:effectLst/>
                <a:latin typeface="Times New Roman" panose="02020603050405020304" pitchFamily="18" charset="0"/>
                <a:ea typeface="Times New Roman" panose="02020603050405020304" pitchFamily="18" charset="0"/>
              </a:rPr>
              <a:t> </a:t>
            </a:r>
            <a:r>
              <a:rPr lang="es-ES" sz="1800" dirty="0">
                <a:effectLst/>
                <a:latin typeface="Times New Roman" panose="02020603050405020304" pitchFamily="18" charset="0"/>
                <a:ea typeface="Times New Roman" panose="02020603050405020304" pitchFamily="18" charset="0"/>
              </a:rPr>
              <a:t>interesante</a:t>
            </a:r>
            <a:r>
              <a:rPr lang="es-ES" sz="1800" spc="-50" dirty="0">
                <a:effectLst/>
                <a:latin typeface="Times New Roman" panose="02020603050405020304" pitchFamily="18" charset="0"/>
                <a:ea typeface="Times New Roman" panose="02020603050405020304" pitchFamily="18" charset="0"/>
              </a:rPr>
              <a:t> </a:t>
            </a:r>
            <a:r>
              <a:rPr lang="es-ES" sz="1800" dirty="0">
                <a:effectLst/>
                <a:latin typeface="Times New Roman" panose="02020603050405020304" pitchFamily="18" charset="0"/>
                <a:ea typeface="Times New Roman" panose="02020603050405020304" pitchFamily="18" charset="0"/>
              </a:rPr>
              <a:t>contraste</a:t>
            </a:r>
            <a:r>
              <a:rPr lang="es-ES" sz="1800" spc="-45" dirty="0">
                <a:effectLst/>
                <a:latin typeface="Times New Roman" panose="02020603050405020304" pitchFamily="18" charset="0"/>
                <a:ea typeface="Times New Roman" panose="02020603050405020304" pitchFamily="18" charset="0"/>
              </a:rPr>
              <a:t> </a:t>
            </a:r>
            <a:r>
              <a:rPr lang="es-ES" sz="1800" dirty="0">
                <a:effectLst/>
                <a:latin typeface="Times New Roman" panose="02020603050405020304" pitchFamily="18" charset="0"/>
                <a:ea typeface="Times New Roman" panose="02020603050405020304" pitchFamily="18" charset="0"/>
              </a:rPr>
              <a:t>con</a:t>
            </a:r>
            <a:r>
              <a:rPr lang="es-ES" sz="1800" spc="-45" dirty="0">
                <a:effectLst/>
                <a:latin typeface="Times New Roman" panose="02020603050405020304" pitchFamily="18" charset="0"/>
                <a:ea typeface="Times New Roman" panose="02020603050405020304" pitchFamily="18" charset="0"/>
              </a:rPr>
              <a:t> </a:t>
            </a:r>
            <a:r>
              <a:rPr lang="es-ES" sz="1800" dirty="0">
                <a:effectLst/>
                <a:latin typeface="Times New Roman" panose="02020603050405020304" pitchFamily="18" charset="0"/>
                <a:ea typeface="Times New Roman" panose="02020603050405020304" pitchFamily="18" charset="0"/>
              </a:rPr>
              <a:t>respecto</a:t>
            </a:r>
            <a:r>
              <a:rPr lang="es-ES" sz="1800" spc="-45" dirty="0">
                <a:effectLst/>
                <a:latin typeface="Times New Roman" panose="02020603050405020304" pitchFamily="18" charset="0"/>
                <a:ea typeface="Times New Roman" panose="02020603050405020304" pitchFamily="18" charset="0"/>
              </a:rPr>
              <a:t> </a:t>
            </a:r>
            <a:r>
              <a:rPr lang="es-ES" sz="1800" dirty="0">
                <a:effectLst/>
                <a:latin typeface="Times New Roman" panose="02020603050405020304" pitchFamily="18" charset="0"/>
                <a:ea typeface="Times New Roman" panose="02020603050405020304" pitchFamily="18" charset="0"/>
              </a:rPr>
              <a:t>a</a:t>
            </a:r>
            <a:r>
              <a:rPr lang="es-ES" sz="1800" spc="-40" dirty="0">
                <a:effectLst/>
                <a:latin typeface="Times New Roman" panose="02020603050405020304" pitchFamily="18" charset="0"/>
                <a:ea typeface="Times New Roman" panose="02020603050405020304" pitchFamily="18" charset="0"/>
              </a:rPr>
              <a:t> </a:t>
            </a:r>
            <a:r>
              <a:rPr lang="es-ES" sz="1800" dirty="0">
                <a:effectLst/>
                <a:latin typeface="Times New Roman" panose="02020603050405020304" pitchFamily="18" charset="0"/>
                <a:ea typeface="Times New Roman" panose="02020603050405020304" pitchFamily="18" charset="0"/>
              </a:rPr>
              <a:t>enfoques</a:t>
            </a:r>
            <a:r>
              <a:rPr lang="es-ES" sz="1800" spc="-45" dirty="0">
                <a:effectLst/>
                <a:latin typeface="Times New Roman" panose="02020603050405020304" pitchFamily="18" charset="0"/>
                <a:ea typeface="Times New Roman" panose="02020603050405020304" pitchFamily="18" charset="0"/>
              </a:rPr>
              <a:t> </a:t>
            </a:r>
            <a:r>
              <a:rPr lang="es-ES" sz="1800" dirty="0">
                <a:effectLst/>
                <a:latin typeface="Times New Roman" panose="02020603050405020304" pitchFamily="18" charset="0"/>
                <a:ea typeface="Times New Roman" panose="02020603050405020304" pitchFamily="18" charset="0"/>
              </a:rPr>
              <a:t>anteriores</a:t>
            </a:r>
            <a:r>
              <a:rPr lang="es-ES" sz="1800" spc="-50" dirty="0">
                <a:effectLst/>
                <a:latin typeface="Times New Roman" panose="02020603050405020304" pitchFamily="18" charset="0"/>
                <a:ea typeface="Times New Roman" panose="02020603050405020304" pitchFamily="18" charset="0"/>
              </a:rPr>
              <a:t> </a:t>
            </a:r>
            <a:r>
              <a:rPr lang="es-ES" sz="1800" dirty="0">
                <a:effectLst/>
                <a:latin typeface="Times New Roman" panose="02020603050405020304" pitchFamily="18" charset="0"/>
                <a:ea typeface="Times New Roman" panose="02020603050405020304" pitchFamily="18" charset="0"/>
              </a:rPr>
              <a:t>ya</a:t>
            </a:r>
            <a:r>
              <a:rPr lang="es-ES" sz="1800" spc="-290" dirty="0">
                <a:effectLst/>
                <a:latin typeface="Times New Roman" panose="02020603050405020304" pitchFamily="18" charset="0"/>
                <a:ea typeface="Times New Roman" panose="02020603050405020304" pitchFamily="18" charset="0"/>
              </a:rPr>
              <a:t> </a:t>
            </a:r>
            <a:r>
              <a:rPr lang="es-ES" sz="1800" dirty="0">
                <a:effectLst/>
                <a:latin typeface="Times New Roman" panose="02020603050405020304" pitchFamily="18" charset="0"/>
                <a:ea typeface="Times New Roman" panose="02020603050405020304" pitchFamily="18" charset="0"/>
              </a:rPr>
              <a:t>que, por diseño, </a:t>
            </a:r>
            <a:r>
              <a:rPr lang="es-ES" sz="1800" dirty="0" err="1">
                <a:effectLst/>
                <a:latin typeface="Times New Roman" panose="02020603050405020304" pitchFamily="18" charset="0"/>
                <a:ea typeface="Times New Roman" panose="02020603050405020304" pitchFamily="18" charset="0"/>
              </a:rPr>
              <a:t>React</a:t>
            </a:r>
            <a:r>
              <a:rPr lang="es-ES" sz="1800" dirty="0">
                <a:effectLst/>
                <a:latin typeface="Times New Roman" panose="02020603050405020304" pitchFamily="18" charset="0"/>
                <a:ea typeface="Times New Roman" panose="02020603050405020304" pitchFamily="18" charset="0"/>
              </a:rPr>
              <a:t> no está vinculado al árbol DOM. Puedes utilizarlo por ejemplo</a:t>
            </a:r>
            <a:r>
              <a:rPr lang="es-ES" sz="1800" spc="5" dirty="0">
                <a:effectLst/>
                <a:latin typeface="Times New Roman" panose="02020603050405020304" pitchFamily="18" charset="0"/>
                <a:ea typeface="Times New Roman" panose="02020603050405020304" pitchFamily="18" charset="0"/>
              </a:rPr>
              <a:t> </a:t>
            </a:r>
            <a:r>
              <a:rPr lang="es-ES" sz="1800" dirty="0">
                <a:effectLst/>
                <a:latin typeface="Times New Roman" panose="02020603050405020304" pitchFamily="18" charset="0"/>
                <a:ea typeface="Times New Roman" panose="02020603050405020304" pitchFamily="18" charset="0"/>
              </a:rPr>
              <a:t>para</a:t>
            </a:r>
            <a:r>
              <a:rPr lang="es-ES" sz="1800" spc="-10" dirty="0">
                <a:effectLst/>
                <a:latin typeface="Times New Roman" panose="02020603050405020304" pitchFamily="18" charset="0"/>
                <a:ea typeface="Times New Roman" panose="02020603050405020304" pitchFamily="18" charset="0"/>
              </a:rPr>
              <a:t> </a:t>
            </a:r>
            <a:r>
              <a:rPr lang="es-ES" sz="1800" dirty="0">
                <a:effectLst/>
                <a:latin typeface="Times New Roman" panose="02020603050405020304" pitchFamily="18" charset="0"/>
                <a:ea typeface="Times New Roman" panose="02020603050405020304" pitchFamily="18" charset="0"/>
              </a:rPr>
              <a:t>desarrollar</a:t>
            </a:r>
            <a:r>
              <a:rPr lang="es-ES" sz="1800" spc="-10" dirty="0">
                <a:effectLst/>
                <a:latin typeface="Times New Roman" panose="02020603050405020304" pitchFamily="18" charset="0"/>
                <a:ea typeface="Times New Roman" panose="02020603050405020304" pitchFamily="18" charset="0"/>
              </a:rPr>
              <a:t> </a:t>
            </a:r>
            <a:r>
              <a:rPr lang="es-ES" sz="1800" dirty="0">
                <a:effectLst/>
                <a:latin typeface="Times New Roman" panose="02020603050405020304" pitchFamily="18" charset="0"/>
                <a:ea typeface="Times New Roman" panose="02020603050405020304" pitchFamily="18" charset="0"/>
              </a:rPr>
              <a:t>aplicaciones</a:t>
            </a:r>
            <a:r>
              <a:rPr lang="es-ES" sz="1800" spc="-10" dirty="0">
                <a:effectLst/>
                <a:latin typeface="Times New Roman" panose="02020603050405020304" pitchFamily="18" charset="0"/>
                <a:ea typeface="Times New Roman" panose="02020603050405020304" pitchFamily="18" charset="0"/>
              </a:rPr>
              <a:t> </a:t>
            </a:r>
            <a:r>
              <a:rPr lang="es-ES" sz="1800" dirty="0">
                <a:effectLst/>
                <a:latin typeface="Times New Roman" panose="02020603050405020304" pitchFamily="18" charset="0"/>
                <a:ea typeface="Times New Roman" panose="02020603050405020304" pitchFamily="18" charset="0"/>
              </a:rPr>
              <a:t>móviles.</a:t>
            </a:r>
            <a:endParaRPr lang="en-US" sz="1800" dirty="0">
              <a:effectLst/>
              <a:latin typeface="Times New Roman" panose="02020603050405020304" pitchFamily="18" charset="0"/>
              <a:ea typeface="Times New Roman" panose="02020603050405020304" pitchFamily="18" charset="0"/>
            </a:endParaRPr>
          </a:p>
          <a:p>
            <a:pPr>
              <a:spcBef>
                <a:spcPts val="5"/>
              </a:spcBef>
            </a:pPr>
            <a:r>
              <a:rPr lang="es-ES" sz="2000"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987083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2592925" y="624110"/>
            <a:ext cx="8911687" cy="420919"/>
          </a:xfrm>
        </p:spPr>
        <p:txBody>
          <a:bodyPr>
            <a:normAutofit fontScale="90000"/>
          </a:bodyPr>
          <a:lstStyle/>
          <a:p>
            <a:r>
              <a:rPr lang="en-US" dirty="0" err="1">
                <a:solidFill>
                  <a:srgbClr val="002060"/>
                </a:solidFill>
              </a:rPr>
              <a:t>Introducción</a:t>
            </a:r>
            <a:endParaRPr lang="en-US" dirty="0">
              <a:solidFill>
                <a:srgbClr val="002060"/>
              </a:solidFill>
            </a:endParaRPr>
          </a:p>
        </p:txBody>
      </p:sp>
      <p:sp>
        <p:nvSpPr>
          <p:cNvPr id="6" name="TextBox 5">
            <a:extLst>
              <a:ext uri="{FF2B5EF4-FFF2-40B4-BE49-F238E27FC236}">
                <a16:creationId xmlns:a16="http://schemas.microsoft.com/office/drawing/2014/main" id="{3A29F595-C4CA-4E18-B46A-272E2E540D38}"/>
              </a:ext>
            </a:extLst>
          </p:cNvPr>
          <p:cNvSpPr txBox="1"/>
          <p:nvPr/>
        </p:nvSpPr>
        <p:spPr>
          <a:xfrm>
            <a:off x="1347677" y="1222124"/>
            <a:ext cx="10465096" cy="5112490"/>
          </a:xfrm>
          <a:prstGeom prst="rect">
            <a:avLst/>
          </a:prstGeom>
          <a:noFill/>
        </p:spPr>
        <p:txBody>
          <a:bodyPr wrap="square">
            <a:spAutoFit/>
          </a:bodyPr>
          <a:lstStyle/>
          <a:p>
            <a:pPr marL="12700">
              <a:lnSpc>
                <a:spcPct val="150000"/>
              </a:lnSpc>
              <a:spcBef>
                <a:spcPts val="1200"/>
              </a:spcBef>
              <a:tabLst>
                <a:tab pos="6908165" algn="l"/>
              </a:tabLst>
            </a:pPr>
            <a:r>
              <a:rPr lang="es-ES" u="sng" spc="-5" dirty="0">
                <a:solidFill>
                  <a:srgbClr val="5C5822"/>
                </a:solidFill>
                <a:uFill>
                  <a:solidFill>
                    <a:srgbClr val="5C5822"/>
                  </a:solidFill>
                </a:uFill>
                <a:latin typeface="Trebuchet MS"/>
                <a:cs typeface="Trebuchet MS"/>
              </a:rPr>
              <a:t>Cómo y por</a:t>
            </a:r>
            <a:r>
              <a:rPr lang="es-ES" u="sng" dirty="0">
                <a:solidFill>
                  <a:srgbClr val="5C5822"/>
                </a:solidFill>
                <a:uFill>
                  <a:solidFill>
                    <a:srgbClr val="5C5822"/>
                  </a:solidFill>
                </a:uFill>
                <a:latin typeface="Trebuchet MS"/>
                <a:cs typeface="Trebuchet MS"/>
              </a:rPr>
              <a:t> </a:t>
            </a:r>
            <a:r>
              <a:rPr lang="es-ES" u="sng" spc="-5" dirty="0">
                <a:solidFill>
                  <a:srgbClr val="5C5822"/>
                </a:solidFill>
                <a:uFill>
                  <a:solidFill>
                    <a:srgbClr val="5C5822"/>
                  </a:solidFill>
                </a:uFill>
                <a:latin typeface="Trebuchet MS"/>
                <a:cs typeface="Trebuchet MS"/>
              </a:rPr>
              <a:t>qué</a:t>
            </a:r>
            <a:r>
              <a:rPr lang="es-ES" u="sng" spc="-10" dirty="0">
                <a:solidFill>
                  <a:srgbClr val="5C5822"/>
                </a:solidFill>
                <a:uFill>
                  <a:solidFill>
                    <a:srgbClr val="5C5822"/>
                  </a:solidFill>
                </a:uFill>
                <a:latin typeface="Trebuchet MS"/>
                <a:cs typeface="Trebuchet MS"/>
              </a:rPr>
              <a:t> </a:t>
            </a:r>
            <a:r>
              <a:rPr lang="es-ES" u="sng" spc="-5" dirty="0">
                <a:solidFill>
                  <a:srgbClr val="5C5822"/>
                </a:solidFill>
                <a:uFill>
                  <a:solidFill>
                    <a:srgbClr val="5C5822"/>
                  </a:solidFill>
                </a:uFill>
                <a:latin typeface="Trebuchet MS"/>
                <a:cs typeface="Trebuchet MS"/>
              </a:rPr>
              <a:t>aprender</a:t>
            </a:r>
            <a:r>
              <a:rPr lang="es-ES" u="sng" dirty="0">
                <a:solidFill>
                  <a:srgbClr val="5C5822"/>
                </a:solidFill>
                <a:uFill>
                  <a:solidFill>
                    <a:srgbClr val="5C5822"/>
                  </a:solidFill>
                </a:uFill>
                <a:latin typeface="Trebuchet MS"/>
                <a:cs typeface="Trebuchet MS"/>
              </a:rPr>
              <a:t> </a:t>
            </a:r>
            <a:r>
              <a:rPr lang="es-ES" u="sng" spc="-5" dirty="0">
                <a:solidFill>
                  <a:srgbClr val="5C5822"/>
                </a:solidFill>
                <a:uFill>
                  <a:solidFill>
                    <a:srgbClr val="5C5822"/>
                  </a:solidFill>
                </a:uFill>
                <a:latin typeface="Trebuchet MS"/>
                <a:cs typeface="Trebuchet MS"/>
              </a:rPr>
              <a:t>programación con</a:t>
            </a:r>
            <a:r>
              <a:rPr lang="es-ES" u="sng" spc="-10" dirty="0">
                <a:solidFill>
                  <a:srgbClr val="5C5822"/>
                </a:solidFill>
                <a:uFill>
                  <a:solidFill>
                    <a:srgbClr val="5C5822"/>
                  </a:solidFill>
                </a:uFill>
                <a:latin typeface="Trebuchet MS"/>
                <a:cs typeface="Trebuchet MS"/>
              </a:rPr>
              <a:t> </a:t>
            </a:r>
            <a:r>
              <a:rPr lang="es-ES" u="sng" spc="-5" dirty="0" err="1">
                <a:solidFill>
                  <a:srgbClr val="5C5822"/>
                </a:solidFill>
                <a:uFill>
                  <a:solidFill>
                    <a:srgbClr val="5C5822"/>
                  </a:solidFill>
                </a:uFill>
                <a:latin typeface="Trebuchet MS"/>
                <a:cs typeface="Trebuchet MS"/>
              </a:rPr>
              <a:t>Javascript</a:t>
            </a:r>
            <a:r>
              <a:rPr lang="es-ES" u="sng" spc="-5" dirty="0">
                <a:solidFill>
                  <a:srgbClr val="5C5822"/>
                </a:solidFill>
                <a:uFill>
                  <a:solidFill>
                    <a:srgbClr val="5C5822"/>
                  </a:solidFill>
                </a:uFill>
                <a:latin typeface="Trebuchet MS"/>
                <a:cs typeface="Trebuchet MS"/>
              </a:rPr>
              <a:t>	</a:t>
            </a:r>
            <a:endParaRPr lang="es-ES" dirty="0">
              <a:latin typeface="Trebuchet MS"/>
              <a:cs typeface="Trebuchet MS"/>
            </a:endParaRPr>
          </a:p>
          <a:p>
            <a:pPr marL="12700" marR="599440">
              <a:lnSpc>
                <a:spcPct val="150000"/>
              </a:lnSpc>
              <a:spcBef>
                <a:spcPts val="1400"/>
              </a:spcBef>
            </a:pPr>
            <a:r>
              <a:rPr lang="es-ES" spc="-5" dirty="0">
                <a:solidFill>
                  <a:srgbClr val="333333"/>
                </a:solidFill>
                <a:latin typeface="Georgia"/>
                <a:cs typeface="Georgia"/>
              </a:rPr>
              <a:t>Enfoque</a:t>
            </a:r>
            <a:r>
              <a:rPr lang="es-ES" dirty="0">
                <a:solidFill>
                  <a:srgbClr val="333333"/>
                </a:solidFill>
                <a:latin typeface="Georgia"/>
                <a:cs typeface="Georgia"/>
              </a:rPr>
              <a:t> </a:t>
            </a:r>
            <a:r>
              <a:rPr lang="es-ES" spc="-5" dirty="0">
                <a:solidFill>
                  <a:srgbClr val="333333"/>
                </a:solidFill>
                <a:latin typeface="Georgia"/>
                <a:cs typeface="Georgia"/>
              </a:rPr>
              <a:t>correcto</a:t>
            </a:r>
            <a:r>
              <a:rPr lang="es-ES" dirty="0">
                <a:solidFill>
                  <a:srgbClr val="333333"/>
                </a:solidFill>
                <a:latin typeface="Georgia"/>
                <a:cs typeface="Georgia"/>
              </a:rPr>
              <a:t> </a:t>
            </a:r>
            <a:r>
              <a:rPr lang="es-ES" spc="-5" dirty="0">
                <a:solidFill>
                  <a:srgbClr val="333333"/>
                </a:solidFill>
                <a:latin typeface="Georgia"/>
                <a:cs typeface="Georgia"/>
              </a:rPr>
              <a:t>para</a:t>
            </a:r>
            <a:r>
              <a:rPr lang="es-ES" dirty="0">
                <a:solidFill>
                  <a:srgbClr val="333333"/>
                </a:solidFill>
                <a:latin typeface="Georgia"/>
                <a:cs typeface="Georgia"/>
              </a:rPr>
              <a:t> </a:t>
            </a:r>
            <a:r>
              <a:rPr lang="es-ES" spc="-5" dirty="0">
                <a:solidFill>
                  <a:srgbClr val="333333"/>
                </a:solidFill>
                <a:latin typeface="Georgia"/>
                <a:cs typeface="Georgia"/>
              </a:rPr>
              <a:t>comenzar</a:t>
            </a:r>
            <a:r>
              <a:rPr lang="es-ES" spc="5" dirty="0">
                <a:solidFill>
                  <a:srgbClr val="333333"/>
                </a:solidFill>
                <a:latin typeface="Georgia"/>
                <a:cs typeface="Georgia"/>
              </a:rPr>
              <a:t> </a:t>
            </a:r>
            <a:r>
              <a:rPr lang="es-ES" spc="-5" dirty="0">
                <a:solidFill>
                  <a:srgbClr val="333333"/>
                </a:solidFill>
                <a:latin typeface="Georgia"/>
                <a:cs typeface="Georgia"/>
              </a:rPr>
              <a:t>a</a:t>
            </a:r>
            <a:r>
              <a:rPr lang="es-ES" dirty="0">
                <a:solidFill>
                  <a:srgbClr val="333333"/>
                </a:solidFill>
                <a:latin typeface="Georgia"/>
                <a:cs typeface="Georgia"/>
              </a:rPr>
              <a:t> </a:t>
            </a:r>
            <a:r>
              <a:rPr lang="es-ES" spc="-5" dirty="0">
                <a:solidFill>
                  <a:srgbClr val="333333"/>
                </a:solidFill>
                <a:latin typeface="Georgia"/>
                <a:cs typeface="Georgia"/>
              </a:rPr>
              <a:t>estudiar</a:t>
            </a:r>
            <a:r>
              <a:rPr lang="es-ES" dirty="0">
                <a:solidFill>
                  <a:srgbClr val="333333"/>
                </a:solidFill>
                <a:latin typeface="Georgia"/>
                <a:cs typeface="Georgia"/>
              </a:rPr>
              <a:t> </a:t>
            </a:r>
            <a:r>
              <a:rPr lang="es-ES" spc="-5" dirty="0">
                <a:solidFill>
                  <a:srgbClr val="333333"/>
                </a:solidFill>
                <a:latin typeface="Georgia"/>
                <a:cs typeface="Georgia"/>
              </a:rPr>
              <a:t>programación,</a:t>
            </a:r>
            <a:r>
              <a:rPr lang="es-ES" spc="5" dirty="0">
                <a:solidFill>
                  <a:srgbClr val="333333"/>
                </a:solidFill>
                <a:latin typeface="Georgia"/>
                <a:cs typeface="Georgia"/>
              </a:rPr>
              <a:t> </a:t>
            </a:r>
            <a:r>
              <a:rPr lang="es-ES" spc="-5" dirty="0">
                <a:solidFill>
                  <a:srgbClr val="333333"/>
                </a:solidFill>
                <a:latin typeface="Georgia"/>
                <a:cs typeface="Georgia"/>
              </a:rPr>
              <a:t>con</a:t>
            </a:r>
            <a:r>
              <a:rPr lang="es-ES" dirty="0">
                <a:solidFill>
                  <a:srgbClr val="333333"/>
                </a:solidFill>
                <a:latin typeface="Georgia"/>
                <a:cs typeface="Georgia"/>
              </a:rPr>
              <a:t> </a:t>
            </a:r>
            <a:r>
              <a:rPr lang="es-ES" spc="-5" dirty="0" err="1">
                <a:solidFill>
                  <a:srgbClr val="333333"/>
                </a:solidFill>
                <a:latin typeface="Georgia"/>
                <a:cs typeface="Georgia"/>
              </a:rPr>
              <a:t>Javascript</a:t>
            </a:r>
            <a:r>
              <a:rPr lang="es-ES" dirty="0">
                <a:solidFill>
                  <a:srgbClr val="333333"/>
                </a:solidFill>
                <a:latin typeface="Georgia"/>
                <a:cs typeface="Georgia"/>
              </a:rPr>
              <a:t> </a:t>
            </a:r>
            <a:r>
              <a:rPr lang="es-ES" spc="-5" dirty="0">
                <a:solidFill>
                  <a:srgbClr val="333333"/>
                </a:solidFill>
                <a:latin typeface="Georgia"/>
                <a:cs typeface="Georgia"/>
              </a:rPr>
              <a:t>como</a:t>
            </a:r>
            <a:r>
              <a:rPr lang="es-ES" spc="5" dirty="0">
                <a:solidFill>
                  <a:srgbClr val="333333"/>
                </a:solidFill>
                <a:latin typeface="Georgia"/>
                <a:cs typeface="Georgia"/>
              </a:rPr>
              <a:t> </a:t>
            </a:r>
            <a:r>
              <a:rPr lang="es-ES" spc="-5" dirty="0">
                <a:solidFill>
                  <a:srgbClr val="333333"/>
                </a:solidFill>
                <a:latin typeface="Georgia"/>
                <a:cs typeface="Georgia"/>
              </a:rPr>
              <a:t>primer </a:t>
            </a:r>
            <a:r>
              <a:rPr lang="es-ES" spc="-300" dirty="0">
                <a:solidFill>
                  <a:srgbClr val="333333"/>
                </a:solidFill>
                <a:latin typeface="Georgia"/>
                <a:cs typeface="Georgia"/>
              </a:rPr>
              <a:t> </a:t>
            </a:r>
            <a:r>
              <a:rPr lang="es-ES" spc="-5" dirty="0">
                <a:solidFill>
                  <a:srgbClr val="333333"/>
                </a:solidFill>
                <a:latin typeface="Georgia"/>
                <a:cs typeface="Georgia"/>
              </a:rPr>
              <a:t>lenguaje. Cómo</a:t>
            </a:r>
            <a:r>
              <a:rPr lang="es-ES" dirty="0">
                <a:solidFill>
                  <a:srgbClr val="333333"/>
                </a:solidFill>
                <a:latin typeface="Georgia"/>
                <a:cs typeface="Georgia"/>
              </a:rPr>
              <a:t> </a:t>
            </a:r>
            <a:r>
              <a:rPr lang="es-ES" spc="-5" dirty="0">
                <a:solidFill>
                  <a:srgbClr val="333333"/>
                </a:solidFill>
                <a:latin typeface="Georgia"/>
                <a:cs typeface="Georgia"/>
              </a:rPr>
              <a:t>enfocar</a:t>
            </a:r>
            <a:r>
              <a:rPr lang="es-ES" dirty="0">
                <a:solidFill>
                  <a:srgbClr val="333333"/>
                </a:solidFill>
                <a:latin typeface="Georgia"/>
                <a:cs typeface="Georgia"/>
              </a:rPr>
              <a:t> </a:t>
            </a:r>
            <a:r>
              <a:rPr lang="es-ES" spc="-5" dirty="0">
                <a:solidFill>
                  <a:srgbClr val="333333"/>
                </a:solidFill>
                <a:latin typeface="Georgia"/>
                <a:cs typeface="Georgia"/>
              </a:rPr>
              <a:t>el</a:t>
            </a:r>
            <a:r>
              <a:rPr lang="es-ES" dirty="0">
                <a:solidFill>
                  <a:srgbClr val="333333"/>
                </a:solidFill>
                <a:latin typeface="Georgia"/>
                <a:cs typeface="Georgia"/>
              </a:rPr>
              <a:t> </a:t>
            </a:r>
            <a:r>
              <a:rPr lang="es-ES" spc="-5" dirty="0">
                <a:solidFill>
                  <a:srgbClr val="333333"/>
                </a:solidFill>
                <a:latin typeface="Georgia"/>
                <a:cs typeface="Georgia"/>
              </a:rPr>
              <a:t>aprendizaje</a:t>
            </a:r>
            <a:r>
              <a:rPr lang="es-ES" dirty="0">
                <a:solidFill>
                  <a:srgbClr val="333333"/>
                </a:solidFill>
                <a:latin typeface="Georgia"/>
                <a:cs typeface="Georgia"/>
              </a:rPr>
              <a:t> </a:t>
            </a:r>
            <a:r>
              <a:rPr lang="es-ES" spc="-5" dirty="0">
                <a:solidFill>
                  <a:srgbClr val="333333"/>
                </a:solidFill>
                <a:latin typeface="Georgia"/>
                <a:cs typeface="Georgia"/>
              </a:rPr>
              <a:t>de</a:t>
            </a:r>
            <a:r>
              <a:rPr lang="es-ES" dirty="0">
                <a:solidFill>
                  <a:srgbClr val="333333"/>
                </a:solidFill>
                <a:latin typeface="Georgia"/>
                <a:cs typeface="Georgia"/>
              </a:rPr>
              <a:t> </a:t>
            </a:r>
            <a:r>
              <a:rPr lang="es-ES" spc="-5" dirty="0" err="1">
                <a:solidFill>
                  <a:srgbClr val="333333"/>
                </a:solidFill>
                <a:latin typeface="Georgia"/>
                <a:cs typeface="Georgia"/>
              </a:rPr>
              <a:t>Javascript</a:t>
            </a:r>
            <a:r>
              <a:rPr lang="es-ES" dirty="0">
                <a:solidFill>
                  <a:srgbClr val="333333"/>
                </a:solidFill>
                <a:latin typeface="Georgia"/>
                <a:cs typeface="Georgia"/>
              </a:rPr>
              <a:t> </a:t>
            </a:r>
            <a:r>
              <a:rPr lang="es-ES" spc="-5" dirty="0">
                <a:solidFill>
                  <a:srgbClr val="333333"/>
                </a:solidFill>
                <a:latin typeface="Georgia"/>
                <a:cs typeface="Georgia"/>
              </a:rPr>
              <a:t>y la</a:t>
            </a:r>
            <a:r>
              <a:rPr lang="es-ES" dirty="0">
                <a:solidFill>
                  <a:srgbClr val="333333"/>
                </a:solidFill>
                <a:latin typeface="Georgia"/>
                <a:cs typeface="Georgia"/>
              </a:rPr>
              <a:t> </a:t>
            </a:r>
            <a:r>
              <a:rPr lang="es-ES" spc="-5" dirty="0">
                <a:solidFill>
                  <a:srgbClr val="333333"/>
                </a:solidFill>
                <a:latin typeface="Georgia"/>
                <a:cs typeface="Georgia"/>
              </a:rPr>
              <a:t>profesión</a:t>
            </a:r>
            <a:r>
              <a:rPr lang="es-ES" dirty="0">
                <a:solidFill>
                  <a:srgbClr val="333333"/>
                </a:solidFill>
                <a:latin typeface="Georgia"/>
                <a:cs typeface="Georgia"/>
              </a:rPr>
              <a:t> </a:t>
            </a:r>
            <a:r>
              <a:rPr lang="es-ES" spc="-5" dirty="0" err="1">
                <a:solidFill>
                  <a:srgbClr val="333333"/>
                </a:solidFill>
                <a:latin typeface="Georgia"/>
                <a:cs typeface="Georgia"/>
              </a:rPr>
              <a:t>frontend</a:t>
            </a:r>
            <a:r>
              <a:rPr lang="es-ES" dirty="0">
                <a:solidFill>
                  <a:srgbClr val="333333"/>
                </a:solidFill>
                <a:latin typeface="Georgia"/>
                <a:cs typeface="Georgia"/>
              </a:rPr>
              <a:t> </a:t>
            </a:r>
            <a:r>
              <a:rPr lang="es-ES" spc="-5" dirty="0">
                <a:solidFill>
                  <a:srgbClr val="333333"/>
                </a:solidFill>
                <a:latin typeface="Georgia"/>
                <a:cs typeface="Georgia"/>
              </a:rPr>
              <a:t>en</a:t>
            </a:r>
            <a:r>
              <a:rPr lang="es-ES" dirty="0">
                <a:solidFill>
                  <a:srgbClr val="333333"/>
                </a:solidFill>
                <a:latin typeface="Georgia"/>
                <a:cs typeface="Georgia"/>
              </a:rPr>
              <a:t> </a:t>
            </a:r>
            <a:r>
              <a:rPr lang="es-ES" spc="-5" dirty="0">
                <a:solidFill>
                  <a:srgbClr val="333333"/>
                </a:solidFill>
                <a:latin typeface="Georgia"/>
                <a:cs typeface="Georgia"/>
              </a:rPr>
              <a:t>general.</a:t>
            </a:r>
            <a:endParaRPr lang="es-ES" dirty="0">
              <a:latin typeface="Georgia"/>
              <a:cs typeface="Georgia"/>
            </a:endParaRPr>
          </a:p>
          <a:p>
            <a:pPr marL="12700" marR="25400">
              <a:lnSpc>
                <a:spcPct val="150000"/>
              </a:lnSpc>
              <a:spcBef>
                <a:spcPts val="1200"/>
              </a:spcBef>
            </a:pPr>
            <a:r>
              <a:rPr lang="es-ES" spc="-5" dirty="0">
                <a:solidFill>
                  <a:srgbClr val="333333"/>
                </a:solidFill>
                <a:latin typeface="Georgia"/>
                <a:cs typeface="Georgia"/>
              </a:rPr>
              <a:t>Comenzar es</a:t>
            </a:r>
            <a:r>
              <a:rPr lang="es-ES" dirty="0">
                <a:solidFill>
                  <a:srgbClr val="333333"/>
                </a:solidFill>
                <a:latin typeface="Georgia"/>
                <a:cs typeface="Georgia"/>
              </a:rPr>
              <a:t> </a:t>
            </a:r>
            <a:r>
              <a:rPr lang="es-ES" spc="-5" dirty="0">
                <a:solidFill>
                  <a:srgbClr val="333333"/>
                </a:solidFill>
                <a:latin typeface="Georgia"/>
                <a:cs typeface="Georgia"/>
              </a:rPr>
              <a:t>sencillo,</a:t>
            </a:r>
            <a:r>
              <a:rPr lang="es-ES" dirty="0">
                <a:solidFill>
                  <a:srgbClr val="333333"/>
                </a:solidFill>
                <a:latin typeface="Georgia"/>
                <a:cs typeface="Georgia"/>
              </a:rPr>
              <a:t> </a:t>
            </a:r>
            <a:r>
              <a:rPr lang="es-ES" spc="-5" dirty="0">
                <a:solidFill>
                  <a:srgbClr val="333333"/>
                </a:solidFill>
                <a:latin typeface="Georgia"/>
                <a:cs typeface="Georgia"/>
              </a:rPr>
              <a:t>pero hay</a:t>
            </a:r>
            <a:r>
              <a:rPr lang="es-ES" dirty="0">
                <a:solidFill>
                  <a:srgbClr val="333333"/>
                </a:solidFill>
                <a:latin typeface="Georgia"/>
                <a:cs typeface="Georgia"/>
              </a:rPr>
              <a:t> </a:t>
            </a:r>
            <a:r>
              <a:rPr lang="es-ES" spc="-5" dirty="0">
                <a:solidFill>
                  <a:srgbClr val="333333"/>
                </a:solidFill>
                <a:latin typeface="Georgia"/>
                <a:cs typeface="Georgia"/>
              </a:rPr>
              <a:t>un</a:t>
            </a:r>
            <a:r>
              <a:rPr lang="es-ES" dirty="0">
                <a:solidFill>
                  <a:srgbClr val="333333"/>
                </a:solidFill>
                <a:latin typeface="Georgia"/>
                <a:cs typeface="Georgia"/>
              </a:rPr>
              <a:t> </a:t>
            </a:r>
            <a:r>
              <a:rPr lang="es-ES" spc="-5" dirty="0">
                <a:solidFill>
                  <a:srgbClr val="333333"/>
                </a:solidFill>
                <a:latin typeface="Georgia"/>
                <a:cs typeface="Georgia"/>
              </a:rPr>
              <a:t>largo camino</a:t>
            </a:r>
            <a:r>
              <a:rPr lang="es-ES" dirty="0">
                <a:solidFill>
                  <a:srgbClr val="333333"/>
                </a:solidFill>
                <a:latin typeface="Georgia"/>
                <a:cs typeface="Georgia"/>
              </a:rPr>
              <a:t> </a:t>
            </a:r>
            <a:r>
              <a:rPr lang="es-ES" spc="-5" dirty="0">
                <a:solidFill>
                  <a:srgbClr val="333333"/>
                </a:solidFill>
                <a:latin typeface="Georgia"/>
                <a:cs typeface="Georgia"/>
              </a:rPr>
              <a:t>por</a:t>
            </a:r>
            <a:r>
              <a:rPr lang="es-ES" dirty="0">
                <a:solidFill>
                  <a:srgbClr val="333333"/>
                </a:solidFill>
                <a:latin typeface="Georgia"/>
                <a:cs typeface="Georgia"/>
              </a:rPr>
              <a:t> </a:t>
            </a:r>
            <a:r>
              <a:rPr lang="es-ES" spc="-5" dirty="0">
                <a:solidFill>
                  <a:srgbClr val="333333"/>
                </a:solidFill>
                <a:latin typeface="Georgia"/>
                <a:cs typeface="Georgia"/>
              </a:rPr>
              <a:t>delante si</a:t>
            </a:r>
            <a:r>
              <a:rPr lang="es-ES" dirty="0">
                <a:solidFill>
                  <a:srgbClr val="333333"/>
                </a:solidFill>
                <a:latin typeface="Georgia"/>
                <a:cs typeface="Georgia"/>
              </a:rPr>
              <a:t> </a:t>
            </a:r>
            <a:r>
              <a:rPr lang="es-ES" spc="-5" dirty="0">
                <a:solidFill>
                  <a:srgbClr val="333333"/>
                </a:solidFill>
                <a:latin typeface="Georgia"/>
                <a:cs typeface="Georgia"/>
              </a:rPr>
              <a:t>se</a:t>
            </a:r>
            <a:r>
              <a:rPr lang="es-ES" dirty="0">
                <a:solidFill>
                  <a:srgbClr val="333333"/>
                </a:solidFill>
                <a:latin typeface="Georgia"/>
                <a:cs typeface="Georgia"/>
              </a:rPr>
              <a:t> </a:t>
            </a:r>
            <a:r>
              <a:rPr lang="es-ES" spc="-5" dirty="0">
                <a:solidFill>
                  <a:srgbClr val="333333"/>
                </a:solidFill>
                <a:latin typeface="Georgia"/>
                <a:cs typeface="Georgia"/>
              </a:rPr>
              <a:t>pretende llegar</a:t>
            </a:r>
            <a:r>
              <a:rPr lang="es-ES" dirty="0">
                <a:solidFill>
                  <a:srgbClr val="333333"/>
                </a:solidFill>
                <a:latin typeface="Georgia"/>
                <a:cs typeface="Georgia"/>
              </a:rPr>
              <a:t> </a:t>
            </a:r>
            <a:r>
              <a:rPr lang="es-ES" spc="-5" dirty="0">
                <a:solidFill>
                  <a:srgbClr val="333333"/>
                </a:solidFill>
                <a:latin typeface="Georgia"/>
                <a:cs typeface="Georgia"/>
              </a:rPr>
              <a:t>a</a:t>
            </a:r>
            <a:r>
              <a:rPr lang="es-ES" dirty="0">
                <a:solidFill>
                  <a:srgbClr val="333333"/>
                </a:solidFill>
                <a:latin typeface="Georgia"/>
                <a:cs typeface="Georgia"/>
              </a:rPr>
              <a:t> </a:t>
            </a:r>
            <a:r>
              <a:rPr lang="es-ES" spc="-5" dirty="0">
                <a:solidFill>
                  <a:srgbClr val="333333"/>
                </a:solidFill>
                <a:latin typeface="Georgia"/>
                <a:cs typeface="Georgia"/>
              </a:rPr>
              <a:t>exprimir </a:t>
            </a:r>
            <a:r>
              <a:rPr lang="es-ES" dirty="0">
                <a:solidFill>
                  <a:srgbClr val="333333"/>
                </a:solidFill>
                <a:latin typeface="Georgia"/>
                <a:cs typeface="Georgia"/>
              </a:rPr>
              <a:t> </a:t>
            </a:r>
            <a:r>
              <a:rPr lang="es-ES" spc="-5" dirty="0">
                <a:solidFill>
                  <a:srgbClr val="333333"/>
                </a:solidFill>
                <a:latin typeface="Georgia"/>
                <a:cs typeface="Georgia"/>
              </a:rPr>
              <a:t>todas las</a:t>
            </a:r>
            <a:r>
              <a:rPr lang="es-ES" dirty="0">
                <a:solidFill>
                  <a:srgbClr val="333333"/>
                </a:solidFill>
                <a:latin typeface="Georgia"/>
                <a:cs typeface="Georgia"/>
              </a:rPr>
              <a:t> </a:t>
            </a:r>
            <a:r>
              <a:rPr lang="es-ES" spc="-5" dirty="0">
                <a:solidFill>
                  <a:srgbClr val="333333"/>
                </a:solidFill>
                <a:latin typeface="Georgia"/>
                <a:cs typeface="Georgia"/>
              </a:rPr>
              <a:t>posibilidades</a:t>
            </a:r>
            <a:r>
              <a:rPr lang="es-ES" dirty="0">
                <a:solidFill>
                  <a:srgbClr val="333333"/>
                </a:solidFill>
                <a:latin typeface="Georgia"/>
                <a:cs typeface="Georgia"/>
              </a:rPr>
              <a:t> </a:t>
            </a:r>
            <a:r>
              <a:rPr lang="es-ES" spc="-5" dirty="0">
                <a:solidFill>
                  <a:srgbClr val="333333"/>
                </a:solidFill>
                <a:latin typeface="Georgia"/>
                <a:cs typeface="Georgia"/>
              </a:rPr>
              <a:t>del</a:t>
            </a:r>
            <a:r>
              <a:rPr lang="es-ES" dirty="0">
                <a:solidFill>
                  <a:srgbClr val="333333"/>
                </a:solidFill>
                <a:latin typeface="Georgia"/>
                <a:cs typeface="Georgia"/>
              </a:rPr>
              <a:t> </a:t>
            </a:r>
            <a:r>
              <a:rPr lang="es-ES" spc="-5" dirty="0">
                <a:solidFill>
                  <a:srgbClr val="333333"/>
                </a:solidFill>
                <a:latin typeface="Georgia"/>
                <a:cs typeface="Georgia"/>
              </a:rPr>
              <a:t>lenguaje.</a:t>
            </a:r>
            <a:r>
              <a:rPr lang="es-ES" dirty="0">
                <a:solidFill>
                  <a:srgbClr val="333333"/>
                </a:solidFill>
                <a:latin typeface="Georgia"/>
                <a:cs typeface="Georgia"/>
              </a:rPr>
              <a:t> </a:t>
            </a:r>
            <a:r>
              <a:rPr lang="es-ES" spc="-5" dirty="0" err="1">
                <a:solidFill>
                  <a:srgbClr val="333333"/>
                </a:solidFill>
                <a:latin typeface="Georgia"/>
                <a:cs typeface="Georgia"/>
              </a:rPr>
              <a:t>Javascript</a:t>
            </a:r>
            <a:r>
              <a:rPr lang="es-ES" dirty="0">
                <a:solidFill>
                  <a:srgbClr val="333333"/>
                </a:solidFill>
                <a:latin typeface="Georgia"/>
                <a:cs typeface="Georgia"/>
              </a:rPr>
              <a:t> </a:t>
            </a:r>
            <a:r>
              <a:rPr lang="es-ES" spc="-5" dirty="0">
                <a:solidFill>
                  <a:srgbClr val="333333"/>
                </a:solidFill>
                <a:latin typeface="Georgia"/>
                <a:cs typeface="Georgia"/>
              </a:rPr>
              <a:t>es</a:t>
            </a:r>
            <a:r>
              <a:rPr lang="es-ES" dirty="0">
                <a:solidFill>
                  <a:srgbClr val="333333"/>
                </a:solidFill>
                <a:latin typeface="Georgia"/>
                <a:cs typeface="Georgia"/>
              </a:rPr>
              <a:t> </a:t>
            </a:r>
            <a:r>
              <a:rPr lang="es-ES" spc="-5" dirty="0">
                <a:solidFill>
                  <a:srgbClr val="333333"/>
                </a:solidFill>
                <a:latin typeface="Georgia"/>
                <a:cs typeface="Georgia"/>
              </a:rPr>
              <a:t>uno de</a:t>
            </a:r>
            <a:r>
              <a:rPr lang="es-ES" dirty="0">
                <a:solidFill>
                  <a:srgbClr val="333333"/>
                </a:solidFill>
                <a:latin typeface="Georgia"/>
                <a:cs typeface="Georgia"/>
              </a:rPr>
              <a:t> </a:t>
            </a:r>
            <a:r>
              <a:rPr lang="es-ES" spc="-5" dirty="0">
                <a:solidFill>
                  <a:srgbClr val="333333"/>
                </a:solidFill>
                <a:latin typeface="Georgia"/>
                <a:cs typeface="Georgia"/>
              </a:rPr>
              <a:t>los</a:t>
            </a:r>
            <a:r>
              <a:rPr lang="es-ES" dirty="0">
                <a:solidFill>
                  <a:srgbClr val="333333"/>
                </a:solidFill>
                <a:latin typeface="Georgia"/>
                <a:cs typeface="Georgia"/>
              </a:rPr>
              <a:t> </a:t>
            </a:r>
            <a:r>
              <a:rPr lang="es-ES" spc="-5" dirty="0">
                <a:solidFill>
                  <a:srgbClr val="333333"/>
                </a:solidFill>
                <a:latin typeface="Georgia"/>
                <a:cs typeface="Georgia"/>
              </a:rPr>
              <a:t>lenguajes</a:t>
            </a:r>
            <a:r>
              <a:rPr lang="es-ES" dirty="0">
                <a:solidFill>
                  <a:srgbClr val="333333"/>
                </a:solidFill>
                <a:latin typeface="Georgia"/>
                <a:cs typeface="Georgia"/>
              </a:rPr>
              <a:t> </a:t>
            </a:r>
            <a:r>
              <a:rPr lang="es-ES" spc="-5" dirty="0">
                <a:solidFill>
                  <a:srgbClr val="333333"/>
                </a:solidFill>
                <a:latin typeface="Georgia"/>
                <a:cs typeface="Georgia"/>
              </a:rPr>
              <a:t>estándares</a:t>
            </a:r>
            <a:r>
              <a:rPr lang="es-ES" dirty="0">
                <a:solidFill>
                  <a:srgbClr val="333333"/>
                </a:solidFill>
                <a:latin typeface="Georgia"/>
                <a:cs typeface="Georgia"/>
              </a:rPr>
              <a:t> </a:t>
            </a:r>
            <a:r>
              <a:rPr lang="es-ES" spc="-5" dirty="0">
                <a:solidFill>
                  <a:srgbClr val="333333"/>
                </a:solidFill>
                <a:latin typeface="Georgia"/>
                <a:cs typeface="Georgia"/>
              </a:rPr>
              <a:t>de</a:t>
            </a:r>
            <a:r>
              <a:rPr lang="es-ES" dirty="0">
                <a:solidFill>
                  <a:srgbClr val="333333"/>
                </a:solidFill>
                <a:latin typeface="Georgia"/>
                <a:cs typeface="Georgia"/>
              </a:rPr>
              <a:t> </a:t>
            </a:r>
            <a:r>
              <a:rPr lang="es-ES" spc="-5" dirty="0">
                <a:solidFill>
                  <a:srgbClr val="333333"/>
                </a:solidFill>
                <a:latin typeface="Georgia"/>
                <a:cs typeface="Georgia"/>
              </a:rPr>
              <a:t>la</a:t>
            </a:r>
            <a:r>
              <a:rPr lang="es-ES" dirty="0">
                <a:solidFill>
                  <a:srgbClr val="333333"/>
                </a:solidFill>
                <a:latin typeface="Georgia"/>
                <a:cs typeface="Georgia"/>
              </a:rPr>
              <a:t> </a:t>
            </a:r>
            <a:r>
              <a:rPr lang="es-ES" spc="-5" dirty="0">
                <a:solidFill>
                  <a:srgbClr val="333333"/>
                </a:solidFill>
                <a:latin typeface="Georgia"/>
                <a:cs typeface="Georgia"/>
              </a:rPr>
              <a:t>web</a:t>
            </a:r>
            <a:r>
              <a:rPr lang="es-ES" dirty="0">
                <a:solidFill>
                  <a:srgbClr val="333333"/>
                </a:solidFill>
                <a:latin typeface="Georgia"/>
                <a:cs typeface="Georgia"/>
              </a:rPr>
              <a:t> </a:t>
            </a:r>
            <a:r>
              <a:rPr lang="es-ES" spc="-5" dirty="0">
                <a:solidFill>
                  <a:srgbClr val="333333"/>
                </a:solidFill>
                <a:latin typeface="Georgia"/>
                <a:cs typeface="Georgia"/>
              </a:rPr>
              <a:t>y </a:t>
            </a:r>
            <a:r>
              <a:rPr lang="es-ES" dirty="0">
                <a:solidFill>
                  <a:srgbClr val="333333"/>
                </a:solidFill>
                <a:latin typeface="Georgia"/>
                <a:cs typeface="Georgia"/>
              </a:rPr>
              <a:t> </a:t>
            </a:r>
            <a:r>
              <a:rPr lang="es-ES" spc="-5" dirty="0">
                <a:solidFill>
                  <a:srgbClr val="333333"/>
                </a:solidFill>
                <a:latin typeface="Georgia"/>
                <a:cs typeface="Georgia"/>
              </a:rPr>
              <a:t>por tanto</a:t>
            </a:r>
            <a:r>
              <a:rPr lang="es-ES" dirty="0">
                <a:solidFill>
                  <a:srgbClr val="333333"/>
                </a:solidFill>
                <a:latin typeface="Georgia"/>
                <a:cs typeface="Georgia"/>
              </a:rPr>
              <a:t> </a:t>
            </a:r>
            <a:r>
              <a:rPr lang="es-ES" spc="-5" dirty="0">
                <a:solidFill>
                  <a:srgbClr val="333333"/>
                </a:solidFill>
                <a:latin typeface="Georgia"/>
                <a:cs typeface="Georgia"/>
              </a:rPr>
              <a:t>ideal</a:t>
            </a:r>
            <a:r>
              <a:rPr lang="es-ES" dirty="0">
                <a:solidFill>
                  <a:srgbClr val="333333"/>
                </a:solidFill>
                <a:latin typeface="Georgia"/>
                <a:cs typeface="Georgia"/>
              </a:rPr>
              <a:t> </a:t>
            </a:r>
            <a:r>
              <a:rPr lang="es-ES" spc="-5" dirty="0">
                <a:solidFill>
                  <a:srgbClr val="333333"/>
                </a:solidFill>
                <a:latin typeface="Georgia"/>
                <a:cs typeface="Georgia"/>
              </a:rPr>
              <a:t>para muchos</a:t>
            </a:r>
            <a:r>
              <a:rPr lang="es-ES" dirty="0">
                <a:solidFill>
                  <a:srgbClr val="333333"/>
                </a:solidFill>
                <a:latin typeface="Georgia"/>
                <a:cs typeface="Georgia"/>
              </a:rPr>
              <a:t> </a:t>
            </a:r>
            <a:r>
              <a:rPr lang="es-ES" spc="-5" dirty="0">
                <a:solidFill>
                  <a:srgbClr val="333333"/>
                </a:solidFill>
                <a:latin typeface="Georgia"/>
                <a:cs typeface="Georgia"/>
              </a:rPr>
              <a:t>de</a:t>
            </a:r>
            <a:r>
              <a:rPr lang="es-ES" dirty="0">
                <a:solidFill>
                  <a:srgbClr val="333333"/>
                </a:solidFill>
                <a:latin typeface="Georgia"/>
                <a:cs typeface="Georgia"/>
              </a:rPr>
              <a:t> </a:t>
            </a:r>
            <a:r>
              <a:rPr lang="es-ES" spc="-5" dirty="0">
                <a:solidFill>
                  <a:srgbClr val="333333"/>
                </a:solidFill>
                <a:latin typeface="Georgia"/>
                <a:cs typeface="Georgia"/>
              </a:rPr>
              <a:t>los profesionales</a:t>
            </a:r>
            <a:r>
              <a:rPr lang="es-ES" dirty="0">
                <a:solidFill>
                  <a:srgbClr val="333333"/>
                </a:solidFill>
                <a:latin typeface="Georgia"/>
                <a:cs typeface="Georgia"/>
              </a:rPr>
              <a:t> </a:t>
            </a:r>
            <a:r>
              <a:rPr lang="es-ES" spc="-5" dirty="0">
                <a:solidFill>
                  <a:srgbClr val="333333"/>
                </a:solidFill>
                <a:latin typeface="Georgia"/>
                <a:cs typeface="Georgia"/>
              </a:rPr>
              <a:t>que</a:t>
            </a:r>
            <a:r>
              <a:rPr lang="es-ES" dirty="0">
                <a:solidFill>
                  <a:srgbClr val="333333"/>
                </a:solidFill>
                <a:latin typeface="Georgia"/>
                <a:cs typeface="Georgia"/>
              </a:rPr>
              <a:t> </a:t>
            </a:r>
            <a:r>
              <a:rPr lang="es-ES" spc="-5" dirty="0">
                <a:solidFill>
                  <a:srgbClr val="333333"/>
                </a:solidFill>
                <a:latin typeface="Georgia"/>
                <a:cs typeface="Georgia"/>
              </a:rPr>
              <a:t>piensan dedicarse</a:t>
            </a:r>
            <a:r>
              <a:rPr lang="es-ES" dirty="0">
                <a:solidFill>
                  <a:srgbClr val="333333"/>
                </a:solidFill>
                <a:latin typeface="Georgia"/>
                <a:cs typeface="Georgia"/>
              </a:rPr>
              <a:t> </a:t>
            </a:r>
            <a:r>
              <a:rPr lang="es-ES" spc="-5" dirty="0">
                <a:solidFill>
                  <a:srgbClr val="333333"/>
                </a:solidFill>
                <a:latin typeface="Georgia"/>
                <a:cs typeface="Georgia"/>
              </a:rPr>
              <a:t>a</a:t>
            </a:r>
            <a:r>
              <a:rPr lang="es-ES" dirty="0">
                <a:solidFill>
                  <a:srgbClr val="333333"/>
                </a:solidFill>
                <a:latin typeface="Georgia"/>
                <a:cs typeface="Georgia"/>
              </a:rPr>
              <a:t> </a:t>
            </a:r>
            <a:r>
              <a:rPr lang="es-ES" spc="-5" dirty="0">
                <a:solidFill>
                  <a:srgbClr val="333333"/>
                </a:solidFill>
                <a:latin typeface="Georgia"/>
                <a:cs typeface="Georgia"/>
              </a:rPr>
              <a:t>este medio.</a:t>
            </a:r>
            <a:r>
              <a:rPr lang="es-ES" dirty="0">
                <a:solidFill>
                  <a:srgbClr val="333333"/>
                </a:solidFill>
                <a:latin typeface="Georgia"/>
                <a:cs typeface="Georgia"/>
              </a:rPr>
              <a:t> </a:t>
            </a:r>
            <a:r>
              <a:rPr lang="es-ES" spc="-5" dirty="0">
                <a:solidFill>
                  <a:srgbClr val="333333"/>
                </a:solidFill>
                <a:latin typeface="Georgia"/>
                <a:cs typeface="Georgia"/>
              </a:rPr>
              <a:t>Pero </a:t>
            </a:r>
            <a:r>
              <a:rPr lang="es-ES" dirty="0">
                <a:solidFill>
                  <a:srgbClr val="333333"/>
                </a:solidFill>
                <a:latin typeface="Georgia"/>
                <a:cs typeface="Georgia"/>
              </a:rPr>
              <a:t> </a:t>
            </a:r>
            <a:r>
              <a:rPr lang="es-ES" spc="-5" dirty="0">
                <a:solidFill>
                  <a:srgbClr val="333333"/>
                </a:solidFill>
                <a:latin typeface="Georgia"/>
                <a:cs typeface="Georgia"/>
              </a:rPr>
              <a:t>incluso</a:t>
            </a:r>
            <a:r>
              <a:rPr lang="es-ES" dirty="0">
                <a:solidFill>
                  <a:srgbClr val="333333"/>
                </a:solidFill>
                <a:latin typeface="Georgia"/>
                <a:cs typeface="Georgia"/>
              </a:rPr>
              <a:t> </a:t>
            </a:r>
            <a:r>
              <a:rPr lang="es-ES" spc="-5" dirty="0">
                <a:solidFill>
                  <a:srgbClr val="333333"/>
                </a:solidFill>
                <a:latin typeface="Georgia"/>
                <a:cs typeface="Georgia"/>
              </a:rPr>
              <a:t>aunque</a:t>
            </a:r>
            <a:r>
              <a:rPr lang="es-ES" dirty="0">
                <a:solidFill>
                  <a:srgbClr val="333333"/>
                </a:solidFill>
                <a:latin typeface="Georgia"/>
                <a:cs typeface="Georgia"/>
              </a:rPr>
              <a:t> </a:t>
            </a:r>
            <a:r>
              <a:rPr lang="es-ES" spc="-5" dirty="0">
                <a:solidFill>
                  <a:srgbClr val="333333"/>
                </a:solidFill>
                <a:latin typeface="Georgia"/>
                <a:cs typeface="Georgia"/>
              </a:rPr>
              <a:t>no</a:t>
            </a:r>
            <a:r>
              <a:rPr lang="es-ES" dirty="0">
                <a:solidFill>
                  <a:srgbClr val="333333"/>
                </a:solidFill>
                <a:latin typeface="Georgia"/>
                <a:cs typeface="Georgia"/>
              </a:rPr>
              <a:t> </a:t>
            </a:r>
            <a:r>
              <a:rPr lang="es-ES" spc="-5" dirty="0">
                <a:solidFill>
                  <a:srgbClr val="333333"/>
                </a:solidFill>
                <a:latin typeface="Georgia"/>
                <a:cs typeface="Georgia"/>
              </a:rPr>
              <a:t>quieras</a:t>
            </a:r>
            <a:r>
              <a:rPr lang="es-ES" dirty="0">
                <a:solidFill>
                  <a:srgbClr val="333333"/>
                </a:solidFill>
                <a:latin typeface="Georgia"/>
                <a:cs typeface="Georgia"/>
              </a:rPr>
              <a:t> </a:t>
            </a:r>
            <a:r>
              <a:rPr lang="es-ES" spc="-5" dirty="0">
                <a:solidFill>
                  <a:srgbClr val="333333"/>
                </a:solidFill>
                <a:latin typeface="Georgia"/>
                <a:cs typeface="Georgia"/>
              </a:rPr>
              <a:t>desarrollar</a:t>
            </a:r>
            <a:r>
              <a:rPr lang="es-ES" dirty="0">
                <a:solidFill>
                  <a:srgbClr val="333333"/>
                </a:solidFill>
                <a:latin typeface="Georgia"/>
                <a:cs typeface="Georgia"/>
              </a:rPr>
              <a:t> </a:t>
            </a:r>
            <a:r>
              <a:rPr lang="es-ES" spc="-5" dirty="0">
                <a:solidFill>
                  <a:srgbClr val="333333"/>
                </a:solidFill>
                <a:latin typeface="Georgia"/>
                <a:cs typeface="Georgia"/>
              </a:rPr>
              <a:t>específicamente</a:t>
            </a:r>
            <a:r>
              <a:rPr lang="es-ES" dirty="0">
                <a:solidFill>
                  <a:srgbClr val="333333"/>
                </a:solidFill>
                <a:latin typeface="Georgia"/>
                <a:cs typeface="Georgia"/>
              </a:rPr>
              <a:t> </a:t>
            </a:r>
            <a:r>
              <a:rPr lang="es-ES" spc="-5" dirty="0">
                <a:solidFill>
                  <a:srgbClr val="333333"/>
                </a:solidFill>
                <a:latin typeface="Georgia"/>
                <a:cs typeface="Georgia"/>
              </a:rPr>
              <a:t>para</a:t>
            </a:r>
            <a:r>
              <a:rPr lang="es-ES" dirty="0">
                <a:solidFill>
                  <a:srgbClr val="333333"/>
                </a:solidFill>
                <a:latin typeface="Georgia"/>
                <a:cs typeface="Georgia"/>
              </a:rPr>
              <a:t> </a:t>
            </a:r>
            <a:r>
              <a:rPr lang="es-ES" spc="-5" dirty="0">
                <a:solidFill>
                  <a:srgbClr val="333333"/>
                </a:solidFill>
                <a:latin typeface="Georgia"/>
                <a:cs typeface="Georgia"/>
              </a:rPr>
              <a:t>la</a:t>
            </a:r>
            <a:r>
              <a:rPr lang="es-ES" dirty="0">
                <a:solidFill>
                  <a:srgbClr val="333333"/>
                </a:solidFill>
                <a:latin typeface="Georgia"/>
                <a:cs typeface="Georgia"/>
              </a:rPr>
              <a:t> </a:t>
            </a:r>
            <a:r>
              <a:rPr lang="es-ES" spc="-5" dirty="0">
                <a:solidFill>
                  <a:srgbClr val="333333"/>
                </a:solidFill>
                <a:latin typeface="Georgia"/>
                <a:cs typeface="Georgia"/>
              </a:rPr>
              <a:t>web,</a:t>
            </a:r>
            <a:r>
              <a:rPr lang="es-ES" dirty="0">
                <a:solidFill>
                  <a:srgbClr val="333333"/>
                </a:solidFill>
                <a:latin typeface="Georgia"/>
                <a:cs typeface="Georgia"/>
              </a:rPr>
              <a:t> </a:t>
            </a:r>
            <a:r>
              <a:rPr lang="es-ES" spc="-5" dirty="0" err="1">
                <a:solidFill>
                  <a:srgbClr val="333333"/>
                </a:solidFill>
                <a:latin typeface="Georgia"/>
                <a:cs typeface="Georgia"/>
              </a:rPr>
              <a:t>Javascript</a:t>
            </a:r>
            <a:r>
              <a:rPr lang="es-ES" dirty="0">
                <a:solidFill>
                  <a:srgbClr val="333333"/>
                </a:solidFill>
                <a:latin typeface="Georgia"/>
                <a:cs typeface="Georgia"/>
              </a:rPr>
              <a:t> </a:t>
            </a:r>
            <a:r>
              <a:rPr lang="es-ES" spc="-5" dirty="0">
                <a:solidFill>
                  <a:srgbClr val="333333"/>
                </a:solidFill>
                <a:latin typeface="Georgia"/>
                <a:cs typeface="Georgia"/>
              </a:rPr>
              <a:t>es</a:t>
            </a:r>
            <a:r>
              <a:rPr lang="es-ES" dirty="0">
                <a:solidFill>
                  <a:srgbClr val="333333"/>
                </a:solidFill>
                <a:latin typeface="Georgia"/>
                <a:cs typeface="Georgia"/>
              </a:rPr>
              <a:t> </a:t>
            </a:r>
            <a:r>
              <a:rPr lang="es-ES" spc="-5" dirty="0">
                <a:solidFill>
                  <a:srgbClr val="333333"/>
                </a:solidFill>
                <a:latin typeface="Georgia"/>
                <a:cs typeface="Georgia"/>
              </a:rPr>
              <a:t>una</a:t>
            </a:r>
            <a:r>
              <a:rPr lang="es-ES" dirty="0">
                <a:solidFill>
                  <a:srgbClr val="333333"/>
                </a:solidFill>
                <a:latin typeface="Georgia"/>
                <a:cs typeface="Georgia"/>
              </a:rPr>
              <a:t> </a:t>
            </a:r>
            <a:r>
              <a:rPr lang="es-ES" spc="-5" dirty="0">
                <a:solidFill>
                  <a:srgbClr val="333333"/>
                </a:solidFill>
                <a:latin typeface="Georgia"/>
                <a:cs typeface="Georgia"/>
              </a:rPr>
              <a:t>excelente </a:t>
            </a:r>
            <a:r>
              <a:rPr lang="es-ES" spc="-295" dirty="0">
                <a:solidFill>
                  <a:srgbClr val="333333"/>
                </a:solidFill>
                <a:latin typeface="Georgia"/>
                <a:cs typeface="Georgia"/>
              </a:rPr>
              <a:t> </a:t>
            </a:r>
            <a:r>
              <a:rPr lang="es-ES" spc="-5" dirty="0">
                <a:solidFill>
                  <a:srgbClr val="333333"/>
                </a:solidFill>
                <a:latin typeface="Georgia"/>
                <a:cs typeface="Georgia"/>
              </a:rPr>
              <a:t>alternativa para hacer aplicaciones</a:t>
            </a:r>
            <a:r>
              <a:rPr lang="es-ES" dirty="0">
                <a:solidFill>
                  <a:srgbClr val="333333"/>
                </a:solidFill>
                <a:latin typeface="Georgia"/>
                <a:cs typeface="Georgia"/>
              </a:rPr>
              <a:t> </a:t>
            </a:r>
            <a:r>
              <a:rPr lang="es-ES" spc="-5" dirty="0">
                <a:solidFill>
                  <a:srgbClr val="333333"/>
                </a:solidFill>
                <a:latin typeface="Georgia"/>
                <a:cs typeface="Georgia"/>
              </a:rPr>
              <a:t>móviles o aplicaciones de</a:t>
            </a:r>
            <a:r>
              <a:rPr lang="es-ES" dirty="0">
                <a:solidFill>
                  <a:srgbClr val="333333"/>
                </a:solidFill>
                <a:latin typeface="Georgia"/>
                <a:cs typeface="Georgia"/>
              </a:rPr>
              <a:t> </a:t>
            </a:r>
            <a:r>
              <a:rPr lang="es-ES" spc="-5" dirty="0">
                <a:solidFill>
                  <a:srgbClr val="333333"/>
                </a:solidFill>
                <a:latin typeface="Georgia"/>
                <a:cs typeface="Georgia"/>
              </a:rPr>
              <a:t>escritorio.</a:t>
            </a:r>
            <a:endParaRPr lang="es-ES" dirty="0">
              <a:latin typeface="Georgia"/>
              <a:cs typeface="Georgia"/>
            </a:endParaRPr>
          </a:p>
          <a:p>
            <a:pPr marL="12700" marR="5080">
              <a:lnSpc>
                <a:spcPct val="150000"/>
              </a:lnSpc>
              <a:spcBef>
                <a:spcPts val="1300"/>
              </a:spcBef>
            </a:pPr>
            <a:r>
              <a:rPr lang="es-ES" spc="-5" dirty="0">
                <a:solidFill>
                  <a:srgbClr val="333333"/>
                </a:solidFill>
                <a:latin typeface="Georgia"/>
                <a:cs typeface="Georgia"/>
              </a:rPr>
              <a:t>Quizás</a:t>
            </a:r>
            <a:r>
              <a:rPr lang="es-ES" dirty="0">
                <a:solidFill>
                  <a:srgbClr val="333333"/>
                </a:solidFill>
                <a:latin typeface="Georgia"/>
                <a:cs typeface="Georgia"/>
              </a:rPr>
              <a:t> </a:t>
            </a:r>
            <a:r>
              <a:rPr lang="es-ES" spc="-5" dirty="0">
                <a:solidFill>
                  <a:srgbClr val="333333"/>
                </a:solidFill>
                <a:latin typeface="Georgia"/>
                <a:cs typeface="Georgia"/>
              </a:rPr>
              <a:t>no</a:t>
            </a:r>
            <a:r>
              <a:rPr lang="es-ES" dirty="0">
                <a:solidFill>
                  <a:srgbClr val="333333"/>
                </a:solidFill>
                <a:latin typeface="Georgia"/>
                <a:cs typeface="Georgia"/>
              </a:rPr>
              <a:t> </a:t>
            </a:r>
            <a:r>
              <a:rPr lang="es-ES" spc="-5" dirty="0">
                <a:solidFill>
                  <a:srgbClr val="333333"/>
                </a:solidFill>
                <a:latin typeface="Georgia"/>
                <a:cs typeface="Georgia"/>
              </a:rPr>
              <a:t>todos</a:t>
            </a:r>
            <a:r>
              <a:rPr lang="es-ES" dirty="0">
                <a:solidFill>
                  <a:srgbClr val="333333"/>
                </a:solidFill>
                <a:latin typeface="Georgia"/>
                <a:cs typeface="Georgia"/>
              </a:rPr>
              <a:t> </a:t>
            </a:r>
            <a:r>
              <a:rPr lang="es-ES" spc="-5" dirty="0">
                <a:solidFill>
                  <a:srgbClr val="333333"/>
                </a:solidFill>
                <a:latin typeface="Georgia"/>
                <a:cs typeface="Georgia"/>
              </a:rPr>
              <a:t>los</a:t>
            </a:r>
            <a:r>
              <a:rPr lang="es-ES" spc="5" dirty="0">
                <a:solidFill>
                  <a:srgbClr val="333333"/>
                </a:solidFill>
                <a:latin typeface="Georgia"/>
                <a:cs typeface="Georgia"/>
              </a:rPr>
              <a:t> </a:t>
            </a:r>
            <a:r>
              <a:rPr lang="es-ES" spc="-5" dirty="0">
                <a:solidFill>
                  <a:srgbClr val="333333"/>
                </a:solidFill>
                <a:latin typeface="Georgia"/>
                <a:cs typeface="Georgia"/>
              </a:rPr>
              <a:t>desarrolladores</a:t>
            </a:r>
            <a:r>
              <a:rPr lang="es-ES" dirty="0">
                <a:solidFill>
                  <a:srgbClr val="333333"/>
                </a:solidFill>
                <a:latin typeface="Georgia"/>
                <a:cs typeface="Georgia"/>
              </a:rPr>
              <a:t> </a:t>
            </a:r>
            <a:r>
              <a:rPr lang="es-ES" spc="-5" dirty="0">
                <a:solidFill>
                  <a:srgbClr val="333333"/>
                </a:solidFill>
                <a:latin typeface="Georgia"/>
                <a:cs typeface="Georgia"/>
              </a:rPr>
              <a:t>necesiten</a:t>
            </a:r>
            <a:r>
              <a:rPr lang="es-ES" dirty="0">
                <a:solidFill>
                  <a:srgbClr val="333333"/>
                </a:solidFill>
                <a:latin typeface="Georgia"/>
                <a:cs typeface="Georgia"/>
              </a:rPr>
              <a:t> </a:t>
            </a:r>
            <a:r>
              <a:rPr lang="es-ES" spc="-5" dirty="0">
                <a:solidFill>
                  <a:srgbClr val="333333"/>
                </a:solidFill>
                <a:latin typeface="Georgia"/>
                <a:cs typeface="Georgia"/>
              </a:rPr>
              <a:t>llegar</a:t>
            </a:r>
            <a:r>
              <a:rPr lang="es-ES" spc="5" dirty="0">
                <a:solidFill>
                  <a:srgbClr val="333333"/>
                </a:solidFill>
                <a:latin typeface="Georgia"/>
                <a:cs typeface="Georgia"/>
              </a:rPr>
              <a:t> </a:t>
            </a:r>
            <a:r>
              <a:rPr lang="es-ES" spc="-5" dirty="0">
                <a:solidFill>
                  <a:srgbClr val="333333"/>
                </a:solidFill>
                <a:latin typeface="Georgia"/>
                <a:cs typeface="Georgia"/>
              </a:rPr>
              <a:t>a</a:t>
            </a:r>
            <a:r>
              <a:rPr lang="es-ES" dirty="0">
                <a:solidFill>
                  <a:srgbClr val="333333"/>
                </a:solidFill>
                <a:latin typeface="Georgia"/>
                <a:cs typeface="Georgia"/>
              </a:rPr>
              <a:t> </a:t>
            </a:r>
            <a:r>
              <a:rPr lang="es-ES" spc="-5" dirty="0">
                <a:solidFill>
                  <a:srgbClr val="333333"/>
                </a:solidFill>
                <a:latin typeface="Georgia"/>
                <a:cs typeface="Georgia"/>
              </a:rPr>
              <a:t>un</a:t>
            </a:r>
            <a:r>
              <a:rPr lang="es-ES" dirty="0">
                <a:solidFill>
                  <a:srgbClr val="333333"/>
                </a:solidFill>
                <a:latin typeface="Georgia"/>
                <a:cs typeface="Georgia"/>
              </a:rPr>
              <a:t> </a:t>
            </a:r>
            <a:r>
              <a:rPr lang="es-ES" spc="-5" dirty="0">
                <a:solidFill>
                  <a:srgbClr val="333333"/>
                </a:solidFill>
                <a:latin typeface="Georgia"/>
                <a:cs typeface="Georgia"/>
              </a:rPr>
              <a:t>nivel</a:t>
            </a:r>
            <a:r>
              <a:rPr lang="es-ES" spc="5" dirty="0">
                <a:solidFill>
                  <a:srgbClr val="333333"/>
                </a:solidFill>
                <a:latin typeface="Georgia"/>
                <a:cs typeface="Georgia"/>
              </a:rPr>
              <a:t> </a:t>
            </a:r>
            <a:r>
              <a:rPr lang="es-ES" spc="-5" dirty="0">
                <a:solidFill>
                  <a:srgbClr val="333333"/>
                </a:solidFill>
                <a:latin typeface="Georgia"/>
                <a:cs typeface="Georgia"/>
              </a:rPr>
              <a:t>avanzado</a:t>
            </a:r>
            <a:r>
              <a:rPr lang="es-ES" dirty="0">
                <a:solidFill>
                  <a:srgbClr val="333333"/>
                </a:solidFill>
                <a:latin typeface="Georgia"/>
                <a:cs typeface="Georgia"/>
              </a:rPr>
              <a:t> </a:t>
            </a:r>
            <a:r>
              <a:rPr lang="es-ES" spc="-5" dirty="0">
                <a:solidFill>
                  <a:srgbClr val="333333"/>
                </a:solidFill>
                <a:latin typeface="Georgia"/>
                <a:cs typeface="Georgia"/>
              </a:rPr>
              <a:t>de</a:t>
            </a:r>
            <a:r>
              <a:rPr lang="es-ES" dirty="0">
                <a:solidFill>
                  <a:srgbClr val="333333"/>
                </a:solidFill>
                <a:latin typeface="Georgia"/>
                <a:cs typeface="Georgia"/>
              </a:rPr>
              <a:t> </a:t>
            </a:r>
            <a:r>
              <a:rPr lang="es-ES" spc="-5" dirty="0" err="1">
                <a:solidFill>
                  <a:srgbClr val="333333"/>
                </a:solidFill>
                <a:latin typeface="Georgia"/>
                <a:cs typeface="Georgia"/>
              </a:rPr>
              <a:t>Javascript</a:t>
            </a:r>
            <a:r>
              <a:rPr lang="es-ES" spc="-5" dirty="0">
                <a:solidFill>
                  <a:srgbClr val="333333"/>
                </a:solidFill>
                <a:latin typeface="Georgia"/>
                <a:cs typeface="Georgia"/>
              </a:rPr>
              <a:t>,</a:t>
            </a:r>
            <a:r>
              <a:rPr lang="es-ES" spc="5" dirty="0">
                <a:solidFill>
                  <a:srgbClr val="333333"/>
                </a:solidFill>
                <a:latin typeface="Georgia"/>
                <a:cs typeface="Georgia"/>
              </a:rPr>
              <a:t> </a:t>
            </a:r>
            <a:r>
              <a:rPr lang="es-ES" spc="-5" dirty="0">
                <a:solidFill>
                  <a:srgbClr val="333333"/>
                </a:solidFill>
                <a:latin typeface="Georgia"/>
                <a:cs typeface="Georgia"/>
              </a:rPr>
              <a:t>pero</a:t>
            </a:r>
            <a:r>
              <a:rPr lang="es-ES" dirty="0">
                <a:solidFill>
                  <a:srgbClr val="333333"/>
                </a:solidFill>
                <a:latin typeface="Georgia"/>
                <a:cs typeface="Georgia"/>
              </a:rPr>
              <a:t> </a:t>
            </a:r>
            <a:r>
              <a:rPr lang="es-ES" spc="-5" dirty="0">
                <a:solidFill>
                  <a:srgbClr val="333333"/>
                </a:solidFill>
                <a:latin typeface="Georgia"/>
                <a:cs typeface="Georgia"/>
              </a:rPr>
              <a:t>sin </a:t>
            </a:r>
            <a:r>
              <a:rPr lang="es-ES" spc="-300" dirty="0">
                <a:solidFill>
                  <a:srgbClr val="333333"/>
                </a:solidFill>
                <a:latin typeface="Georgia"/>
                <a:cs typeface="Georgia"/>
              </a:rPr>
              <a:t> </a:t>
            </a:r>
            <a:r>
              <a:rPr lang="es-ES" spc="-5" dirty="0">
                <a:solidFill>
                  <a:srgbClr val="333333"/>
                </a:solidFill>
                <a:latin typeface="Georgia"/>
                <a:cs typeface="Georgia"/>
              </a:rPr>
              <a:t>duda un conocimiento básico</a:t>
            </a:r>
            <a:r>
              <a:rPr lang="es-ES" dirty="0">
                <a:solidFill>
                  <a:srgbClr val="333333"/>
                </a:solidFill>
                <a:latin typeface="Georgia"/>
                <a:cs typeface="Georgia"/>
              </a:rPr>
              <a:t> </a:t>
            </a:r>
            <a:r>
              <a:rPr lang="es-ES" spc="-5" dirty="0">
                <a:solidFill>
                  <a:srgbClr val="333333"/>
                </a:solidFill>
                <a:latin typeface="Georgia"/>
                <a:cs typeface="Georgia"/>
              </a:rPr>
              <a:t>será de gran</a:t>
            </a:r>
            <a:r>
              <a:rPr lang="es-ES" dirty="0">
                <a:solidFill>
                  <a:srgbClr val="333333"/>
                </a:solidFill>
                <a:latin typeface="Georgia"/>
                <a:cs typeface="Georgia"/>
              </a:rPr>
              <a:t> </a:t>
            </a:r>
            <a:r>
              <a:rPr lang="es-ES" spc="-5" dirty="0">
                <a:solidFill>
                  <a:srgbClr val="333333"/>
                </a:solidFill>
                <a:latin typeface="Georgia"/>
                <a:cs typeface="Georgia"/>
              </a:rPr>
              <a:t>ayuda en muchos momentos</a:t>
            </a:r>
            <a:r>
              <a:rPr lang="es-ES" dirty="0">
                <a:solidFill>
                  <a:srgbClr val="333333"/>
                </a:solidFill>
                <a:latin typeface="Georgia"/>
                <a:cs typeface="Georgia"/>
              </a:rPr>
              <a:t> </a:t>
            </a:r>
            <a:r>
              <a:rPr lang="es-ES" spc="-5" dirty="0">
                <a:solidFill>
                  <a:srgbClr val="333333"/>
                </a:solidFill>
                <a:latin typeface="Georgia"/>
                <a:cs typeface="Georgia"/>
              </a:rPr>
              <a:t>de su carrera </a:t>
            </a:r>
            <a:r>
              <a:rPr lang="es-ES" dirty="0">
                <a:solidFill>
                  <a:srgbClr val="333333"/>
                </a:solidFill>
                <a:latin typeface="Georgia"/>
                <a:cs typeface="Georgia"/>
              </a:rPr>
              <a:t> </a:t>
            </a:r>
            <a:r>
              <a:rPr lang="es-ES" spc="-5" dirty="0">
                <a:solidFill>
                  <a:srgbClr val="333333"/>
                </a:solidFill>
                <a:latin typeface="Georgia"/>
                <a:cs typeface="Georgia"/>
              </a:rPr>
              <a:t>profesional. En</a:t>
            </a:r>
            <a:r>
              <a:rPr lang="es-ES" dirty="0">
                <a:solidFill>
                  <a:srgbClr val="333333"/>
                </a:solidFill>
                <a:latin typeface="Georgia"/>
                <a:cs typeface="Georgia"/>
              </a:rPr>
              <a:t> </a:t>
            </a:r>
            <a:r>
              <a:rPr lang="es-ES" spc="-5" dirty="0">
                <a:solidFill>
                  <a:srgbClr val="333333"/>
                </a:solidFill>
                <a:latin typeface="Georgia"/>
                <a:cs typeface="Georgia"/>
              </a:rPr>
              <a:t>cualquier</a:t>
            </a:r>
            <a:r>
              <a:rPr lang="es-ES" dirty="0">
                <a:solidFill>
                  <a:srgbClr val="333333"/>
                </a:solidFill>
                <a:latin typeface="Georgia"/>
                <a:cs typeface="Georgia"/>
              </a:rPr>
              <a:t> </a:t>
            </a:r>
            <a:r>
              <a:rPr lang="es-ES" spc="-5" dirty="0">
                <a:solidFill>
                  <a:srgbClr val="333333"/>
                </a:solidFill>
                <a:latin typeface="Georgia"/>
                <a:cs typeface="Georgia"/>
              </a:rPr>
              <a:t>caso,</a:t>
            </a:r>
            <a:r>
              <a:rPr lang="es-ES" dirty="0">
                <a:solidFill>
                  <a:srgbClr val="333333"/>
                </a:solidFill>
                <a:latin typeface="Georgia"/>
                <a:cs typeface="Georgia"/>
              </a:rPr>
              <a:t> </a:t>
            </a:r>
            <a:r>
              <a:rPr lang="es-ES" spc="-5" dirty="0">
                <a:solidFill>
                  <a:srgbClr val="333333"/>
                </a:solidFill>
                <a:latin typeface="Georgia"/>
                <a:cs typeface="Georgia"/>
              </a:rPr>
              <a:t>completado</a:t>
            </a:r>
            <a:r>
              <a:rPr lang="es-ES" dirty="0">
                <a:solidFill>
                  <a:srgbClr val="333333"/>
                </a:solidFill>
                <a:latin typeface="Georgia"/>
                <a:cs typeface="Georgia"/>
              </a:rPr>
              <a:t> </a:t>
            </a:r>
            <a:r>
              <a:rPr lang="es-ES" spc="-5" dirty="0">
                <a:solidFill>
                  <a:srgbClr val="333333"/>
                </a:solidFill>
                <a:latin typeface="Georgia"/>
                <a:cs typeface="Georgia"/>
              </a:rPr>
              <a:t>el aprendizaje,</a:t>
            </a:r>
            <a:r>
              <a:rPr lang="es-ES" dirty="0">
                <a:solidFill>
                  <a:srgbClr val="333333"/>
                </a:solidFill>
                <a:latin typeface="Georgia"/>
                <a:cs typeface="Georgia"/>
              </a:rPr>
              <a:t> </a:t>
            </a:r>
            <a:r>
              <a:rPr lang="es-ES" spc="-5" dirty="0">
                <a:solidFill>
                  <a:srgbClr val="333333"/>
                </a:solidFill>
                <a:latin typeface="Georgia"/>
                <a:cs typeface="Georgia"/>
              </a:rPr>
              <a:t>tendrás</a:t>
            </a:r>
            <a:r>
              <a:rPr lang="es-ES" dirty="0">
                <a:solidFill>
                  <a:srgbClr val="333333"/>
                </a:solidFill>
                <a:latin typeface="Georgia"/>
                <a:cs typeface="Georgia"/>
              </a:rPr>
              <a:t> </a:t>
            </a:r>
            <a:r>
              <a:rPr lang="es-ES" spc="-5" dirty="0">
                <a:solidFill>
                  <a:srgbClr val="333333"/>
                </a:solidFill>
                <a:latin typeface="Georgia"/>
                <a:cs typeface="Georgia"/>
              </a:rPr>
              <a:t>a</a:t>
            </a:r>
            <a:r>
              <a:rPr lang="es-ES" dirty="0">
                <a:solidFill>
                  <a:srgbClr val="333333"/>
                </a:solidFill>
                <a:latin typeface="Georgia"/>
                <a:cs typeface="Georgia"/>
              </a:rPr>
              <a:t> </a:t>
            </a:r>
            <a:r>
              <a:rPr lang="es-ES" spc="-5" dirty="0">
                <a:solidFill>
                  <a:srgbClr val="333333"/>
                </a:solidFill>
                <a:latin typeface="Georgia"/>
                <a:cs typeface="Georgia"/>
              </a:rPr>
              <a:t>tu</a:t>
            </a:r>
            <a:r>
              <a:rPr lang="es-ES" dirty="0">
                <a:solidFill>
                  <a:srgbClr val="333333"/>
                </a:solidFill>
                <a:latin typeface="Georgia"/>
                <a:cs typeface="Georgia"/>
              </a:rPr>
              <a:t> </a:t>
            </a:r>
            <a:r>
              <a:rPr lang="es-ES" spc="-5" dirty="0">
                <a:solidFill>
                  <a:srgbClr val="333333"/>
                </a:solidFill>
                <a:latin typeface="Georgia"/>
                <a:cs typeface="Georgia"/>
              </a:rPr>
              <a:t>alcance</a:t>
            </a:r>
            <a:r>
              <a:rPr lang="es-ES" dirty="0">
                <a:solidFill>
                  <a:srgbClr val="333333"/>
                </a:solidFill>
                <a:latin typeface="Georgia"/>
                <a:cs typeface="Georgia"/>
              </a:rPr>
              <a:t> </a:t>
            </a:r>
            <a:r>
              <a:rPr lang="es-ES" spc="-5" dirty="0">
                <a:solidFill>
                  <a:srgbClr val="333333"/>
                </a:solidFill>
                <a:latin typeface="Georgia"/>
                <a:cs typeface="Georgia"/>
              </a:rPr>
              <a:t>un sin</a:t>
            </a:r>
            <a:r>
              <a:rPr lang="es-ES" dirty="0">
                <a:solidFill>
                  <a:srgbClr val="333333"/>
                </a:solidFill>
                <a:latin typeface="Georgia"/>
                <a:cs typeface="Georgia"/>
              </a:rPr>
              <a:t> </a:t>
            </a:r>
            <a:r>
              <a:rPr lang="es-ES" spc="-5" dirty="0">
                <a:solidFill>
                  <a:srgbClr val="333333"/>
                </a:solidFill>
                <a:latin typeface="Georgia"/>
                <a:cs typeface="Georgia"/>
              </a:rPr>
              <a:t>fin</a:t>
            </a:r>
            <a:r>
              <a:rPr lang="es-ES" dirty="0">
                <a:solidFill>
                  <a:srgbClr val="333333"/>
                </a:solidFill>
                <a:latin typeface="Georgia"/>
                <a:cs typeface="Georgia"/>
              </a:rPr>
              <a:t> </a:t>
            </a:r>
            <a:r>
              <a:rPr lang="es-ES" spc="-5" dirty="0">
                <a:solidFill>
                  <a:srgbClr val="333333"/>
                </a:solidFill>
                <a:latin typeface="Georgia"/>
                <a:cs typeface="Georgia"/>
              </a:rPr>
              <a:t>de </a:t>
            </a:r>
            <a:r>
              <a:rPr lang="es-ES" dirty="0">
                <a:solidFill>
                  <a:srgbClr val="333333"/>
                </a:solidFill>
                <a:latin typeface="Georgia"/>
                <a:cs typeface="Georgia"/>
              </a:rPr>
              <a:t> </a:t>
            </a:r>
            <a:r>
              <a:rPr lang="es-ES" spc="-5" dirty="0">
                <a:solidFill>
                  <a:srgbClr val="333333"/>
                </a:solidFill>
                <a:latin typeface="Georgia"/>
                <a:cs typeface="Georgia"/>
              </a:rPr>
              <a:t>oportunidades.</a:t>
            </a:r>
            <a:endParaRPr lang="es-ES" dirty="0">
              <a:latin typeface="Georgia"/>
              <a:cs typeface="Georgia"/>
            </a:endParaRPr>
          </a:p>
        </p:txBody>
      </p:sp>
    </p:spTree>
    <p:extLst>
      <p:ext uri="{BB962C8B-B14F-4D97-AF65-F5344CB8AC3E}">
        <p14:creationId xmlns:p14="http://schemas.microsoft.com/office/powerpoint/2010/main" val="3928388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2592925" y="624110"/>
            <a:ext cx="8911687" cy="420919"/>
          </a:xfrm>
        </p:spPr>
        <p:txBody>
          <a:bodyPr>
            <a:normAutofit fontScale="90000"/>
          </a:bodyPr>
          <a:lstStyle/>
          <a:p>
            <a:r>
              <a:rPr lang="en-US" dirty="0" err="1">
                <a:solidFill>
                  <a:srgbClr val="002060"/>
                </a:solidFill>
              </a:rPr>
              <a:t>Introducción</a:t>
            </a:r>
            <a:endParaRPr lang="en-US" dirty="0">
              <a:solidFill>
                <a:srgbClr val="002060"/>
              </a:solidFill>
            </a:endParaRPr>
          </a:p>
        </p:txBody>
      </p:sp>
      <p:sp>
        <p:nvSpPr>
          <p:cNvPr id="5" name="TextBox 4">
            <a:extLst>
              <a:ext uri="{FF2B5EF4-FFF2-40B4-BE49-F238E27FC236}">
                <a16:creationId xmlns:a16="http://schemas.microsoft.com/office/drawing/2014/main" id="{A6F13D3C-9132-4BA9-A442-9F676DE713A3}"/>
              </a:ext>
            </a:extLst>
          </p:cNvPr>
          <p:cNvSpPr txBox="1"/>
          <p:nvPr/>
        </p:nvSpPr>
        <p:spPr>
          <a:xfrm>
            <a:off x="1082047" y="1336941"/>
            <a:ext cx="10422565" cy="6014467"/>
          </a:xfrm>
          <a:prstGeom prst="rect">
            <a:avLst/>
          </a:prstGeom>
          <a:noFill/>
        </p:spPr>
        <p:txBody>
          <a:bodyPr wrap="square">
            <a:spAutoFit/>
          </a:bodyPr>
          <a:lstStyle/>
          <a:p>
            <a:pPr marL="12700">
              <a:lnSpc>
                <a:spcPct val="150000"/>
              </a:lnSpc>
              <a:spcBef>
                <a:spcPts val="100"/>
              </a:spcBef>
            </a:pPr>
            <a:r>
              <a:rPr lang="es-ES" sz="1600" spc="-5" dirty="0" err="1">
                <a:solidFill>
                  <a:srgbClr val="5C5822"/>
                </a:solidFill>
                <a:latin typeface="Trebuchet MS"/>
                <a:cs typeface="Trebuchet MS"/>
              </a:rPr>
              <a:t>Javascript</a:t>
            </a:r>
            <a:r>
              <a:rPr lang="es-ES" sz="1600" spc="-20" dirty="0">
                <a:solidFill>
                  <a:srgbClr val="5C5822"/>
                </a:solidFill>
                <a:latin typeface="Trebuchet MS"/>
                <a:cs typeface="Trebuchet MS"/>
              </a:rPr>
              <a:t> </a:t>
            </a:r>
            <a:r>
              <a:rPr lang="es-ES" sz="1600" spc="-5" dirty="0">
                <a:solidFill>
                  <a:srgbClr val="5C5822"/>
                </a:solidFill>
                <a:latin typeface="Trebuchet MS"/>
                <a:cs typeface="Trebuchet MS"/>
              </a:rPr>
              <a:t>está</a:t>
            </a:r>
            <a:r>
              <a:rPr lang="es-ES" sz="1600" spc="-15" dirty="0">
                <a:solidFill>
                  <a:srgbClr val="5C5822"/>
                </a:solidFill>
                <a:latin typeface="Trebuchet MS"/>
                <a:cs typeface="Trebuchet MS"/>
              </a:rPr>
              <a:t> </a:t>
            </a:r>
            <a:r>
              <a:rPr lang="es-ES" sz="1600" spc="-5" dirty="0">
                <a:solidFill>
                  <a:srgbClr val="5C5822"/>
                </a:solidFill>
                <a:latin typeface="Trebuchet MS"/>
                <a:cs typeface="Trebuchet MS"/>
              </a:rPr>
              <a:t>en</a:t>
            </a:r>
            <a:r>
              <a:rPr lang="es-ES" sz="1600" spc="-15" dirty="0">
                <a:solidFill>
                  <a:srgbClr val="5C5822"/>
                </a:solidFill>
                <a:latin typeface="Trebuchet MS"/>
                <a:cs typeface="Trebuchet MS"/>
              </a:rPr>
              <a:t> </a:t>
            </a:r>
            <a:r>
              <a:rPr lang="es-ES" sz="1600" spc="-5" dirty="0">
                <a:solidFill>
                  <a:srgbClr val="5C5822"/>
                </a:solidFill>
                <a:latin typeface="Trebuchet MS"/>
                <a:cs typeface="Trebuchet MS"/>
              </a:rPr>
              <a:t>todas</a:t>
            </a:r>
            <a:r>
              <a:rPr lang="es-ES" sz="1600" spc="-15" dirty="0">
                <a:solidFill>
                  <a:srgbClr val="5C5822"/>
                </a:solidFill>
                <a:latin typeface="Trebuchet MS"/>
                <a:cs typeface="Trebuchet MS"/>
              </a:rPr>
              <a:t> </a:t>
            </a:r>
            <a:r>
              <a:rPr lang="es-ES" sz="1600" spc="-5" dirty="0">
                <a:solidFill>
                  <a:srgbClr val="5C5822"/>
                </a:solidFill>
                <a:latin typeface="Trebuchet MS"/>
                <a:cs typeface="Trebuchet MS"/>
              </a:rPr>
              <a:t>partes</a:t>
            </a:r>
            <a:endParaRPr lang="es-ES" sz="1600" dirty="0">
              <a:latin typeface="Trebuchet MS"/>
              <a:cs typeface="Trebuchet MS"/>
            </a:endParaRPr>
          </a:p>
          <a:p>
            <a:pPr marL="12700" marR="416559">
              <a:lnSpc>
                <a:spcPct val="150000"/>
              </a:lnSpc>
              <a:spcBef>
                <a:spcPts val="165"/>
              </a:spcBef>
            </a:pPr>
            <a:r>
              <a:rPr lang="es-ES" sz="1600" spc="-5" dirty="0" err="1">
                <a:solidFill>
                  <a:srgbClr val="333333"/>
                </a:solidFill>
                <a:latin typeface="Georgia"/>
                <a:cs typeface="Georgia"/>
              </a:rPr>
              <a:t>Javascript</a:t>
            </a:r>
            <a:r>
              <a:rPr lang="es-ES" sz="1600" dirty="0">
                <a:solidFill>
                  <a:srgbClr val="333333"/>
                </a:solidFill>
                <a:latin typeface="Georgia"/>
                <a:cs typeface="Georgia"/>
              </a:rPr>
              <a:t> </a:t>
            </a:r>
            <a:r>
              <a:rPr lang="es-ES" sz="1600" spc="-5" dirty="0">
                <a:solidFill>
                  <a:srgbClr val="333333"/>
                </a:solidFill>
                <a:latin typeface="Georgia"/>
                <a:cs typeface="Georgia"/>
              </a:rPr>
              <a:t>se</a:t>
            </a:r>
            <a:r>
              <a:rPr lang="es-ES" sz="1600" dirty="0">
                <a:solidFill>
                  <a:srgbClr val="333333"/>
                </a:solidFill>
                <a:latin typeface="Georgia"/>
                <a:cs typeface="Georgia"/>
              </a:rPr>
              <a:t> </a:t>
            </a:r>
            <a:r>
              <a:rPr lang="es-ES" sz="1600" spc="-5" dirty="0">
                <a:solidFill>
                  <a:srgbClr val="333333"/>
                </a:solidFill>
                <a:latin typeface="Georgia"/>
                <a:cs typeface="Georgia"/>
              </a:rPr>
              <a:t>ha</a:t>
            </a:r>
            <a:r>
              <a:rPr lang="es-ES" sz="1600" dirty="0">
                <a:solidFill>
                  <a:srgbClr val="333333"/>
                </a:solidFill>
                <a:latin typeface="Georgia"/>
                <a:cs typeface="Georgia"/>
              </a:rPr>
              <a:t> </a:t>
            </a:r>
            <a:r>
              <a:rPr lang="es-ES" sz="1600" spc="-5" dirty="0">
                <a:solidFill>
                  <a:srgbClr val="333333"/>
                </a:solidFill>
                <a:latin typeface="Georgia"/>
                <a:cs typeface="Georgia"/>
              </a:rPr>
              <a:t>convertido</a:t>
            </a:r>
            <a:r>
              <a:rPr lang="es-ES" sz="1600" dirty="0">
                <a:solidFill>
                  <a:srgbClr val="333333"/>
                </a:solidFill>
                <a:latin typeface="Georgia"/>
                <a:cs typeface="Georgia"/>
              </a:rPr>
              <a:t> </a:t>
            </a:r>
            <a:r>
              <a:rPr lang="es-ES" sz="1600" spc="-5" dirty="0">
                <a:solidFill>
                  <a:srgbClr val="333333"/>
                </a:solidFill>
                <a:latin typeface="Georgia"/>
                <a:cs typeface="Georgia"/>
              </a:rPr>
              <a:t>en</a:t>
            </a:r>
            <a:r>
              <a:rPr lang="es-ES" sz="1600" dirty="0">
                <a:solidFill>
                  <a:srgbClr val="333333"/>
                </a:solidFill>
                <a:latin typeface="Georgia"/>
                <a:cs typeface="Georgia"/>
              </a:rPr>
              <a:t> </a:t>
            </a:r>
            <a:r>
              <a:rPr lang="es-ES" sz="1600" spc="-5" dirty="0">
                <a:solidFill>
                  <a:srgbClr val="333333"/>
                </a:solidFill>
                <a:latin typeface="Georgia"/>
                <a:cs typeface="Georgia"/>
              </a:rPr>
              <a:t>un</a:t>
            </a:r>
            <a:r>
              <a:rPr lang="es-ES" sz="1600" dirty="0">
                <a:solidFill>
                  <a:srgbClr val="333333"/>
                </a:solidFill>
                <a:latin typeface="Georgia"/>
                <a:cs typeface="Georgia"/>
              </a:rPr>
              <a:t> </a:t>
            </a:r>
            <a:r>
              <a:rPr lang="es-ES" sz="1600" spc="-5" dirty="0">
                <a:solidFill>
                  <a:srgbClr val="333333"/>
                </a:solidFill>
                <a:latin typeface="Georgia"/>
                <a:cs typeface="Georgia"/>
              </a:rPr>
              <a:t>lenguaje</a:t>
            </a:r>
            <a:r>
              <a:rPr lang="es-ES" sz="1600" spc="5" dirty="0">
                <a:solidFill>
                  <a:srgbClr val="333333"/>
                </a:solidFill>
                <a:latin typeface="Georgia"/>
                <a:cs typeface="Georgia"/>
              </a:rPr>
              <a:t> </a:t>
            </a:r>
            <a:r>
              <a:rPr lang="es-ES" sz="1600" spc="-5" dirty="0">
                <a:solidFill>
                  <a:srgbClr val="333333"/>
                </a:solidFill>
                <a:latin typeface="Georgia"/>
                <a:cs typeface="Georgia"/>
              </a:rPr>
              <a:t>idóneo</a:t>
            </a:r>
            <a:r>
              <a:rPr lang="es-ES" sz="1600" dirty="0">
                <a:solidFill>
                  <a:srgbClr val="333333"/>
                </a:solidFill>
                <a:latin typeface="Georgia"/>
                <a:cs typeface="Georgia"/>
              </a:rPr>
              <a:t> </a:t>
            </a:r>
            <a:r>
              <a:rPr lang="es-ES" sz="1600" spc="-5" dirty="0">
                <a:solidFill>
                  <a:srgbClr val="333333"/>
                </a:solidFill>
                <a:latin typeface="Georgia"/>
                <a:cs typeface="Georgia"/>
              </a:rPr>
              <a:t>para</a:t>
            </a:r>
            <a:r>
              <a:rPr lang="es-ES" sz="1600" dirty="0">
                <a:solidFill>
                  <a:srgbClr val="333333"/>
                </a:solidFill>
                <a:latin typeface="Georgia"/>
                <a:cs typeface="Georgia"/>
              </a:rPr>
              <a:t> </a:t>
            </a:r>
            <a:r>
              <a:rPr lang="es-ES" sz="1600" spc="-5" dirty="0">
                <a:solidFill>
                  <a:srgbClr val="333333"/>
                </a:solidFill>
                <a:latin typeface="Georgia"/>
                <a:cs typeface="Georgia"/>
              </a:rPr>
              <a:t>aprender,</a:t>
            </a:r>
            <a:r>
              <a:rPr lang="es-ES" sz="1600" dirty="0">
                <a:solidFill>
                  <a:srgbClr val="333333"/>
                </a:solidFill>
                <a:latin typeface="Georgia"/>
                <a:cs typeface="Georgia"/>
              </a:rPr>
              <a:t> </a:t>
            </a:r>
            <a:r>
              <a:rPr lang="es-ES" sz="1600" spc="-5" dirty="0">
                <a:solidFill>
                  <a:srgbClr val="333333"/>
                </a:solidFill>
                <a:latin typeface="Georgia"/>
                <a:cs typeface="Georgia"/>
              </a:rPr>
              <a:t>por</a:t>
            </a:r>
            <a:r>
              <a:rPr lang="es-ES" sz="1600" dirty="0">
                <a:solidFill>
                  <a:srgbClr val="333333"/>
                </a:solidFill>
                <a:latin typeface="Georgia"/>
                <a:cs typeface="Georgia"/>
              </a:rPr>
              <a:t> </a:t>
            </a:r>
            <a:r>
              <a:rPr lang="es-ES" sz="1600" spc="-5" dirty="0">
                <a:solidFill>
                  <a:srgbClr val="333333"/>
                </a:solidFill>
                <a:latin typeface="Georgia"/>
                <a:cs typeface="Georgia"/>
              </a:rPr>
              <a:t>disponer</a:t>
            </a:r>
            <a:r>
              <a:rPr lang="es-ES" sz="1600" dirty="0">
                <a:solidFill>
                  <a:srgbClr val="333333"/>
                </a:solidFill>
                <a:latin typeface="Georgia"/>
                <a:cs typeface="Georgia"/>
              </a:rPr>
              <a:t> </a:t>
            </a:r>
            <a:r>
              <a:rPr lang="es-ES" sz="1600" spc="-5" dirty="0">
                <a:solidFill>
                  <a:srgbClr val="333333"/>
                </a:solidFill>
                <a:latin typeface="Georgia"/>
                <a:cs typeface="Georgia"/>
              </a:rPr>
              <a:t>de</a:t>
            </a:r>
            <a:r>
              <a:rPr lang="es-ES" sz="1600" dirty="0">
                <a:solidFill>
                  <a:srgbClr val="333333"/>
                </a:solidFill>
                <a:latin typeface="Georgia"/>
                <a:cs typeface="Georgia"/>
              </a:rPr>
              <a:t> </a:t>
            </a:r>
            <a:r>
              <a:rPr lang="es-ES" sz="1600" spc="-5" dirty="0">
                <a:solidFill>
                  <a:srgbClr val="333333"/>
                </a:solidFill>
                <a:latin typeface="Georgia"/>
                <a:cs typeface="Georgia"/>
              </a:rPr>
              <a:t>muchas</a:t>
            </a:r>
            <a:r>
              <a:rPr lang="es-ES" sz="1600" spc="5" dirty="0">
                <a:solidFill>
                  <a:srgbClr val="333333"/>
                </a:solidFill>
                <a:latin typeface="Georgia"/>
                <a:cs typeface="Georgia"/>
              </a:rPr>
              <a:t> </a:t>
            </a:r>
            <a:r>
              <a:rPr lang="es-ES" sz="1600" spc="-5" dirty="0">
                <a:solidFill>
                  <a:srgbClr val="333333"/>
                </a:solidFill>
                <a:latin typeface="Georgia"/>
                <a:cs typeface="Georgia"/>
              </a:rPr>
              <a:t>y variadas</a:t>
            </a:r>
            <a:r>
              <a:rPr lang="es-ES" sz="1600" dirty="0">
                <a:solidFill>
                  <a:srgbClr val="333333"/>
                </a:solidFill>
                <a:latin typeface="Georgia"/>
                <a:cs typeface="Georgia"/>
              </a:rPr>
              <a:t> </a:t>
            </a:r>
            <a:r>
              <a:rPr lang="es-ES" sz="1600" spc="-5" dirty="0">
                <a:solidFill>
                  <a:srgbClr val="333333"/>
                </a:solidFill>
                <a:latin typeface="Georgia"/>
                <a:cs typeface="Georgia"/>
              </a:rPr>
              <a:t>aplicaciones,</a:t>
            </a:r>
            <a:r>
              <a:rPr lang="es-ES" sz="1600" spc="5" dirty="0">
                <a:solidFill>
                  <a:srgbClr val="333333"/>
                </a:solidFill>
                <a:latin typeface="Georgia"/>
                <a:cs typeface="Georgia"/>
              </a:rPr>
              <a:t> </a:t>
            </a:r>
            <a:r>
              <a:rPr lang="es-ES" sz="1600" spc="-5" dirty="0">
                <a:solidFill>
                  <a:srgbClr val="333333"/>
                </a:solidFill>
                <a:latin typeface="Georgia"/>
                <a:cs typeface="Georgia"/>
              </a:rPr>
              <a:t>además</a:t>
            </a:r>
            <a:r>
              <a:rPr lang="es-ES" sz="1600" dirty="0">
                <a:solidFill>
                  <a:srgbClr val="333333"/>
                </a:solidFill>
                <a:latin typeface="Georgia"/>
                <a:cs typeface="Georgia"/>
              </a:rPr>
              <a:t> </a:t>
            </a:r>
            <a:r>
              <a:rPr lang="es-ES" sz="1600" spc="-5" dirty="0">
                <a:solidFill>
                  <a:srgbClr val="333333"/>
                </a:solidFill>
                <a:latin typeface="Georgia"/>
                <a:cs typeface="Georgia"/>
              </a:rPr>
              <a:t>de</a:t>
            </a:r>
            <a:r>
              <a:rPr lang="es-ES" sz="1600" spc="5" dirty="0">
                <a:solidFill>
                  <a:srgbClr val="333333"/>
                </a:solidFill>
                <a:latin typeface="Georgia"/>
                <a:cs typeface="Georgia"/>
              </a:rPr>
              <a:t> </a:t>
            </a:r>
            <a:r>
              <a:rPr lang="es-ES" sz="1600" spc="-5" dirty="0">
                <a:solidFill>
                  <a:srgbClr val="333333"/>
                </a:solidFill>
                <a:latin typeface="Georgia"/>
                <a:cs typeface="Georgia"/>
              </a:rPr>
              <a:t>aportar</a:t>
            </a:r>
            <a:r>
              <a:rPr lang="es-ES" sz="1600" spc="5" dirty="0">
                <a:solidFill>
                  <a:srgbClr val="333333"/>
                </a:solidFill>
                <a:latin typeface="Georgia"/>
                <a:cs typeface="Georgia"/>
              </a:rPr>
              <a:t> </a:t>
            </a:r>
            <a:r>
              <a:rPr lang="es-ES" sz="1600" spc="-5" dirty="0">
                <a:solidFill>
                  <a:srgbClr val="333333"/>
                </a:solidFill>
                <a:latin typeface="Georgia"/>
                <a:cs typeface="Georgia"/>
              </a:rPr>
              <a:t>sencillez</a:t>
            </a:r>
            <a:r>
              <a:rPr lang="es-ES" sz="1600" dirty="0">
                <a:solidFill>
                  <a:srgbClr val="333333"/>
                </a:solidFill>
                <a:latin typeface="Georgia"/>
                <a:cs typeface="Georgia"/>
              </a:rPr>
              <a:t> </a:t>
            </a:r>
            <a:r>
              <a:rPr lang="es-ES" sz="1600" spc="-5" dirty="0">
                <a:solidFill>
                  <a:srgbClr val="333333"/>
                </a:solidFill>
                <a:latin typeface="Georgia"/>
                <a:cs typeface="Georgia"/>
              </a:rPr>
              <a:t>para</a:t>
            </a:r>
            <a:r>
              <a:rPr lang="es-ES" sz="1600" spc="5" dirty="0">
                <a:solidFill>
                  <a:srgbClr val="333333"/>
                </a:solidFill>
                <a:latin typeface="Georgia"/>
                <a:cs typeface="Georgia"/>
              </a:rPr>
              <a:t> </a:t>
            </a:r>
            <a:r>
              <a:rPr lang="es-ES" sz="1600" spc="-5" dirty="0">
                <a:solidFill>
                  <a:srgbClr val="333333"/>
                </a:solidFill>
                <a:latin typeface="Georgia"/>
                <a:cs typeface="Georgia"/>
              </a:rPr>
              <a:t>las</a:t>
            </a:r>
            <a:r>
              <a:rPr lang="es-ES" sz="1600" spc="5" dirty="0">
                <a:solidFill>
                  <a:srgbClr val="333333"/>
                </a:solidFill>
                <a:latin typeface="Georgia"/>
                <a:cs typeface="Georgia"/>
              </a:rPr>
              <a:t> </a:t>
            </a:r>
            <a:r>
              <a:rPr lang="es-ES" sz="1600" spc="-5" dirty="0">
                <a:solidFill>
                  <a:srgbClr val="333333"/>
                </a:solidFill>
                <a:latin typeface="Georgia"/>
                <a:cs typeface="Georgia"/>
              </a:rPr>
              <a:t>personas</a:t>
            </a:r>
            <a:r>
              <a:rPr lang="es-ES" sz="1600" dirty="0">
                <a:solidFill>
                  <a:srgbClr val="333333"/>
                </a:solidFill>
                <a:latin typeface="Georgia"/>
                <a:cs typeface="Georgia"/>
              </a:rPr>
              <a:t> </a:t>
            </a:r>
            <a:r>
              <a:rPr lang="es-ES" sz="1600" spc="-5" dirty="0">
                <a:solidFill>
                  <a:srgbClr val="333333"/>
                </a:solidFill>
                <a:latin typeface="Georgia"/>
                <a:cs typeface="Georgia"/>
              </a:rPr>
              <a:t>que</a:t>
            </a:r>
            <a:r>
              <a:rPr lang="es-ES" sz="1600" spc="5" dirty="0">
                <a:solidFill>
                  <a:srgbClr val="333333"/>
                </a:solidFill>
                <a:latin typeface="Georgia"/>
                <a:cs typeface="Georgia"/>
              </a:rPr>
              <a:t> </a:t>
            </a:r>
            <a:r>
              <a:rPr lang="es-ES" sz="1600" spc="-5" dirty="0">
                <a:solidFill>
                  <a:srgbClr val="333333"/>
                </a:solidFill>
                <a:latin typeface="Georgia"/>
                <a:cs typeface="Georgia"/>
              </a:rPr>
              <a:t>comienzan.</a:t>
            </a:r>
            <a:r>
              <a:rPr lang="es-ES" sz="1600" spc="5" dirty="0">
                <a:solidFill>
                  <a:srgbClr val="333333"/>
                </a:solidFill>
                <a:latin typeface="Georgia"/>
                <a:cs typeface="Georgia"/>
              </a:rPr>
              <a:t> </a:t>
            </a:r>
            <a:r>
              <a:rPr lang="es-ES" sz="1600" spc="-5" dirty="0">
                <a:solidFill>
                  <a:srgbClr val="333333"/>
                </a:solidFill>
                <a:latin typeface="Georgia"/>
                <a:cs typeface="Georgia"/>
              </a:rPr>
              <a:t>Para </a:t>
            </a:r>
            <a:r>
              <a:rPr lang="es-ES" sz="1600" spc="-300" dirty="0">
                <a:solidFill>
                  <a:srgbClr val="333333"/>
                </a:solidFill>
                <a:latin typeface="Georgia"/>
                <a:cs typeface="Georgia"/>
              </a:rPr>
              <a:t> </a:t>
            </a:r>
            <a:r>
              <a:rPr lang="es-ES" sz="1600" spc="-5" dirty="0">
                <a:solidFill>
                  <a:srgbClr val="333333"/>
                </a:solidFill>
                <a:latin typeface="Georgia"/>
                <a:cs typeface="Georgia"/>
              </a:rPr>
              <a:t>ejecutarlo necesitamos</a:t>
            </a:r>
            <a:r>
              <a:rPr lang="es-ES" sz="1600" dirty="0">
                <a:solidFill>
                  <a:srgbClr val="333333"/>
                </a:solidFill>
                <a:latin typeface="Georgia"/>
                <a:cs typeface="Georgia"/>
              </a:rPr>
              <a:t> </a:t>
            </a:r>
            <a:r>
              <a:rPr lang="es-ES" sz="1600" spc="-5" dirty="0">
                <a:solidFill>
                  <a:srgbClr val="333333"/>
                </a:solidFill>
                <a:latin typeface="Georgia"/>
                <a:cs typeface="Georgia"/>
              </a:rPr>
              <a:t>tan solo</a:t>
            </a:r>
            <a:r>
              <a:rPr lang="es-ES" sz="1600" dirty="0">
                <a:solidFill>
                  <a:srgbClr val="333333"/>
                </a:solidFill>
                <a:latin typeface="Georgia"/>
                <a:cs typeface="Georgia"/>
              </a:rPr>
              <a:t> </a:t>
            </a:r>
            <a:r>
              <a:rPr lang="es-ES" sz="1600" spc="-5" dirty="0">
                <a:solidFill>
                  <a:srgbClr val="333333"/>
                </a:solidFill>
                <a:latin typeface="Georgia"/>
                <a:cs typeface="Georgia"/>
              </a:rPr>
              <a:t>un</a:t>
            </a:r>
            <a:r>
              <a:rPr lang="es-ES" sz="1600" dirty="0">
                <a:solidFill>
                  <a:srgbClr val="333333"/>
                </a:solidFill>
                <a:latin typeface="Georgia"/>
                <a:cs typeface="Georgia"/>
              </a:rPr>
              <a:t> </a:t>
            </a:r>
            <a:r>
              <a:rPr lang="es-ES" sz="1600" spc="-5" dirty="0">
                <a:solidFill>
                  <a:srgbClr val="333333"/>
                </a:solidFill>
                <a:latin typeface="Georgia"/>
                <a:cs typeface="Georgia"/>
              </a:rPr>
              <a:t>navegador, aunque</a:t>
            </a:r>
            <a:r>
              <a:rPr lang="es-ES" sz="1600" dirty="0">
                <a:solidFill>
                  <a:srgbClr val="333333"/>
                </a:solidFill>
                <a:latin typeface="Georgia"/>
                <a:cs typeface="Georgia"/>
              </a:rPr>
              <a:t> </a:t>
            </a:r>
            <a:r>
              <a:rPr lang="es-ES" sz="1600" spc="-5" dirty="0">
                <a:solidFill>
                  <a:srgbClr val="333333"/>
                </a:solidFill>
                <a:latin typeface="Georgia"/>
                <a:cs typeface="Georgia"/>
              </a:rPr>
              <a:t>en</a:t>
            </a:r>
            <a:r>
              <a:rPr lang="es-ES" sz="1600" dirty="0">
                <a:solidFill>
                  <a:srgbClr val="333333"/>
                </a:solidFill>
                <a:latin typeface="Georgia"/>
                <a:cs typeface="Georgia"/>
              </a:rPr>
              <a:t> </a:t>
            </a:r>
            <a:r>
              <a:rPr lang="es-ES" sz="1600" spc="-5" dirty="0">
                <a:solidFill>
                  <a:srgbClr val="333333"/>
                </a:solidFill>
                <a:latin typeface="Georgia"/>
                <a:cs typeface="Georgia"/>
              </a:rPr>
              <a:t>la actualidad</a:t>
            </a:r>
            <a:r>
              <a:rPr lang="es-ES" sz="1600" dirty="0">
                <a:solidFill>
                  <a:srgbClr val="333333"/>
                </a:solidFill>
                <a:latin typeface="Georgia"/>
                <a:cs typeface="Georgia"/>
              </a:rPr>
              <a:t> </a:t>
            </a:r>
            <a:r>
              <a:rPr lang="es-ES" sz="1600" spc="-5" dirty="0" err="1">
                <a:solidFill>
                  <a:srgbClr val="333333"/>
                </a:solidFill>
                <a:latin typeface="Georgia"/>
                <a:cs typeface="Georgia"/>
              </a:rPr>
              <a:t>Javascript</a:t>
            </a:r>
            <a:r>
              <a:rPr lang="es-ES" sz="1600" spc="-5" dirty="0">
                <a:solidFill>
                  <a:srgbClr val="333333"/>
                </a:solidFill>
                <a:latin typeface="Georgia"/>
                <a:cs typeface="Georgia"/>
              </a:rPr>
              <a:t> ha </a:t>
            </a:r>
            <a:r>
              <a:rPr lang="es-ES" sz="1600" dirty="0">
                <a:solidFill>
                  <a:srgbClr val="333333"/>
                </a:solidFill>
                <a:latin typeface="Georgia"/>
                <a:cs typeface="Georgia"/>
              </a:rPr>
              <a:t> </a:t>
            </a:r>
            <a:r>
              <a:rPr lang="es-ES" sz="1600" spc="-5" dirty="0">
                <a:solidFill>
                  <a:srgbClr val="333333"/>
                </a:solidFill>
                <a:latin typeface="Georgia"/>
                <a:cs typeface="Georgia"/>
              </a:rPr>
              <a:t>sobrepasado el ámbito</a:t>
            </a:r>
            <a:r>
              <a:rPr lang="es-ES" sz="1600" dirty="0">
                <a:solidFill>
                  <a:srgbClr val="333333"/>
                </a:solidFill>
                <a:latin typeface="Georgia"/>
                <a:cs typeface="Georgia"/>
              </a:rPr>
              <a:t> </a:t>
            </a:r>
            <a:r>
              <a:rPr lang="es-ES" sz="1600" spc="-5" dirty="0">
                <a:solidFill>
                  <a:srgbClr val="333333"/>
                </a:solidFill>
                <a:latin typeface="Georgia"/>
                <a:cs typeface="Georgia"/>
              </a:rPr>
              <a:t>de los</a:t>
            </a:r>
            <a:r>
              <a:rPr lang="es-ES" sz="1600" dirty="0">
                <a:solidFill>
                  <a:srgbClr val="333333"/>
                </a:solidFill>
                <a:latin typeface="Georgia"/>
                <a:cs typeface="Georgia"/>
              </a:rPr>
              <a:t> </a:t>
            </a:r>
            <a:r>
              <a:rPr lang="es-ES" sz="1600" spc="-5" dirty="0">
                <a:solidFill>
                  <a:srgbClr val="333333"/>
                </a:solidFill>
                <a:latin typeface="Georgia"/>
                <a:cs typeface="Georgia"/>
              </a:rPr>
              <a:t>clientes web, para</a:t>
            </a:r>
            <a:r>
              <a:rPr lang="es-ES" sz="1600" dirty="0">
                <a:solidFill>
                  <a:srgbClr val="333333"/>
                </a:solidFill>
                <a:latin typeface="Georgia"/>
                <a:cs typeface="Georgia"/>
              </a:rPr>
              <a:t> </a:t>
            </a:r>
            <a:r>
              <a:rPr lang="es-ES" sz="1600" spc="-5" dirty="0">
                <a:solidFill>
                  <a:srgbClr val="333333"/>
                </a:solidFill>
                <a:latin typeface="Georgia"/>
                <a:cs typeface="Georgia"/>
              </a:rPr>
              <a:t>situarse en</a:t>
            </a:r>
            <a:r>
              <a:rPr lang="es-ES" sz="1600" dirty="0">
                <a:solidFill>
                  <a:srgbClr val="333333"/>
                </a:solidFill>
                <a:latin typeface="Georgia"/>
                <a:cs typeface="Georgia"/>
              </a:rPr>
              <a:t> </a:t>
            </a:r>
            <a:r>
              <a:rPr lang="es-ES" sz="1600" spc="-5" dirty="0">
                <a:solidFill>
                  <a:srgbClr val="333333"/>
                </a:solidFill>
                <a:latin typeface="Georgia"/>
                <a:cs typeface="Georgia"/>
              </a:rPr>
              <a:t>casi cualquier parte.</a:t>
            </a:r>
            <a:endParaRPr lang="es-ES" sz="1600" dirty="0">
              <a:latin typeface="Georgia"/>
              <a:cs typeface="Georgia"/>
            </a:endParaRPr>
          </a:p>
          <a:p>
            <a:pPr marL="12700">
              <a:lnSpc>
                <a:spcPct val="150000"/>
              </a:lnSpc>
            </a:pPr>
            <a:r>
              <a:rPr lang="es-ES" sz="1600" spc="-5" dirty="0" err="1">
                <a:solidFill>
                  <a:srgbClr val="5C5822"/>
                </a:solidFill>
                <a:latin typeface="Trebuchet MS"/>
                <a:cs typeface="Trebuchet MS"/>
              </a:rPr>
              <a:t>Javascript</a:t>
            </a:r>
            <a:r>
              <a:rPr lang="es-ES" sz="1600" spc="-20" dirty="0">
                <a:solidFill>
                  <a:srgbClr val="5C5822"/>
                </a:solidFill>
                <a:latin typeface="Trebuchet MS"/>
                <a:cs typeface="Trebuchet MS"/>
              </a:rPr>
              <a:t> </a:t>
            </a:r>
            <a:r>
              <a:rPr lang="es-ES" sz="1600" spc="-5" dirty="0">
                <a:solidFill>
                  <a:srgbClr val="5C5822"/>
                </a:solidFill>
                <a:latin typeface="Trebuchet MS"/>
                <a:cs typeface="Trebuchet MS"/>
              </a:rPr>
              <a:t>en</a:t>
            </a:r>
            <a:r>
              <a:rPr lang="es-ES" sz="1600" spc="-20" dirty="0">
                <a:solidFill>
                  <a:srgbClr val="5C5822"/>
                </a:solidFill>
                <a:latin typeface="Trebuchet MS"/>
                <a:cs typeface="Trebuchet MS"/>
              </a:rPr>
              <a:t> </a:t>
            </a:r>
            <a:r>
              <a:rPr lang="es-ES" sz="1600" spc="-5" dirty="0">
                <a:solidFill>
                  <a:srgbClr val="5C5822"/>
                </a:solidFill>
                <a:latin typeface="Trebuchet MS"/>
                <a:cs typeface="Trebuchet MS"/>
              </a:rPr>
              <a:t>la</a:t>
            </a:r>
            <a:r>
              <a:rPr lang="es-ES" sz="1600" spc="-15" dirty="0">
                <a:solidFill>
                  <a:srgbClr val="5C5822"/>
                </a:solidFill>
                <a:latin typeface="Trebuchet MS"/>
                <a:cs typeface="Trebuchet MS"/>
              </a:rPr>
              <a:t> </a:t>
            </a:r>
            <a:r>
              <a:rPr lang="es-ES" sz="1600" spc="-5" dirty="0">
                <a:solidFill>
                  <a:srgbClr val="5C5822"/>
                </a:solidFill>
                <a:latin typeface="Trebuchet MS"/>
                <a:cs typeface="Trebuchet MS"/>
              </a:rPr>
              <a:t>web</a:t>
            </a:r>
            <a:endParaRPr lang="es-ES" sz="1600" dirty="0">
              <a:latin typeface="Trebuchet MS"/>
              <a:cs typeface="Trebuchet MS"/>
            </a:endParaRPr>
          </a:p>
          <a:p>
            <a:pPr marL="12700" marR="5080">
              <a:lnSpc>
                <a:spcPct val="150000"/>
              </a:lnSpc>
              <a:spcBef>
                <a:spcPts val="860"/>
              </a:spcBef>
            </a:pPr>
            <a:r>
              <a:rPr lang="es-ES" sz="1600" spc="-5" dirty="0">
                <a:solidFill>
                  <a:srgbClr val="333333"/>
                </a:solidFill>
                <a:latin typeface="Georgia"/>
                <a:cs typeface="Georgia"/>
              </a:rPr>
              <a:t>El</a:t>
            </a:r>
            <a:r>
              <a:rPr lang="es-ES" sz="1600" dirty="0">
                <a:solidFill>
                  <a:srgbClr val="333333"/>
                </a:solidFill>
                <a:latin typeface="Georgia"/>
                <a:cs typeface="Georgia"/>
              </a:rPr>
              <a:t> </a:t>
            </a:r>
            <a:r>
              <a:rPr lang="es-ES" sz="1600" spc="-5" dirty="0">
                <a:solidFill>
                  <a:srgbClr val="333333"/>
                </a:solidFill>
                <a:latin typeface="Georgia"/>
                <a:cs typeface="Georgia"/>
              </a:rPr>
              <a:t>entorno</a:t>
            </a:r>
            <a:r>
              <a:rPr lang="es-ES" sz="1600" dirty="0">
                <a:solidFill>
                  <a:srgbClr val="333333"/>
                </a:solidFill>
                <a:latin typeface="Georgia"/>
                <a:cs typeface="Georgia"/>
              </a:rPr>
              <a:t> </a:t>
            </a:r>
            <a:r>
              <a:rPr lang="es-ES" sz="1600" spc="-5" dirty="0">
                <a:solidFill>
                  <a:srgbClr val="333333"/>
                </a:solidFill>
                <a:latin typeface="Georgia"/>
                <a:cs typeface="Georgia"/>
              </a:rPr>
              <a:t>donde</a:t>
            </a:r>
            <a:r>
              <a:rPr lang="es-ES" sz="1600" dirty="0">
                <a:solidFill>
                  <a:srgbClr val="333333"/>
                </a:solidFill>
                <a:latin typeface="Georgia"/>
                <a:cs typeface="Georgia"/>
              </a:rPr>
              <a:t> </a:t>
            </a:r>
            <a:r>
              <a:rPr lang="es-ES" sz="1600" spc="-5" dirty="0">
                <a:solidFill>
                  <a:srgbClr val="333333"/>
                </a:solidFill>
                <a:latin typeface="Georgia"/>
                <a:cs typeface="Georgia"/>
              </a:rPr>
              <a:t>apareció</a:t>
            </a:r>
            <a:r>
              <a:rPr lang="es-ES" sz="1600" dirty="0">
                <a:solidFill>
                  <a:srgbClr val="333333"/>
                </a:solidFill>
                <a:latin typeface="Georgia"/>
                <a:cs typeface="Georgia"/>
              </a:rPr>
              <a:t> </a:t>
            </a:r>
            <a:r>
              <a:rPr lang="es-ES" sz="1600" spc="-5" dirty="0" err="1">
                <a:solidFill>
                  <a:srgbClr val="333333"/>
                </a:solidFill>
                <a:latin typeface="Georgia"/>
                <a:cs typeface="Georgia"/>
              </a:rPr>
              <a:t>Javascript</a:t>
            </a:r>
            <a:r>
              <a:rPr lang="es-ES" sz="1600" dirty="0">
                <a:solidFill>
                  <a:srgbClr val="333333"/>
                </a:solidFill>
                <a:latin typeface="Georgia"/>
                <a:cs typeface="Georgia"/>
              </a:rPr>
              <a:t> </a:t>
            </a:r>
            <a:r>
              <a:rPr lang="es-ES" sz="1600" spc="-5" dirty="0">
                <a:solidFill>
                  <a:srgbClr val="333333"/>
                </a:solidFill>
                <a:latin typeface="Georgia"/>
                <a:cs typeface="Georgia"/>
              </a:rPr>
              <a:t>en</a:t>
            </a:r>
            <a:r>
              <a:rPr lang="es-ES" sz="1600" dirty="0">
                <a:solidFill>
                  <a:srgbClr val="333333"/>
                </a:solidFill>
                <a:latin typeface="Georgia"/>
                <a:cs typeface="Georgia"/>
              </a:rPr>
              <a:t> </a:t>
            </a:r>
            <a:r>
              <a:rPr lang="es-ES" sz="1600" spc="-5" dirty="0">
                <a:solidFill>
                  <a:srgbClr val="333333"/>
                </a:solidFill>
                <a:latin typeface="Georgia"/>
                <a:cs typeface="Georgia"/>
              </a:rPr>
              <a:t>primer</a:t>
            </a:r>
            <a:r>
              <a:rPr lang="es-ES" sz="1600" dirty="0">
                <a:solidFill>
                  <a:srgbClr val="333333"/>
                </a:solidFill>
                <a:latin typeface="Georgia"/>
                <a:cs typeface="Georgia"/>
              </a:rPr>
              <a:t> </a:t>
            </a:r>
            <a:r>
              <a:rPr lang="es-ES" sz="1600" spc="-5" dirty="0">
                <a:solidFill>
                  <a:srgbClr val="333333"/>
                </a:solidFill>
                <a:latin typeface="Georgia"/>
                <a:cs typeface="Georgia"/>
              </a:rPr>
              <a:t>lugar</a:t>
            </a:r>
            <a:r>
              <a:rPr lang="es-ES" sz="1600" dirty="0">
                <a:solidFill>
                  <a:srgbClr val="333333"/>
                </a:solidFill>
                <a:latin typeface="Georgia"/>
                <a:cs typeface="Georgia"/>
              </a:rPr>
              <a:t> </a:t>
            </a:r>
            <a:r>
              <a:rPr lang="es-ES" sz="1600" spc="-5" dirty="0">
                <a:solidFill>
                  <a:srgbClr val="333333"/>
                </a:solidFill>
                <a:latin typeface="Georgia"/>
                <a:cs typeface="Georgia"/>
              </a:rPr>
              <a:t>fue</a:t>
            </a:r>
            <a:r>
              <a:rPr lang="es-ES" sz="1600" dirty="0">
                <a:solidFill>
                  <a:srgbClr val="333333"/>
                </a:solidFill>
                <a:latin typeface="Georgia"/>
                <a:cs typeface="Georgia"/>
              </a:rPr>
              <a:t> </a:t>
            </a:r>
            <a:r>
              <a:rPr lang="es-ES" sz="1600" spc="-5" dirty="0">
                <a:solidFill>
                  <a:srgbClr val="333333"/>
                </a:solidFill>
                <a:latin typeface="Georgia"/>
                <a:cs typeface="Georgia"/>
              </a:rPr>
              <a:t>la</a:t>
            </a:r>
            <a:r>
              <a:rPr lang="es-ES" sz="1600" dirty="0">
                <a:solidFill>
                  <a:srgbClr val="333333"/>
                </a:solidFill>
                <a:latin typeface="Georgia"/>
                <a:cs typeface="Georgia"/>
              </a:rPr>
              <a:t> </a:t>
            </a:r>
            <a:r>
              <a:rPr lang="es-ES" sz="1600" spc="-5" dirty="0">
                <a:solidFill>
                  <a:srgbClr val="333333"/>
                </a:solidFill>
                <a:latin typeface="Georgia"/>
                <a:cs typeface="Georgia"/>
              </a:rPr>
              <a:t>web.</a:t>
            </a:r>
            <a:r>
              <a:rPr lang="es-ES" sz="1600" dirty="0">
                <a:solidFill>
                  <a:srgbClr val="333333"/>
                </a:solidFill>
                <a:latin typeface="Georgia"/>
                <a:cs typeface="Georgia"/>
              </a:rPr>
              <a:t> </a:t>
            </a:r>
            <a:r>
              <a:rPr lang="es-ES" sz="1600" spc="-5" dirty="0">
                <a:solidFill>
                  <a:srgbClr val="333333"/>
                </a:solidFill>
                <a:latin typeface="Georgia"/>
                <a:cs typeface="Georgia"/>
              </a:rPr>
              <a:t>Su</a:t>
            </a:r>
            <a:r>
              <a:rPr lang="es-ES" sz="1600" dirty="0">
                <a:solidFill>
                  <a:srgbClr val="333333"/>
                </a:solidFill>
                <a:latin typeface="Georgia"/>
                <a:cs typeface="Georgia"/>
              </a:rPr>
              <a:t> </a:t>
            </a:r>
            <a:r>
              <a:rPr lang="es-ES" sz="1600" spc="-5" dirty="0">
                <a:solidFill>
                  <a:srgbClr val="333333"/>
                </a:solidFill>
                <a:latin typeface="Georgia"/>
                <a:cs typeface="Georgia"/>
              </a:rPr>
              <a:t>ejecución</a:t>
            </a:r>
            <a:r>
              <a:rPr lang="es-ES" sz="1600" dirty="0">
                <a:solidFill>
                  <a:srgbClr val="333333"/>
                </a:solidFill>
                <a:latin typeface="Georgia"/>
                <a:cs typeface="Georgia"/>
              </a:rPr>
              <a:t> </a:t>
            </a:r>
            <a:r>
              <a:rPr lang="es-ES" sz="1600" spc="-5" dirty="0">
                <a:solidFill>
                  <a:srgbClr val="333333"/>
                </a:solidFill>
                <a:latin typeface="Georgia"/>
                <a:cs typeface="Georgia"/>
              </a:rPr>
              <a:t>se</a:t>
            </a:r>
            <a:r>
              <a:rPr lang="es-ES" sz="1600" dirty="0">
                <a:solidFill>
                  <a:srgbClr val="333333"/>
                </a:solidFill>
                <a:latin typeface="Georgia"/>
                <a:cs typeface="Georgia"/>
              </a:rPr>
              <a:t> </a:t>
            </a:r>
            <a:r>
              <a:rPr lang="es-ES" sz="1600" spc="-5" dirty="0">
                <a:solidFill>
                  <a:srgbClr val="333333"/>
                </a:solidFill>
                <a:latin typeface="Georgia"/>
                <a:cs typeface="Georgia"/>
              </a:rPr>
              <a:t>centraba</a:t>
            </a:r>
            <a:r>
              <a:rPr lang="es-ES" sz="1600" dirty="0">
                <a:solidFill>
                  <a:srgbClr val="333333"/>
                </a:solidFill>
                <a:latin typeface="Georgia"/>
                <a:cs typeface="Georgia"/>
              </a:rPr>
              <a:t> </a:t>
            </a:r>
            <a:r>
              <a:rPr lang="es-ES" sz="1600" spc="-5" dirty="0">
                <a:solidFill>
                  <a:srgbClr val="333333"/>
                </a:solidFill>
                <a:latin typeface="Georgia"/>
                <a:cs typeface="Georgia"/>
              </a:rPr>
              <a:t>en</a:t>
            </a:r>
            <a:r>
              <a:rPr lang="es-ES" sz="1600" dirty="0">
                <a:solidFill>
                  <a:srgbClr val="333333"/>
                </a:solidFill>
                <a:latin typeface="Georgia"/>
                <a:cs typeface="Georgia"/>
              </a:rPr>
              <a:t> </a:t>
            </a:r>
            <a:r>
              <a:rPr lang="es-ES" sz="1600" spc="-5" dirty="0">
                <a:solidFill>
                  <a:srgbClr val="333333"/>
                </a:solidFill>
                <a:latin typeface="Georgia"/>
                <a:cs typeface="Georgia"/>
              </a:rPr>
              <a:t>el </a:t>
            </a:r>
            <a:r>
              <a:rPr lang="es-ES" sz="1600" spc="-300" dirty="0">
                <a:solidFill>
                  <a:srgbClr val="333333"/>
                </a:solidFill>
                <a:latin typeface="Georgia"/>
                <a:cs typeface="Georgia"/>
              </a:rPr>
              <a:t> </a:t>
            </a:r>
            <a:r>
              <a:rPr lang="es-ES" sz="1600" spc="-5" dirty="0">
                <a:solidFill>
                  <a:srgbClr val="333333"/>
                </a:solidFill>
                <a:latin typeface="Georgia"/>
                <a:cs typeface="Georgia"/>
              </a:rPr>
              <a:t>ámbito</a:t>
            </a:r>
            <a:r>
              <a:rPr lang="es-ES" sz="1600" dirty="0">
                <a:solidFill>
                  <a:srgbClr val="333333"/>
                </a:solidFill>
                <a:latin typeface="Georgia"/>
                <a:cs typeface="Georgia"/>
              </a:rPr>
              <a:t> </a:t>
            </a:r>
            <a:r>
              <a:rPr lang="es-ES" sz="1600" spc="-5" dirty="0">
                <a:solidFill>
                  <a:srgbClr val="333333"/>
                </a:solidFill>
                <a:latin typeface="Georgia"/>
                <a:cs typeface="Georgia"/>
              </a:rPr>
              <a:t>de</a:t>
            </a:r>
            <a:r>
              <a:rPr lang="es-ES" sz="1600" spc="5" dirty="0">
                <a:solidFill>
                  <a:srgbClr val="333333"/>
                </a:solidFill>
                <a:latin typeface="Georgia"/>
                <a:cs typeface="Georgia"/>
              </a:rPr>
              <a:t> </a:t>
            </a:r>
            <a:r>
              <a:rPr lang="es-ES" sz="1600" spc="-5" dirty="0">
                <a:solidFill>
                  <a:srgbClr val="333333"/>
                </a:solidFill>
                <a:latin typeface="Georgia"/>
                <a:cs typeface="Georgia"/>
              </a:rPr>
              <a:t>una</a:t>
            </a:r>
            <a:r>
              <a:rPr lang="es-ES" sz="1600" dirty="0">
                <a:solidFill>
                  <a:srgbClr val="333333"/>
                </a:solidFill>
                <a:latin typeface="Georgia"/>
                <a:cs typeface="Georgia"/>
              </a:rPr>
              <a:t> </a:t>
            </a:r>
            <a:r>
              <a:rPr lang="es-ES" sz="1600" spc="-5" dirty="0">
                <a:solidFill>
                  <a:srgbClr val="333333"/>
                </a:solidFill>
                <a:latin typeface="Georgia"/>
                <a:cs typeface="Georgia"/>
              </a:rPr>
              <a:t>página</a:t>
            </a:r>
            <a:r>
              <a:rPr lang="es-ES" sz="1600" spc="5" dirty="0">
                <a:solidFill>
                  <a:srgbClr val="333333"/>
                </a:solidFill>
                <a:latin typeface="Georgia"/>
                <a:cs typeface="Georgia"/>
              </a:rPr>
              <a:t> </a:t>
            </a:r>
            <a:r>
              <a:rPr lang="es-ES" sz="1600" spc="-5" dirty="0">
                <a:solidFill>
                  <a:srgbClr val="333333"/>
                </a:solidFill>
                <a:latin typeface="Georgia"/>
                <a:cs typeface="Georgia"/>
              </a:rPr>
              <a:t>web</a:t>
            </a:r>
            <a:r>
              <a:rPr lang="es-ES" sz="1600" spc="5" dirty="0">
                <a:solidFill>
                  <a:srgbClr val="333333"/>
                </a:solidFill>
                <a:latin typeface="Georgia"/>
                <a:cs typeface="Georgia"/>
              </a:rPr>
              <a:t> </a:t>
            </a:r>
            <a:r>
              <a:rPr lang="es-ES" sz="1600" spc="-5" dirty="0">
                <a:solidFill>
                  <a:srgbClr val="333333"/>
                </a:solidFill>
                <a:latin typeface="Georgia"/>
                <a:cs typeface="Georgia"/>
              </a:rPr>
              <a:t>y</a:t>
            </a:r>
            <a:r>
              <a:rPr lang="es-ES" sz="1600" dirty="0">
                <a:solidFill>
                  <a:srgbClr val="333333"/>
                </a:solidFill>
                <a:latin typeface="Georgia"/>
                <a:cs typeface="Georgia"/>
              </a:rPr>
              <a:t> </a:t>
            </a:r>
            <a:r>
              <a:rPr lang="es-ES" sz="1600" spc="-5" dirty="0">
                <a:solidFill>
                  <a:srgbClr val="333333"/>
                </a:solidFill>
                <a:latin typeface="Georgia"/>
                <a:cs typeface="Georgia"/>
              </a:rPr>
              <a:t>permitía</a:t>
            </a:r>
            <a:r>
              <a:rPr lang="es-ES" sz="1600" spc="5" dirty="0">
                <a:solidFill>
                  <a:srgbClr val="333333"/>
                </a:solidFill>
                <a:latin typeface="Georgia"/>
                <a:cs typeface="Georgia"/>
              </a:rPr>
              <a:t> </a:t>
            </a:r>
            <a:r>
              <a:rPr lang="es-ES" sz="1600" spc="-5" dirty="0">
                <a:solidFill>
                  <a:srgbClr val="333333"/>
                </a:solidFill>
                <a:latin typeface="Georgia"/>
                <a:cs typeface="Georgia"/>
              </a:rPr>
              <a:t>a</a:t>
            </a:r>
            <a:r>
              <a:rPr lang="es-ES" sz="1600" dirty="0">
                <a:solidFill>
                  <a:srgbClr val="333333"/>
                </a:solidFill>
                <a:latin typeface="Georgia"/>
                <a:cs typeface="Georgia"/>
              </a:rPr>
              <a:t> </a:t>
            </a:r>
            <a:r>
              <a:rPr lang="es-ES" sz="1600" spc="-5" dirty="0">
                <a:solidFill>
                  <a:srgbClr val="333333"/>
                </a:solidFill>
                <a:latin typeface="Georgia"/>
                <a:cs typeface="Georgia"/>
              </a:rPr>
              <a:t>los</a:t>
            </a:r>
            <a:r>
              <a:rPr lang="es-ES" sz="1600" spc="5" dirty="0">
                <a:solidFill>
                  <a:srgbClr val="333333"/>
                </a:solidFill>
                <a:latin typeface="Georgia"/>
                <a:cs typeface="Georgia"/>
              </a:rPr>
              <a:t> </a:t>
            </a:r>
            <a:r>
              <a:rPr lang="es-ES" sz="1600" spc="-5" dirty="0">
                <a:solidFill>
                  <a:srgbClr val="333333"/>
                </a:solidFill>
                <a:latin typeface="Georgia"/>
                <a:cs typeface="Georgia"/>
              </a:rPr>
              <a:t>desarrolladores</a:t>
            </a:r>
            <a:r>
              <a:rPr lang="es-ES" sz="1600" spc="5" dirty="0">
                <a:solidFill>
                  <a:srgbClr val="333333"/>
                </a:solidFill>
                <a:latin typeface="Georgia"/>
                <a:cs typeface="Georgia"/>
              </a:rPr>
              <a:t> </a:t>
            </a:r>
            <a:r>
              <a:rPr lang="es-ES" sz="1600" spc="-5" dirty="0">
                <a:solidFill>
                  <a:srgbClr val="333333"/>
                </a:solidFill>
                <a:latin typeface="Georgia"/>
                <a:cs typeface="Georgia"/>
              </a:rPr>
              <a:t>aportar</a:t>
            </a:r>
            <a:r>
              <a:rPr lang="es-ES" sz="1600" dirty="0">
                <a:solidFill>
                  <a:srgbClr val="333333"/>
                </a:solidFill>
                <a:latin typeface="Georgia"/>
                <a:cs typeface="Georgia"/>
              </a:rPr>
              <a:t> </a:t>
            </a:r>
            <a:r>
              <a:rPr lang="es-ES" sz="1600" spc="-5" dirty="0">
                <a:solidFill>
                  <a:srgbClr val="333333"/>
                </a:solidFill>
                <a:latin typeface="Georgia"/>
                <a:cs typeface="Georgia"/>
              </a:rPr>
              <a:t>interactividad,</a:t>
            </a:r>
            <a:r>
              <a:rPr lang="es-ES" sz="1600" spc="5" dirty="0">
                <a:solidFill>
                  <a:srgbClr val="333333"/>
                </a:solidFill>
                <a:latin typeface="Georgia"/>
                <a:cs typeface="Georgia"/>
              </a:rPr>
              <a:t> </a:t>
            </a:r>
            <a:r>
              <a:rPr lang="es-ES" sz="1600" spc="-5" dirty="0">
                <a:solidFill>
                  <a:srgbClr val="333333"/>
                </a:solidFill>
                <a:latin typeface="Georgia"/>
                <a:cs typeface="Georgia"/>
              </a:rPr>
              <a:t>manipular</a:t>
            </a:r>
            <a:r>
              <a:rPr lang="es-ES" sz="1600" dirty="0">
                <a:solidFill>
                  <a:srgbClr val="333333"/>
                </a:solidFill>
                <a:latin typeface="Georgia"/>
                <a:cs typeface="Georgia"/>
              </a:rPr>
              <a:t> </a:t>
            </a:r>
            <a:r>
              <a:rPr lang="es-ES" sz="1600" spc="-5" dirty="0">
                <a:solidFill>
                  <a:srgbClr val="333333"/>
                </a:solidFill>
                <a:latin typeface="Georgia"/>
                <a:cs typeface="Georgia"/>
              </a:rPr>
              <a:t>el </a:t>
            </a:r>
            <a:r>
              <a:rPr lang="es-ES" sz="1600" dirty="0">
                <a:solidFill>
                  <a:srgbClr val="333333"/>
                </a:solidFill>
                <a:latin typeface="Georgia"/>
                <a:cs typeface="Georgia"/>
              </a:rPr>
              <a:t> </a:t>
            </a:r>
            <a:r>
              <a:rPr lang="es-ES" sz="1600" spc="-5" dirty="0">
                <a:solidFill>
                  <a:srgbClr val="333333"/>
                </a:solidFill>
                <a:latin typeface="Georgia"/>
                <a:cs typeface="Georgia"/>
              </a:rPr>
              <a:t>documento</a:t>
            </a:r>
            <a:r>
              <a:rPr lang="es-ES" sz="1600" spc="35" dirty="0">
                <a:solidFill>
                  <a:srgbClr val="333333"/>
                </a:solidFill>
                <a:latin typeface="Georgia"/>
                <a:cs typeface="Georgia"/>
              </a:rPr>
              <a:t> </a:t>
            </a:r>
            <a:r>
              <a:rPr lang="es-ES" sz="1600" spc="-5" dirty="0">
                <a:solidFill>
                  <a:srgbClr val="333333"/>
                </a:solidFill>
                <a:latin typeface="Georgia"/>
                <a:cs typeface="Georgia"/>
              </a:rPr>
              <a:t>o</a:t>
            </a:r>
            <a:r>
              <a:rPr lang="es-ES" sz="1600" spc="35" dirty="0">
                <a:solidFill>
                  <a:srgbClr val="333333"/>
                </a:solidFill>
                <a:latin typeface="Georgia"/>
                <a:cs typeface="Georgia"/>
              </a:rPr>
              <a:t> </a:t>
            </a:r>
            <a:r>
              <a:rPr lang="es-ES" sz="1600" spc="-5" dirty="0">
                <a:solidFill>
                  <a:srgbClr val="333333"/>
                </a:solidFill>
                <a:latin typeface="Georgia"/>
                <a:cs typeface="Georgia"/>
              </a:rPr>
              <a:t>la</a:t>
            </a:r>
            <a:r>
              <a:rPr lang="es-ES" sz="1600" spc="40" dirty="0">
                <a:solidFill>
                  <a:srgbClr val="333333"/>
                </a:solidFill>
                <a:latin typeface="Georgia"/>
                <a:cs typeface="Georgia"/>
              </a:rPr>
              <a:t> </a:t>
            </a:r>
            <a:r>
              <a:rPr lang="es-ES" sz="1600" spc="-5" dirty="0">
                <a:solidFill>
                  <a:srgbClr val="333333"/>
                </a:solidFill>
                <a:latin typeface="Georgia"/>
                <a:cs typeface="Georgia"/>
              </a:rPr>
              <a:t>ventana</a:t>
            </a:r>
            <a:r>
              <a:rPr lang="es-ES" sz="1600" spc="35" dirty="0">
                <a:solidFill>
                  <a:srgbClr val="333333"/>
                </a:solidFill>
                <a:latin typeface="Georgia"/>
                <a:cs typeface="Georgia"/>
              </a:rPr>
              <a:t> </a:t>
            </a:r>
            <a:r>
              <a:rPr lang="es-ES" sz="1600" spc="-5" dirty="0">
                <a:solidFill>
                  <a:srgbClr val="333333"/>
                </a:solidFill>
                <a:latin typeface="Georgia"/>
                <a:cs typeface="Georgia"/>
              </a:rPr>
              <a:t>del</a:t>
            </a:r>
            <a:r>
              <a:rPr lang="es-ES" sz="1600" spc="40" dirty="0">
                <a:solidFill>
                  <a:srgbClr val="333333"/>
                </a:solidFill>
                <a:latin typeface="Georgia"/>
                <a:cs typeface="Georgia"/>
              </a:rPr>
              <a:t> </a:t>
            </a:r>
            <a:r>
              <a:rPr lang="es-ES" sz="1600" spc="-5" dirty="0">
                <a:solidFill>
                  <a:srgbClr val="333333"/>
                </a:solidFill>
                <a:latin typeface="Georgia"/>
                <a:cs typeface="Georgia"/>
              </a:rPr>
              <a:t>navegador,</a:t>
            </a:r>
            <a:r>
              <a:rPr lang="es-ES" sz="1600" spc="35" dirty="0">
                <a:solidFill>
                  <a:srgbClr val="333333"/>
                </a:solidFill>
                <a:latin typeface="Georgia"/>
                <a:cs typeface="Georgia"/>
              </a:rPr>
              <a:t> </a:t>
            </a:r>
            <a:r>
              <a:rPr lang="es-ES" sz="1600" spc="-5" dirty="0">
                <a:solidFill>
                  <a:srgbClr val="333333"/>
                </a:solidFill>
                <a:latin typeface="Georgia"/>
                <a:cs typeface="Georgia"/>
              </a:rPr>
              <a:t>realizar</a:t>
            </a:r>
            <a:r>
              <a:rPr lang="es-ES" sz="1600" spc="40" dirty="0">
                <a:solidFill>
                  <a:srgbClr val="333333"/>
                </a:solidFill>
                <a:latin typeface="Georgia"/>
                <a:cs typeface="Georgia"/>
              </a:rPr>
              <a:t> </a:t>
            </a:r>
            <a:r>
              <a:rPr lang="es-ES" sz="1600" spc="-5" dirty="0">
                <a:solidFill>
                  <a:srgbClr val="333333"/>
                </a:solidFill>
                <a:latin typeface="Georgia"/>
                <a:cs typeface="Georgia"/>
              </a:rPr>
              <a:t>cálculos,</a:t>
            </a:r>
            <a:r>
              <a:rPr lang="es-ES" sz="1600" spc="35" dirty="0">
                <a:solidFill>
                  <a:srgbClr val="333333"/>
                </a:solidFill>
                <a:latin typeface="Georgia"/>
                <a:cs typeface="Georgia"/>
              </a:rPr>
              <a:t> </a:t>
            </a:r>
            <a:r>
              <a:rPr lang="es-ES" sz="1600" spc="-5" dirty="0">
                <a:solidFill>
                  <a:srgbClr val="333333"/>
                </a:solidFill>
                <a:latin typeface="Georgia"/>
                <a:cs typeface="Georgia"/>
              </a:rPr>
              <a:t>etc.</a:t>
            </a:r>
            <a:r>
              <a:rPr lang="es-ES" sz="1600" spc="40" dirty="0">
                <a:solidFill>
                  <a:srgbClr val="333333"/>
                </a:solidFill>
                <a:latin typeface="Georgia"/>
                <a:cs typeface="Georgia"/>
              </a:rPr>
              <a:t> </a:t>
            </a:r>
            <a:r>
              <a:rPr lang="es-ES" sz="1600" spc="-5" dirty="0">
                <a:solidFill>
                  <a:srgbClr val="333333"/>
                </a:solidFill>
                <a:latin typeface="Georgia"/>
                <a:cs typeface="Georgia"/>
              </a:rPr>
              <a:t>Netscape</a:t>
            </a:r>
            <a:r>
              <a:rPr lang="es-ES" sz="1600" spc="35" dirty="0">
                <a:solidFill>
                  <a:srgbClr val="333333"/>
                </a:solidFill>
                <a:latin typeface="Georgia"/>
                <a:cs typeface="Georgia"/>
              </a:rPr>
              <a:t> </a:t>
            </a:r>
            <a:r>
              <a:rPr lang="es-ES" sz="1600" spc="-5" dirty="0" err="1">
                <a:solidFill>
                  <a:srgbClr val="333333"/>
                </a:solidFill>
                <a:latin typeface="Georgia"/>
                <a:cs typeface="Georgia"/>
              </a:rPr>
              <a:t>Navigator</a:t>
            </a:r>
            <a:r>
              <a:rPr lang="es-ES" sz="1600" spc="-5" dirty="0">
                <a:solidFill>
                  <a:srgbClr val="333333"/>
                </a:solidFill>
                <a:latin typeface="Georgia"/>
                <a:cs typeface="Georgia"/>
              </a:rPr>
              <a:t>,</a:t>
            </a:r>
            <a:r>
              <a:rPr lang="es-ES" sz="1600" spc="35" dirty="0">
                <a:solidFill>
                  <a:srgbClr val="333333"/>
                </a:solidFill>
                <a:latin typeface="Georgia"/>
                <a:cs typeface="Georgia"/>
              </a:rPr>
              <a:t> </a:t>
            </a:r>
            <a:r>
              <a:rPr lang="es-ES" sz="1600" spc="-5" dirty="0">
                <a:solidFill>
                  <a:srgbClr val="333333"/>
                </a:solidFill>
                <a:latin typeface="Georgia"/>
                <a:cs typeface="Georgia"/>
              </a:rPr>
              <a:t>un </a:t>
            </a:r>
            <a:r>
              <a:rPr lang="es-ES" sz="1600" dirty="0">
                <a:solidFill>
                  <a:srgbClr val="333333"/>
                </a:solidFill>
                <a:latin typeface="Georgia"/>
                <a:cs typeface="Georgia"/>
              </a:rPr>
              <a:t> </a:t>
            </a:r>
            <a:r>
              <a:rPr lang="es-ES" sz="1600" spc="-5" dirty="0">
                <a:solidFill>
                  <a:srgbClr val="333333"/>
                </a:solidFill>
                <a:latin typeface="Georgia"/>
                <a:cs typeface="Georgia"/>
              </a:rPr>
              <a:t>navegador desaparecido</a:t>
            </a:r>
            <a:r>
              <a:rPr lang="es-ES" sz="1600" dirty="0">
                <a:solidFill>
                  <a:srgbClr val="333333"/>
                </a:solidFill>
                <a:latin typeface="Georgia"/>
                <a:cs typeface="Georgia"/>
              </a:rPr>
              <a:t> </a:t>
            </a:r>
            <a:r>
              <a:rPr lang="es-ES" sz="1600" spc="-5" dirty="0">
                <a:solidFill>
                  <a:srgbClr val="333333"/>
                </a:solidFill>
                <a:latin typeface="Georgia"/>
                <a:cs typeface="Georgia"/>
              </a:rPr>
              <a:t>a</a:t>
            </a:r>
            <a:r>
              <a:rPr lang="es-ES" sz="1600" dirty="0">
                <a:solidFill>
                  <a:srgbClr val="333333"/>
                </a:solidFill>
                <a:latin typeface="Georgia"/>
                <a:cs typeface="Georgia"/>
              </a:rPr>
              <a:t> </a:t>
            </a:r>
            <a:r>
              <a:rPr lang="es-ES" sz="1600" spc="-5" dirty="0">
                <a:solidFill>
                  <a:srgbClr val="333333"/>
                </a:solidFill>
                <a:latin typeface="Georgia"/>
                <a:cs typeface="Georgia"/>
              </a:rPr>
              <a:t>día</a:t>
            </a:r>
            <a:r>
              <a:rPr lang="es-ES" sz="1600" dirty="0">
                <a:solidFill>
                  <a:srgbClr val="333333"/>
                </a:solidFill>
                <a:latin typeface="Georgia"/>
                <a:cs typeface="Georgia"/>
              </a:rPr>
              <a:t> </a:t>
            </a:r>
            <a:r>
              <a:rPr lang="es-ES" sz="1600" spc="-5" dirty="0">
                <a:solidFill>
                  <a:srgbClr val="333333"/>
                </a:solidFill>
                <a:latin typeface="Georgia"/>
                <a:cs typeface="Georgia"/>
              </a:rPr>
              <a:t>de</a:t>
            </a:r>
            <a:r>
              <a:rPr lang="es-ES" sz="1600" dirty="0">
                <a:solidFill>
                  <a:srgbClr val="333333"/>
                </a:solidFill>
                <a:latin typeface="Georgia"/>
                <a:cs typeface="Georgia"/>
              </a:rPr>
              <a:t> </a:t>
            </a:r>
            <a:r>
              <a:rPr lang="es-ES" sz="1600" spc="-5" dirty="0">
                <a:solidFill>
                  <a:srgbClr val="333333"/>
                </a:solidFill>
                <a:latin typeface="Georgia"/>
                <a:cs typeface="Georgia"/>
              </a:rPr>
              <a:t>hoy,</a:t>
            </a:r>
            <a:r>
              <a:rPr lang="es-ES" sz="1600" dirty="0">
                <a:solidFill>
                  <a:srgbClr val="333333"/>
                </a:solidFill>
                <a:latin typeface="Georgia"/>
                <a:cs typeface="Georgia"/>
              </a:rPr>
              <a:t> </a:t>
            </a:r>
            <a:r>
              <a:rPr lang="es-ES" sz="1600" spc="-5" dirty="0">
                <a:solidFill>
                  <a:srgbClr val="333333"/>
                </a:solidFill>
                <a:latin typeface="Georgia"/>
                <a:cs typeface="Georgia"/>
              </a:rPr>
              <a:t>tiene</a:t>
            </a:r>
            <a:r>
              <a:rPr lang="es-ES" sz="1600" dirty="0">
                <a:solidFill>
                  <a:srgbClr val="333333"/>
                </a:solidFill>
                <a:latin typeface="Georgia"/>
                <a:cs typeface="Georgia"/>
              </a:rPr>
              <a:t> </a:t>
            </a:r>
            <a:r>
              <a:rPr lang="es-ES" sz="1600" spc="-5" dirty="0">
                <a:solidFill>
                  <a:srgbClr val="333333"/>
                </a:solidFill>
                <a:latin typeface="Georgia"/>
                <a:cs typeface="Georgia"/>
              </a:rPr>
              <a:t>el honor</a:t>
            </a:r>
            <a:r>
              <a:rPr lang="es-ES" sz="1600" dirty="0">
                <a:solidFill>
                  <a:srgbClr val="333333"/>
                </a:solidFill>
                <a:latin typeface="Georgia"/>
                <a:cs typeface="Georgia"/>
              </a:rPr>
              <a:t> </a:t>
            </a:r>
            <a:r>
              <a:rPr lang="es-ES" sz="1600" spc="-5" dirty="0">
                <a:solidFill>
                  <a:srgbClr val="333333"/>
                </a:solidFill>
                <a:latin typeface="Georgia"/>
                <a:cs typeface="Georgia"/>
              </a:rPr>
              <a:t>de</a:t>
            </a:r>
            <a:r>
              <a:rPr lang="es-ES" sz="1600" dirty="0">
                <a:solidFill>
                  <a:srgbClr val="333333"/>
                </a:solidFill>
                <a:latin typeface="Georgia"/>
                <a:cs typeface="Georgia"/>
              </a:rPr>
              <a:t> </a:t>
            </a:r>
            <a:r>
              <a:rPr lang="es-ES" sz="1600" spc="-5" dirty="0">
                <a:solidFill>
                  <a:srgbClr val="333333"/>
                </a:solidFill>
                <a:latin typeface="Georgia"/>
                <a:cs typeface="Georgia"/>
              </a:rPr>
              <a:t>haber</a:t>
            </a:r>
            <a:r>
              <a:rPr lang="es-ES" sz="1600" dirty="0">
                <a:solidFill>
                  <a:srgbClr val="333333"/>
                </a:solidFill>
                <a:latin typeface="Georgia"/>
                <a:cs typeface="Georgia"/>
              </a:rPr>
              <a:t> </a:t>
            </a:r>
            <a:r>
              <a:rPr lang="es-ES" sz="1600" spc="-5" dirty="0">
                <a:solidFill>
                  <a:srgbClr val="333333"/>
                </a:solidFill>
                <a:latin typeface="Georgia"/>
                <a:cs typeface="Georgia"/>
              </a:rPr>
              <a:t>introducido</a:t>
            </a:r>
            <a:r>
              <a:rPr lang="es-ES" sz="1600" dirty="0">
                <a:solidFill>
                  <a:srgbClr val="333333"/>
                </a:solidFill>
                <a:latin typeface="Georgia"/>
                <a:cs typeface="Georgia"/>
              </a:rPr>
              <a:t> </a:t>
            </a:r>
            <a:r>
              <a:rPr lang="es-ES" sz="1600" spc="-5" dirty="0" err="1">
                <a:solidFill>
                  <a:srgbClr val="333333"/>
                </a:solidFill>
                <a:latin typeface="Georgia"/>
                <a:cs typeface="Georgia"/>
              </a:rPr>
              <a:t>Javascript</a:t>
            </a:r>
            <a:r>
              <a:rPr lang="es-ES" sz="1600" dirty="0">
                <a:solidFill>
                  <a:srgbClr val="333333"/>
                </a:solidFill>
                <a:latin typeface="Georgia"/>
                <a:cs typeface="Georgia"/>
              </a:rPr>
              <a:t> </a:t>
            </a:r>
            <a:r>
              <a:rPr lang="es-ES" sz="1600" spc="-5" dirty="0">
                <a:solidFill>
                  <a:srgbClr val="333333"/>
                </a:solidFill>
                <a:latin typeface="Georgia"/>
                <a:cs typeface="Georgia"/>
              </a:rPr>
              <a:t>como </a:t>
            </a:r>
            <a:r>
              <a:rPr lang="es-ES" sz="1600" dirty="0">
                <a:solidFill>
                  <a:srgbClr val="333333"/>
                </a:solidFill>
                <a:latin typeface="Georgia"/>
                <a:cs typeface="Georgia"/>
              </a:rPr>
              <a:t> </a:t>
            </a:r>
            <a:r>
              <a:rPr lang="es-ES" sz="1600" spc="-5" dirty="0">
                <a:solidFill>
                  <a:srgbClr val="333333"/>
                </a:solidFill>
                <a:latin typeface="Georgia"/>
                <a:cs typeface="Georgia"/>
              </a:rPr>
              <a:t>lenguaje, aunque hoy</a:t>
            </a:r>
            <a:r>
              <a:rPr lang="es-ES" sz="1600" dirty="0">
                <a:solidFill>
                  <a:srgbClr val="333333"/>
                </a:solidFill>
                <a:latin typeface="Georgia"/>
                <a:cs typeface="Georgia"/>
              </a:rPr>
              <a:t> </a:t>
            </a:r>
            <a:r>
              <a:rPr lang="es-ES" sz="1600" spc="-5" dirty="0">
                <a:solidFill>
                  <a:srgbClr val="333333"/>
                </a:solidFill>
                <a:latin typeface="Georgia"/>
                <a:cs typeface="Georgia"/>
              </a:rPr>
              <a:t>lo soportan</a:t>
            </a:r>
            <a:r>
              <a:rPr lang="es-ES" sz="1600" dirty="0">
                <a:solidFill>
                  <a:srgbClr val="333333"/>
                </a:solidFill>
                <a:latin typeface="Georgia"/>
                <a:cs typeface="Georgia"/>
              </a:rPr>
              <a:t> </a:t>
            </a:r>
            <a:r>
              <a:rPr lang="es-ES" sz="1600" spc="-5" dirty="0">
                <a:solidFill>
                  <a:srgbClr val="333333"/>
                </a:solidFill>
                <a:latin typeface="Georgia"/>
                <a:cs typeface="Georgia"/>
              </a:rPr>
              <a:t>todos los</a:t>
            </a:r>
            <a:r>
              <a:rPr lang="es-ES" sz="1600" dirty="0">
                <a:solidFill>
                  <a:srgbClr val="333333"/>
                </a:solidFill>
                <a:latin typeface="Georgia"/>
                <a:cs typeface="Georgia"/>
              </a:rPr>
              <a:t> </a:t>
            </a:r>
            <a:r>
              <a:rPr lang="es-ES" sz="1600" spc="-5" dirty="0">
                <a:solidFill>
                  <a:srgbClr val="333333"/>
                </a:solidFill>
                <a:latin typeface="Georgia"/>
                <a:cs typeface="Georgia"/>
              </a:rPr>
              <a:t>clientes web</a:t>
            </a:r>
            <a:r>
              <a:rPr lang="es-ES" sz="1600" dirty="0">
                <a:solidFill>
                  <a:srgbClr val="333333"/>
                </a:solidFill>
                <a:latin typeface="Georgia"/>
                <a:cs typeface="Georgia"/>
              </a:rPr>
              <a:t> </a:t>
            </a:r>
            <a:r>
              <a:rPr lang="es-ES" sz="1600" spc="-5" dirty="0">
                <a:solidFill>
                  <a:srgbClr val="333333"/>
                </a:solidFill>
                <a:latin typeface="Georgia"/>
                <a:cs typeface="Georgia"/>
              </a:rPr>
              <a:t>con los</a:t>
            </a:r>
            <a:r>
              <a:rPr lang="es-ES" sz="1600" dirty="0">
                <a:solidFill>
                  <a:srgbClr val="333333"/>
                </a:solidFill>
                <a:latin typeface="Georgia"/>
                <a:cs typeface="Georgia"/>
              </a:rPr>
              <a:t> </a:t>
            </a:r>
            <a:r>
              <a:rPr lang="es-ES" sz="1600" spc="-5" dirty="0">
                <a:solidFill>
                  <a:srgbClr val="333333"/>
                </a:solidFill>
                <a:latin typeface="Georgia"/>
                <a:cs typeface="Georgia"/>
              </a:rPr>
              <a:t>que un</a:t>
            </a:r>
            <a:r>
              <a:rPr lang="es-ES" sz="1600" dirty="0">
                <a:solidFill>
                  <a:srgbClr val="333333"/>
                </a:solidFill>
                <a:latin typeface="Georgia"/>
                <a:cs typeface="Georgia"/>
              </a:rPr>
              <a:t> </a:t>
            </a:r>
            <a:r>
              <a:rPr lang="es-ES" sz="1600" spc="-5" dirty="0">
                <a:solidFill>
                  <a:srgbClr val="333333"/>
                </a:solidFill>
                <a:latin typeface="Georgia"/>
                <a:cs typeface="Georgia"/>
              </a:rPr>
              <a:t>usuario pueda llegar</a:t>
            </a:r>
            <a:r>
              <a:rPr lang="es-ES" sz="1600" dirty="0">
                <a:solidFill>
                  <a:srgbClr val="333333"/>
                </a:solidFill>
                <a:latin typeface="Georgia"/>
                <a:cs typeface="Georgia"/>
              </a:rPr>
              <a:t> </a:t>
            </a:r>
            <a:r>
              <a:rPr lang="es-ES" sz="1600" spc="-5" dirty="0">
                <a:solidFill>
                  <a:srgbClr val="333333"/>
                </a:solidFill>
                <a:latin typeface="Georgia"/>
                <a:cs typeface="Georgia"/>
              </a:rPr>
              <a:t>a </a:t>
            </a:r>
            <a:r>
              <a:rPr lang="es-ES" sz="1600" dirty="0">
                <a:solidFill>
                  <a:srgbClr val="333333"/>
                </a:solidFill>
                <a:latin typeface="Georgia"/>
                <a:cs typeface="Georgia"/>
              </a:rPr>
              <a:t> </a:t>
            </a:r>
            <a:r>
              <a:rPr lang="es-ES" sz="1600" spc="-5" dirty="0">
                <a:solidFill>
                  <a:srgbClr val="333333"/>
                </a:solidFill>
                <a:latin typeface="Georgia"/>
                <a:cs typeface="Georgia"/>
              </a:rPr>
              <a:t>navegar.</a:t>
            </a:r>
            <a:endParaRPr lang="es-ES" sz="1600" dirty="0">
              <a:latin typeface="Georgia"/>
              <a:cs typeface="Georgia"/>
            </a:endParaRPr>
          </a:p>
          <a:p>
            <a:pPr marL="12700" marR="136525">
              <a:lnSpc>
                <a:spcPct val="150000"/>
              </a:lnSpc>
              <a:spcBef>
                <a:spcPts val="1300"/>
              </a:spcBef>
            </a:pPr>
            <a:r>
              <a:rPr lang="es-ES" sz="1600" spc="-5" dirty="0">
                <a:solidFill>
                  <a:srgbClr val="333333"/>
                </a:solidFill>
                <a:latin typeface="Georgia"/>
                <a:cs typeface="Georgia"/>
              </a:rPr>
              <a:t>Usar </a:t>
            </a:r>
            <a:r>
              <a:rPr lang="es-ES" sz="1600" spc="-5" dirty="0" err="1">
                <a:solidFill>
                  <a:srgbClr val="333333"/>
                </a:solidFill>
                <a:latin typeface="Georgia"/>
                <a:cs typeface="Georgia"/>
              </a:rPr>
              <a:t>Javascript</a:t>
            </a:r>
            <a:r>
              <a:rPr lang="es-ES" sz="1600" spc="-5" dirty="0">
                <a:solidFill>
                  <a:srgbClr val="333333"/>
                </a:solidFill>
                <a:latin typeface="Georgia"/>
                <a:cs typeface="Georgia"/>
              </a:rPr>
              <a:t> para</a:t>
            </a:r>
            <a:r>
              <a:rPr lang="es-ES" sz="1600" dirty="0">
                <a:solidFill>
                  <a:srgbClr val="333333"/>
                </a:solidFill>
                <a:latin typeface="Georgia"/>
                <a:cs typeface="Georgia"/>
              </a:rPr>
              <a:t> </a:t>
            </a:r>
            <a:r>
              <a:rPr lang="es-ES" sz="1600" spc="-5" dirty="0">
                <a:solidFill>
                  <a:srgbClr val="333333"/>
                </a:solidFill>
                <a:latin typeface="Georgia"/>
                <a:cs typeface="Georgia"/>
              </a:rPr>
              <a:t>la web, en</a:t>
            </a:r>
            <a:r>
              <a:rPr lang="es-ES" sz="1600" dirty="0">
                <a:solidFill>
                  <a:srgbClr val="333333"/>
                </a:solidFill>
                <a:latin typeface="Georgia"/>
                <a:cs typeface="Georgia"/>
              </a:rPr>
              <a:t> </a:t>
            </a:r>
            <a:r>
              <a:rPr lang="es-ES" sz="1600" spc="-5" dirty="0">
                <a:solidFill>
                  <a:srgbClr val="333333"/>
                </a:solidFill>
                <a:latin typeface="Georgia"/>
                <a:cs typeface="Georgia"/>
              </a:rPr>
              <a:t>el entorno del</a:t>
            </a:r>
            <a:r>
              <a:rPr lang="es-ES" sz="1600" dirty="0">
                <a:solidFill>
                  <a:srgbClr val="333333"/>
                </a:solidFill>
                <a:latin typeface="Georgia"/>
                <a:cs typeface="Georgia"/>
              </a:rPr>
              <a:t> </a:t>
            </a:r>
            <a:r>
              <a:rPr lang="es-ES" sz="1600" spc="-5" dirty="0">
                <a:solidFill>
                  <a:srgbClr val="333333"/>
                </a:solidFill>
                <a:latin typeface="Georgia"/>
                <a:cs typeface="Georgia"/>
              </a:rPr>
              <a:t>navegador, también se</a:t>
            </a:r>
            <a:r>
              <a:rPr lang="es-ES" sz="1600" dirty="0">
                <a:solidFill>
                  <a:srgbClr val="333333"/>
                </a:solidFill>
                <a:latin typeface="Georgia"/>
                <a:cs typeface="Georgia"/>
              </a:rPr>
              <a:t> </a:t>
            </a:r>
            <a:r>
              <a:rPr lang="es-ES" sz="1600" spc="-5" dirty="0">
                <a:solidFill>
                  <a:srgbClr val="333333"/>
                </a:solidFill>
                <a:latin typeface="Georgia"/>
                <a:cs typeface="Georgia"/>
              </a:rPr>
              <a:t>conoce como </a:t>
            </a:r>
            <a:r>
              <a:rPr lang="es-ES" sz="1600" dirty="0">
                <a:solidFill>
                  <a:srgbClr val="333333"/>
                </a:solidFill>
                <a:latin typeface="Georgia"/>
                <a:cs typeface="Georgia"/>
              </a:rPr>
              <a:t> </a:t>
            </a:r>
            <a:r>
              <a:rPr lang="es-ES" sz="1600" spc="-5" dirty="0">
                <a:solidFill>
                  <a:srgbClr val="333333"/>
                </a:solidFill>
                <a:latin typeface="Georgia"/>
                <a:cs typeface="Georgia"/>
              </a:rPr>
              <a:t>programación</a:t>
            </a:r>
            <a:r>
              <a:rPr lang="es-ES" sz="1600" dirty="0">
                <a:solidFill>
                  <a:srgbClr val="333333"/>
                </a:solidFill>
                <a:latin typeface="Georgia"/>
                <a:cs typeface="Georgia"/>
              </a:rPr>
              <a:t> </a:t>
            </a:r>
            <a:r>
              <a:rPr lang="es-ES" sz="1600" spc="-5" dirty="0">
                <a:solidFill>
                  <a:srgbClr val="333333"/>
                </a:solidFill>
                <a:latin typeface="Georgia"/>
                <a:cs typeface="Georgia"/>
              </a:rPr>
              <a:t>del</a:t>
            </a:r>
            <a:r>
              <a:rPr lang="es-ES" sz="1600" dirty="0">
                <a:solidFill>
                  <a:srgbClr val="333333"/>
                </a:solidFill>
                <a:latin typeface="Georgia"/>
                <a:cs typeface="Georgia"/>
              </a:rPr>
              <a:t> </a:t>
            </a:r>
            <a:r>
              <a:rPr lang="es-ES" sz="1600" spc="-5" dirty="0">
                <a:solidFill>
                  <a:srgbClr val="333333"/>
                </a:solidFill>
                <a:latin typeface="Georgia"/>
                <a:cs typeface="Georgia"/>
              </a:rPr>
              <a:t>lado</a:t>
            </a:r>
            <a:r>
              <a:rPr lang="es-ES" sz="1600" dirty="0">
                <a:solidFill>
                  <a:srgbClr val="333333"/>
                </a:solidFill>
                <a:latin typeface="Georgia"/>
                <a:cs typeface="Georgia"/>
              </a:rPr>
              <a:t> </a:t>
            </a:r>
            <a:r>
              <a:rPr lang="es-ES" sz="1600" spc="-5" dirty="0">
                <a:solidFill>
                  <a:srgbClr val="333333"/>
                </a:solidFill>
                <a:latin typeface="Georgia"/>
                <a:cs typeface="Georgia"/>
              </a:rPr>
              <a:t>del</a:t>
            </a:r>
            <a:r>
              <a:rPr lang="es-ES" sz="1600" dirty="0">
                <a:solidFill>
                  <a:srgbClr val="333333"/>
                </a:solidFill>
                <a:latin typeface="Georgia"/>
                <a:cs typeface="Georgia"/>
              </a:rPr>
              <a:t> </a:t>
            </a:r>
            <a:r>
              <a:rPr lang="es-ES" sz="1600" spc="-5" dirty="0">
                <a:solidFill>
                  <a:srgbClr val="333333"/>
                </a:solidFill>
                <a:latin typeface="Georgia"/>
                <a:cs typeface="Georgia"/>
              </a:rPr>
              <a:t>cliente.</a:t>
            </a:r>
            <a:r>
              <a:rPr lang="es-ES" sz="1600" spc="5" dirty="0">
                <a:solidFill>
                  <a:srgbClr val="333333"/>
                </a:solidFill>
                <a:latin typeface="Georgia"/>
                <a:cs typeface="Georgia"/>
              </a:rPr>
              <a:t> </a:t>
            </a:r>
            <a:r>
              <a:rPr lang="es-ES" sz="1600" spc="-5" dirty="0">
                <a:solidFill>
                  <a:srgbClr val="333333"/>
                </a:solidFill>
                <a:latin typeface="Georgia"/>
                <a:cs typeface="Georgia"/>
              </a:rPr>
              <a:t>Hoy</a:t>
            </a:r>
            <a:r>
              <a:rPr lang="es-ES" sz="1600" dirty="0">
                <a:solidFill>
                  <a:srgbClr val="333333"/>
                </a:solidFill>
                <a:latin typeface="Georgia"/>
                <a:cs typeface="Georgia"/>
              </a:rPr>
              <a:t> </a:t>
            </a:r>
            <a:r>
              <a:rPr lang="es-ES" sz="1600" spc="-5" dirty="0">
                <a:solidFill>
                  <a:srgbClr val="333333"/>
                </a:solidFill>
                <a:latin typeface="Georgia"/>
                <a:cs typeface="Georgia"/>
              </a:rPr>
              <a:t>sigue</a:t>
            </a:r>
            <a:r>
              <a:rPr lang="es-ES" sz="1600" dirty="0">
                <a:solidFill>
                  <a:srgbClr val="333333"/>
                </a:solidFill>
                <a:latin typeface="Georgia"/>
                <a:cs typeface="Georgia"/>
              </a:rPr>
              <a:t> </a:t>
            </a:r>
            <a:r>
              <a:rPr lang="es-ES" sz="1600" spc="-5" dirty="0">
                <a:solidFill>
                  <a:srgbClr val="333333"/>
                </a:solidFill>
                <a:latin typeface="Georgia"/>
                <a:cs typeface="Georgia"/>
              </a:rPr>
              <a:t>siendo</a:t>
            </a:r>
            <a:r>
              <a:rPr lang="es-ES" sz="1600" dirty="0">
                <a:solidFill>
                  <a:srgbClr val="333333"/>
                </a:solidFill>
                <a:latin typeface="Georgia"/>
                <a:cs typeface="Georgia"/>
              </a:rPr>
              <a:t> </a:t>
            </a:r>
            <a:r>
              <a:rPr lang="es-ES" sz="1600" spc="-5" dirty="0">
                <a:solidFill>
                  <a:srgbClr val="333333"/>
                </a:solidFill>
                <a:latin typeface="Georgia"/>
                <a:cs typeface="Georgia"/>
              </a:rPr>
              <a:t>el</a:t>
            </a:r>
            <a:r>
              <a:rPr lang="es-ES" sz="1600" spc="5" dirty="0">
                <a:solidFill>
                  <a:srgbClr val="333333"/>
                </a:solidFill>
                <a:latin typeface="Georgia"/>
                <a:cs typeface="Georgia"/>
              </a:rPr>
              <a:t> </a:t>
            </a:r>
            <a:r>
              <a:rPr lang="es-ES" sz="1600" spc="-5" dirty="0">
                <a:solidFill>
                  <a:srgbClr val="333333"/>
                </a:solidFill>
                <a:latin typeface="Georgia"/>
                <a:cs typeface="Georgia"/>
              </a:rPr>
              <a:t>ambiente</a:t>
            </a:r>
            <a:r>
              <a:rPr lang="es-ES" sz="1600" dirty="0">
                <a:solidFill>
                  <a:srgbClr val="333333"/>
                </a:solidFill>
                <a:latin typeface="Georgia"/>
                <a:cs typeface="Georgia"/>
              </a:rPr>
              <a:t> </a:t>
            </a:r>
            <a:r>
              <a:rPr lang="es-ES" sz="1600" spc="-5" dirty="0">
                <a:solidFill>
                  <a:srgbClr val="333333"/>
                </a:solidFill>
                <a:latin typeface="Georgia"/>
                <a:cs typeface="Georgia"/>
              </a:rPr>
              <a:t>más</a:t>
            </a:r>
            <a:r>
              <a:rPr lang="es-ES" sz="1600" dirty="0">
                <a:solidFill>
                  <a:srgbClr val="333333"/>
                </a:solidFill>
                <a:latin typeface="Georgia"/>
                <a:cs typeface="Georgia"/>
              </a:rPr>
              <a:t> </a:t>
            </a:r>
            <a:r>
              <a:rPr lang="es-ES" sz="1600" spc="-5" dirty="0">
                <a:solidFill>
                  <a:srgbClr val="333333"/>
                </a:solidFill>
                <a:latin typeface="Georgia"/>
                <a:cs typeface="Georgia"/>
              </a:rPr>
              <a:t>habitual</a:t>
            </a:r>
            <a:r>
              <a:rPr lang="es-ES" sz="1600" dirty="0">
                <a:solidFill>
                  <a:srgbClr val="333333"/>
                </a:solidFill>
                <a:latin typeface="Georgia"/>
                <a:cs typeface="Georgia"/>
              </a:rPr>
              <a:t> </a:t>
            </a:r>
            <a:r>
              <a:rPr lang="es-ES" sz="1600" spc="-5" dirty="0">
                <a:solidFill>
                  <a:srgbClr val="333333"/>
                </a:solidFill>
                <a:latin typeface="Georgia"/>
                <a:cs typeface="Georgia"/>
              </a:rPr>
              <a:t>de</a:t>
            </a:r>
            <a:r>
              <a:rPr lang="es-ES" sz="1600" spc="5" dirty="0">
                <a:solidFill>
                  <a:srgbClr val="333333"/>
                </a:solidFill>
                <a:latin typeface="Georgia"/>
                <a:cs typeface="Georgia"/>
              </a:rPr>
              <a:t> </a:t>
            </a:r>
            <a:r>
              <a:rPr lang="es-ES" sz="1600" spc="-5" dirty="0">
                <a:solidFill>
                  <a:srgbClr val="333333"/>
                </a:solidFill>
                <a:latin typeface="Georgia"/>
                <a:cs typeface="Georgia"/>
              </a:rPr>
              <a:t>ejecución</a:t>
            </a:r>
            <a:r>
              <a:rPr lang="es-ES" sz="1600" dirty="0">
                <a:solidFill>
                  <a:srgbClr val="333333"/>
                </a:solidFill>
                <a:latin typeface="Georgia"/>
                <a:cs typeface="Georgia"/>
              </a:rPr>
              <a:t> </a:t>
            </a:r>
            <a:r>
              <a:rPr lang="es-ES" sz="1600" spc="-5" dirty="0">
                <a:solidFill>
                  <a:srgbClr val="333333"/>
                </a:solidFill>
                <a:latin typeface="Georgia"/>
                <a:cs typeface="Georgia"/>
              </a:rPr>
              <a:t>de </a:t>
            </a:r>
            <a:r>
              <a:rPr lang="es-ES" sz="1600" spc="-300" dirty="0">
                <a:solidFill>
                  <a:srgbClr val="333333"/>
                </a:solidFill>
                <a:latin typeface="Georgia"/>
                <a:cs typeface="Georgia"/>
              </a:rPr>
              <a:t> </a:t>
            </a:r>
            <a:r>
              <a:rPr lang="es-ES" sz="1600" spc="-5" dirty="0" err="1">
                <a:solidFill>
                  <a:srgbClr val="333333"/>
                </a:solidFill>
                <a:latin typeface="Georgia"/>
                <a:cs typeface="Georgia"/>
              </a:rPr>
              <a:t>Javascript</a:t>
            </a:r>
            <a:r>
              <a:rPr lang="es-ES" sz="1600" spc="-5" dirty="0">
                <a:solidFill>
                  <a:srgbClr val="333333"/>
                </a:solidFill>
                <a:latin typeface="Georgia"/>
                <a:cs typeface="Georgia"/>
              </a:rPr>
              <a:t>, pero realmente es solo una más entre sus posibilidades.</a:t>
            </a:r>
            <a:endParaRPr lang="es-ES" sz="1600" dirty="0">
              <a:latin typeface="Georgia"/>
              <a:cs typeface="Georgia"/>
            </a:endParaRPr>
          </a:p>
          <a:p>
            <a:pPr marL="12700">
              <a:lnSpc>
                <a:spcPct val="100000"/>
              </a:lnSpc>
              <a:spcBef>
                <a:spcPts val="1320"/>
              </a:spcBef>
            </a:pPr>
            <a:endParaRPr lang="es-ES" sz="1800" dirty="0">
              <a:latin typeface="Georgia"/>
              <a:cs typeface="Georgia"/>
            </a:endParaRPr>
          </a:p>
        </p:txBody>
      </p:sp>
    </p:spTree>
    <p:extLst>
      <p:ext uri="{BB962C8B-B14F-4D97-AF65-F5344CB8AC3E}">
        <p14:creationId xmlns:p14="http://schemas.microsoft.com/office/powerpoint/2010/main" val="996535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2592925" y="624110"/>
            <a:ext cx="8911687" cy="420919"/>
          </a:xfrm>
        </p:spPr>
        <p:txBody>
          <a:bodyPr>
            <a:normAutofit fontScale="90000"/>
          </a:bodyPr>
          <a:lstStyle/>
          <a:p>
            <a:r>
              <a:rPr lang="en-US" dirty="0" err="1">
                <a:solidFill>
                  <a:srgbClr val="002060"/>
                </a:solidFill>
              </a:rPr>
              <a:t>Introducción</a:t>
            </a:r>
            <a:endParaRPr lang="en-US" dirty="0">
              <a:solidFill>
                <a:srgbClr val="002060"/>
              </a:solidFill>
            </a:endParaRPr>
          </a:p>
        </p:txBody>
      </p:sp>
      <p:sp>
        <p:nvSpPr>
          <p:cNvPr id="6" name="TextBox 5">
            <a:extLst>
              <a:ext uri="{FF2B5EF4-FFF2-40B4-BE49-F238E27FC236}">
                <a16:creationId xmlns:a16="http://schemas.microsoft.com/office/drawing/2014/main" id="{65307ABA-F4FD-4BAB-A447-89381B1ABB98}"/>
              </a:ext>
            </a:extLst>
          </p:cNvPr>
          <p:cNvSpPr txBox="1"/>
          <p:nvPr/>
        </p:nvSpPr>
        <p:spPr>
          <a:xfrm>
            <a:off x="1028165" y="1396937"/>
            <a:ext cx="10135670" cy="4915513"/>
          </a:xfrm>
          <a:prstGeom prst="rect">
            <a:avLst/>
          </a:prstGeom>
          <a:noFill/>
        </p:spPr>
        <p:txBody>
          <a:bodyPr wrap="square">
            <a:spAutoFit/>
          </a:bodyPr>
          <a:lstStyle/>
          <a:p>
            <a:pPr marL="12700">
              <a:lnSpc>
                <a:spcPct val="150000"/>
              </a:lnSpc>
            </a:pPr>
            <a:r>
              <a:rPr lang="es-ES" sz="1600" spc="-5" dirty="0" err="1">
                <a:solidFill>
                  <a:srgbClr val="5C5822"/>
                </a:solidFill>
                <a:latin typeface="Trebuchet MS"/>
                <a:cs typeface="Trebuchet MS"/>
              </a:rPr>
              <a:t>Javascript</a:t>
            </a:r>
            <a:r>
              <a:rPr lang="es-ES" sz="1600" spc="-20" dirty="0">
                <a:solidFill>
                  <a:srgbClr val="5C5822"/>
                </a:solidFill>
                <a:latin typeface="Trebuchet MS"/>
                <a:cs typeface="Trebuchet MS"/>
              </a:rPr>
              <a:t> </a:t>
            </a:r>
            <a:r>
              <a:rPr lang="es-ES" sz="1600" spc="-5" dirty="0">
                <a:solidFill>
                  <a:srgbClr val="5C5822"/>
                </a:solidFill>
                <a:latin typeface="Trebuchet MS"/>
                <a:cs typeface="Trebuchet MS"/>
              </a:rPr>
              <a:t>en</a:t>
            </a:r>
            <a:r>
              <a:rPr lang="es-ES" sz="1600" spc="-15" dirty="0">
                <a:solidFill>
                  <a:srgbClr val="5C5822"/>
                </a:solidFill>
                <a:latin typeface="Trebuchet MS"/>
                <a:cs typeface="Trebuchet MS"/>
              </a:rPr>
              <a:t> </a:t>
            </a:r>
            <a:r>
              <a:rPr lang="es-ES" sz="1600" spc="-5" dirty="0">
                <a:solidFill>
                  <a:srgbClr val="5C5822"/>
                </a:solidFill>
                <a:latin typeface="Trebuchet MS"/>
                <a:cs typeface="Trebuchet MS"/>
              </a:rPr>
              <a:t>el</a:t>
            </a:r>
            <a:r>
              <a:rPr lang="es-ES" sz="1600" spc="-15" dirty="0">
                <a:solidFill>
                  <a:srgbClr val="5C5822"/>
                </a:solidFill>
                <a:latin typeface="Trebuchet MS"/>
                <a:cs typeface="Trebuchet MS"/>
              </a:rPr>
              <a:t> </a:t>
            </a:r>
            <a:r>
              <a:rPr lang="es-ES" sz="1600" spc="-5" dirty="0" err="1">
                <a:solidFill>
                  <a:srgbClr val="5C5822"/>
                </a:solidFill>
                <a:latin typeface="Trebuchet MS"/>
                <a:cs typeface="Trebuchet MS"/>
              </a:rPr>
              <a:t>backend</a:t>
            </a:r>
            <a:endParaRPr lang="es-ES" sz="1600" dirty="0">
              <a:latin typeface="Trebuchet MS"/>
              <a:cs typeface="Trebuchet MS"/>
            </a:endParaRPr>
          </a:p>
          <a:p>
            <a:pPr marL="12700" marR="197485">
              <a:lnSpc>
                <a:spcPct val="150000"/>
              </a:lnSpc>
              <a:spcBef>
                <a:spcPts val="860"/>
              </a:spcBef>
            </a:pPr>
            <a:r>
              <a:rPr lang="es-ES" sz="1600" dirty="0">
                <a:solidFill>
                  <a:srgbClr val="333333"/>
                </a:solidFill>
                <a:latin typeface="Georgia"/>
                <a:cs typeface="Georgia"/>
              </a:rPr>
              <a:t>A</a:t>
            </a:r>
            <a:r>
              <a:rPr lang="es-ES" sz="1600" spc="-5" dirty="0">
                <a:solidFill>
                  <a:srgbClr val="333333"/>
                </a:solidFill>
                <a:latin typeface="Georgia"/>
                <a:cs typeface="Georgia"/>
              </a:rPr>
              <a:t> ciertos desarrolladores</a:t>
            </a:r>
            <a:r>
              <a:rPr lang="es-ES" sz="1600" dirty="0">
                <a:solidFill>
                  <a:srgbClr val="333333"/>
                </a:solidFill>
                <a:latin typeface="Georgia"/>
                <a:cs typeface="Georgia"/>
              </a:rPr>
              <a:t> </a:t>
            </a:r>
            <a:r>
              <a:rPr lang="es-ES" sz="1600" spc="-5" dirty="0">
                <a:solidFill>
                  <a:srgbClr val="333333"/>
                </a:solidFill>
                <a:latin typeface="Georgia"/>
                <a:cs typeface="Georgia"/>
              </a:rPr>
              <a:t>se les</a:t>
            </a:r>
            <a:r>
              <a:rPr lang="es-ES" sz="1600" dirty="0">
                <a:solidFill>
                  <a:srgbClr val="333333"/>
                </a:solidFill>
                <a:latin typeface="Georgia"/>
                <a:cs typeface="Georgia"/>
              </a:rPr>
              <a:t> </a:t>
            </a:r>
            <a:r>
              <a:rPr lang="es-ES" sz="1600" spc="-5" dirty="0">
                <a:solidFill>
                  <a:srgbClr val="333333"/>
                </a:solidFill>
                <a:latin typeface="Georgia"/>
                <a:cs typeface="Georgia"/>
              </a:rPr>
              <a:t>ocurrió que podrían</a:t>
            </a:r>
            <a:r>
              <a:rPr lang="es-ES" sz="1600" dirty="0">
                <a:solidFill>
                  <a:srgbClr val="333333"/>
                </a:solidFill>
                <a:latin typeface="Georgia"/>
                <a:cs typeface="Georgia"/>
              </a:rPr>
              <a:t> </a:t>
            </a:r>
            <a:r>
              <a:rPr lang="es-ES" sz="1600" spc="-5" dirty="0">
                <a:solidFill>
                  <a:srgbClr val="333333"/>
                </a:solidFill>
                <a:latin typeface="Georgia"/>
                <a:cs typeface="Georgia"/>
              </a:rPr>
              <a:t>extraer el</a:t>
            </a:r>
            <a:r>
              <a:rPr lang="es-ES" sz="1600" dirty="0">
                <a:solidFill>
                  <a:srgbClr val="333333"/>
                </a:solidFill>
                <a:latin typeface="Georgia"/>
                <a:cs typeface="Georgia"/>
              </a:rPr>
              <a:t> </a:t>
            </a:r>
            <a:r>
              <a:rPr lang="es-ES" sz="1600" spc="-5" dirty="0">
                <a:solidFill>
                  <a:srgbClr val="333333"/>
                </a:solidFill>
                <a:latin typeface="Georgia"/>
                <a:cs typeface="Georgia"/>
              </a:rPr>
              <a:t>motor de ejecución</a:t>
            </a:r>
            <a:r>
              <a:rPr lang="es-ES" sz="1600" dirty="0">
                <a:solidFill>
                  <a:srgbClr val="333333"/>
                </a:solidFill>
                <a:latin typeface="Georgia"/>
                <a:cs typeface="Georgia"/>
              </a:rPr>
              <a:t> </a:t>
            </a:r>
            <a:r>
              <a:rPr lang="es-ES" sz="1600" spc="-5" dirty="0">
                <a:solidFill>
                  <a:srgbClr val="333333"/>
                </a:solidFill>
                <a:latin typeface="Georgia"/>
                <a:cs typeface="Georgia"/>
              </a:rPr>
              <a:t>de </a:t>
            </a:r>
            <a:r>
              <a:rPr lang="es-ES" sz="1600" dirty="0">
                <a:solidFill>
                  <a:srgbClr val="333333"/>
                </a:solidFill>
                <a:latin typeface="Georgia"/>
                <a:cs typeface="Georgia"/>
              </a:rPr>
              <a:t> </a:t>
            </a:r>
            <a:r>
              <a:rPr lang="es-ES" sz="1600" spc="-5" dirty="0" err="1">
                <a:solidFill>
                  <a:srgbClr val="333333"/>
                </a:solidFill>
                <a:latin typeface="Georgia"/>
                <a:cs typeface="Georgia"/>
              </a:rPr>
              <a:t>Javascript</a:t>
            </a:r>
            <a:r>
              <a:rPr lang="es-ES" sz="1600" spc="-5" dirty="0">
                <a:solidFill>
                  <a:srgbClr val="333333"/>
                </a:solidFill>
                <a:latin typeface="Georgia"/>
                <a:cs typeface="Georgia"/>
              </a:rPr>
              <a:t>,</a:t>
            </a:r>
            <a:r>
              <a:rPr lang="es-ES" sz="1600" dirty="0">
                <a:solidFill>
                  <a:srgbClr val="333333"/>
                </a:solidFill>
                <a:latin typeface="Georgia"/>
                <a:cs typeface="Georgia"/>
              </a:rPr>
              <a:t> </a:t>
            </a:r>
            <a:r>
              <a:rPr lang="es-ES" sz="1600" spc="-5" dirty="0">
                <a:solidFill>
                  <a:srgbClr val="333333"/>
                </a:solidFill>
                <a:latin typeface="Georgia"/>
                <a:cs typeface="Georgia"/>
              </a:rPr>
              <a:t>que</a:t>
            </a:r>
            <a:r>
              <a:rPr lang="es-ES" sz="1600" dirty="0">
                <a:solidFill>
                  <a:srgbClr val="333333"/>
                </a:solidFill>
                <a:latin typeface="Georgia"/>
                <a:cs typeface="Georgia"/>
              </a:rPr>
              <a:t> </a:t>
            </a:r>
            <a:r>
              <a:rPr lang="es-ES" sz="1600" spc="-5" dirty="0">
                <a:solidFill>
                  <a:srgbClr val="333333"/>
                </a:solidFill>
                <a:latin typeface="Georgia"/>
                <a:cs typeface="Georgia"/>
              </a:rPr>
              <a:t>hasta</a:t>
            </a:r>
            <a:r>
              <a:rPr lang="es-ES" sz="1600" dirty="0">
                <a:solidFill>
                  <a:srgbClr val="333333"/>
                </a:solidFill>
                <a:latin typeface="Georgia"/>
                <a:cs typeface="Georgia"/>
              </a:rPr>
              <a:t> </a:t>
            </a:r>
            <a:r>
              <a:rPr lang="es-ES" sz="1600" spc="-5" dirty="0">
                <a:solidFill>
                  <a:srgbClr val="333333"/>
                </a:solidFill>
                <a:latin typeface="Georgia"/>
                <a:cs typeface="Georgia"/>
              </a:rPr>
              <a:t>entonces</a:t>
            </a:r>
            <a:r>
              <a:rPr lang="es-ES" sz="1600" spc="5" dirty="0">
                <a:solidFill>
                  <a:srgbClr val="333333"/>
                </a:solidFill>
                <a:latin typeface="Georgia"/>
                <a:cs typeface="Georgia"/>
              </a:rPr>
              <a:t> </a:t>
            </a:r>
            <a:r>
              <a:rPr lang="es-ES" sz="1600" spc="-5" dirty="0">
                <a:solidFill>
                  <a:srgbClr val="333333"/>
                </a:solidFill>
                <a:latin typeface="Georgia"/>
                <a:cs typeface="Georgia"/>
              </a:rPr>
              <a:t>sólo</a:t>
            </a:r>
            <a:r>
              <a:rPr lang="es-ES" sz="1600" dirty="0">
                <a:solidFill>
                  <a:srgbClr val="333333"/>
                </a:solidFill>
                <a:latin typeface="Georgia"/>
                <a:cs typeface="Georgia"/>
              </a:rPr>
              <a:t> </a:t>
            </a:r>
            <a:r>
              <a:rPr lang="es-ES" sz="1600" spc="-5" dirty="0">
                <a:solidFill>
                  <a:srgbClr val="333333"/>
                </a:solidFill>
                <a:latin typeface="Georgia"/>
                <a:cs typeface="Georgia"/>
              </a:rPr>
              <a:t>se</a:t>
            </a:r>
            <a:r>
              <a:rPr lang="es-ES" sz="1600" dirty="0">
                <a:solidFill>
                  <a:srgbClr val="333333"/>
                </a:solidFill>
                <a:latin typeface="Georgia"/>
                <a:cs typeface="Georgia"/>
              </a:rPr>
              <a:t> </a:t>
            </a:r>
            <a:r>
              <a:rPr lang="es-ES" sz="1600" spc="-5" dirty="0">
                <a:solidFill>
                  <a:srgbClr val="333333"/>
                </a:solidFill>
                <a:latin typeface="Georgia"/>
                <a:cs typeface="Georgia"/>
              </a:rPr>
              <a:t>disponía</a:t>
            </a:r>
            <a:r>
              <a:rPr lang="es-ES" sz="1600" spc="5" dirty="0">
                <a:solidFill>
                  <a:srgbClr val="333333"/>
                </a:solidFill>
                <a:latin typeface="Georgia"/>
                <a:cs typeface="Georgia"/>
              </a:rPr>
              <a:t> </a:t>
            </a:r>
            <a:r>
              <a:rPr lang="es-ES" sz="1600" spc="-5" dirty="0">
                <a:solidFill>
                  <a:srgbClr val="333333"/>
                </a:solidFill>
                <a:latin typeface="Georgia"/>
                <a:cs typeface="Georgia"/>
              </a:rPr>
              <a:t>dentro</a:t>
            </a:r>
            <a:r>
              <a:rPr lang="es-ES" sz="1600" dirty="0">
                <a:solidFill>
                  <a:srgbClr val="333333"/>
                </a:solidFill>
                <a:latin typeface="Georgia"/>
                <a:cs typeface="Georgia"/>
              </a:rPr>
              <a:t> </a:t>
            </a:r>
            <a:r>
              <a:rPr lang="es-ES" sz="1600" spc="-5" dirty="0">
                <a:solidFill>
                  <a:srgbClr val="333333"/>
                </a:solidFill>
                <a:latin typeface="Georgia"/>
                <a:cs typeface="Georgia"/>
              </a:rPr>
              <a:t>del</a:t>
            </a:r>
            <a:r>
              <a:rPr lang="es-ES" sz="1600" dirty="0">
                <a:solidFill>
                  <a:srgbClr val="333333"/>
                </a:solidFill>
                <a:latin typeface="Georgia"/>
                <a:cs typeface="Georgia"/>
              </a:rPr>
              <a:t> </a:t>
            </a:r>
            <a:r>
              <a:rPr lang="es-ES" sz="1600" spc="-5" dirty="0">
                <a:solidFill>
                  <a:srgbClr val="333333"/>
                </a:solidFill>
                <a:latin typeface="Georgia"/>
                <a:cs typeface="Georgia"/>
              </a:rPr>
              <a:t>ámbito</a:t>
            </a:r>
            <a:r>
              <a:rPr lang="es-ES" sz="1600" spc="5" dirty="0">
                <a:solidFill>
                  <a:srgbClr val="333333"/>
                </a:solidFill>
                <a:latin typeface="Georgia"/>
                <a:cs typeface="Georgia"/>
              </a:rPr>
              <a:t> </a:t>
            </a:r>
            <a:r>
              <a:rPr lang="es-ES" sz="1600" spc="-5" dirty="0">
                <a:solidFill>
                  <a:srgbClr val="333333"/>
                </a:solidFill>
                <a:latin typeface="Georgia"/>
                <a:cs typeface="Georgia"/>
              </a:rPr>
              <a:t>del</a:t>
            </a:r>
            <a:r>
              <a:rPr lang="es-ES" sz="1600" dirty="0">
                <a:solidFill>
                  <a:srgbClr val="333333"/>
                </a:solidFill>
                <a:latin typeface="Georgia"/>
                <a:cs typeface="Georgia"/>
              </a:rPr>
              <a:t> </a:t>
            </a:r>
            <a:r>
              <a:rPr lang="es-ES" sz="1600" spc="-5" dirty="0">
                <a:solidFill>
                  <a:srgbClr val="333333"/>
                </a:solidFill>
                <a:latin typeface="Georgia"/>
                <a:cs typeface="Georgia"/>
              </a:rPr>
              <a:t>navegador,</a:t>
            </a:r>
            <a:r>
              <a:rPr lang="es-ES" sz="1600" dirty="0">
                <a:solidFill>
                  <a:srgbClr val="333333"/>
                </a:solidFill>
                <a:latin typeface="Georgia"/>
                <a:cs typeface="Georgia"/>
              </a:rPr>
              <a:t> </a:t>
            </a:r>
            <a:r>
              <a:rPr lang="es-ES" sz="1600" spc="-5" dirty="0">
                <a:solidFill>
                  <a:srgbClr val="333333"/>
                </a:solidFill>
                <a:latin typeface="Georgia"/>
                <a:cs typeface="Georgia"/>
              </a:rPr>
              <a:t>para</a:t>
            </a:r>
            <a:r>
              <a:rPr lang="es-ES" sz="1600" spc="5" dirty="0">
                <a:solidFill>
                  <a:srgbClr val="333333"/>
                </a:solidFill>
                <a:latin typeface="Georgia"/>
                <a:cs typeface="Georgia"/>
              </a:rPr>
              <a:t> </a:t>
            </a:r>
            <a:r>
              <a:rPr lang="es-ES" sz="1600" spc="-5" dirty="0">
                <a:solidFill>
                  <a:srgbClr val="333333"/>
                </a:solidFill>
                <a:latin typeface="Georgia"/>
                <a:cs typeface="Georgia"/>
              </a:rPr>
              <a:t>usarlo </a:t>
            </a:r>
            <a:r>
              <a:rPr lang="es-ES" sz="1600" spc="-300" dirty="0">
                <a:solidFill>
                  <a:srgbClr val="333333"/>
                </a:solidFill>
                <a:latin typeface="Georgia"/>
                <a:cs typeface="Georgia"/>
              </a:rPr>
              <a:t> </a:t>
            </a:r>
            <a:r>
              <a:rPr lang="es-ES" sz="1600" spc="-5" dirty="0">
                <a:solidFill>
                  <a:srgbClr val="333333"/>
                </a:solidFill>
                <a:latin typeface="Georgia"/>
                <a:cs typeface="Georgia"/>
              </a:rPr>
              <a:t>en cualquier</a:t>
            </a:r>
            <a:r>
              <a:rPr lang="es-ES" sz="1600" dirty="0">
                <a:solidFill>
                  <a:srgbClr val="333333"/>
                </a:solidFill>
                <a:latin typeface="Georgia"/>
                <a:cs typeface="Georgia"/>
              </a:rPr>
              <a:t> </a:t>
            </a:r>
            <a:r>
              <a:rPr lang="es-ES" sz="1600" spc="-5" dirty="0">
                <a:solidFill>
                  <a:srgbClr val="333333"/>
                </a:solidFill>
                <a:latin typeface="Georgia"/>
                <a:cs typeface="Georgia"/>
              </a:rPr>
              <a:t>otro propósito</a:t>
            </a:r>
            <a:r>
              <a:rPr lang="es-ES" sz="1600" dirty="0">
                <a:solidFill>
                  <a:srgbClr val="333333"/>
                </a:solidFill>
                <a:latin typeface="Georgia"/>
                <a:cs typeface="Georgia"/>
              </a:rPr>
              <a:t> </a:t>
            </a:r>
            <a:r>
              <a:rPr lang="es-ES" sz="1600" spc="-5" dirty="0">
                <a:solidFill>
                  <a:srgbClr val="333333"/>
                </a:solidFill>
                <a:latin typeface="Georgia"/>
                <a:cs typeface="Georgia"/>
              </a:rPr>
              <a:t>fuera</a:t>
            </a:r>
            <a:r>
              <a:rPr lang="es-ES" sz="1600" dirty="0">
                <a:solidFill>
                  <a:srgbClr val="333333"/>
                </a:solidFill>
                <a:latin typeface="Georgia"/>
                <a:cs typeface="Georgia"/>
              </a:rPr>
              <a:t> </a:t>
            </a:r>
            <a:r>
              <a:rPr lang="es-ES" sz="1600" spc="-5" dirty="0">
                <a:solidFill>
                  <a:srgbClr val="333333"/>
                </a:solidFill>
                <a:latin typeface="Georgia"/>
                <a:cs typeface="Georgia"/>
              </a:rPr>
              <a:t>del cliente</a:t>
            </a:r>
            <a:r>
              <a:rPr lang="es-ES" sz="1600" dirty="0">
                <a:solidFill>
                  <a:srgbClr val="333333"/>
                </a:solidFill>
                <a:latin typeface="Georgia"/>
                <a:cs typeface="Georgia"/>
              </a:rPr>
              <a:t> </a:t>
            </a:r>
            <a:r>
              <a:rPr lang="es-ES" sz="1600" spc="-5" dirty="0">
                <a:solidFill>
                  <a:srgbClr val="333333"/>
                </a:solidFill>
                <a:latin typeface="Georgia"/>
                <a:cs typeface="Georgia"/>
              </a:rPr>
              <a:t>web. Así</a:t>
            </a:r>
            <a:r>
              <a:rPr lang="es-ES" sz="1600" dirty="0">
                <a:solidFill>
                  <a:srgbClr val="333333"/>
                </a:solidFill>
                <a:latin typeface="Georgia"/>
                <a:cs typeface="Georgia"/>
              </a:rPr>
              <a:t> </a:t>
            </a:r>
            <a:r>
              <a:rPr lang="es-ES" sz="1600" spc="-5" dirty="0">
                <a:solidFill>
                  <a:srgbClr val="333333"/>
                </a:solidFill>
                <a:latin typeface="Georgia"/>
                <a:cs typeface="Georgia"/>
              </a:rPr>
              <a:t>es</a:t>
            </a:r>
            <a:r>
              <a:rPr lang="es-ES" sz="1600" dirty="0">
                <a:solidFill>
                  <a:srgbClr val="333333"/>
                </a:solidFill>
                <a:latin typeface="Georgia"/>
                <a:cs typeface="Georgia"/>
              </a:rPr>
              <a:t> </a:t>
            </a:r>
            <a:r>
              <a:rPr lang="es-ES" sz="1600" spc="-5" dirty="0">
                <a:solidFill>
                  <a:srgbClr val="333333"/>
                </a:solidFill>
                <a:latin typeface="Georgia"/>
                <a:cs typeface="Georgia"/>
              </a:rPr>
              <a:t>como nació</a:t>
            </a:r>
            <a:r>
              <a:rPr lang="es-ES" sz="1600" dirty="0">
                <a:solidFill>
                  <a:srgbClr val="333333"/>
                </a:solidFill>
                <a:latin typeface="Georgia"/>
                <a:cs typeface="Georgia"/>
              </a:rPr>
              <a:t> </a:t>
            </a:r>
            <a:r>
              <a:rPr lang="es-ES" sz="1600" spc="-5" dirty="0" err="1">
                <a:solidFill>
                  <a:srgbClr val="333333"/>
                </a:solidFill>
                <a:latin typeface="Georgia"/>
                <a:cs typeface="Georgia"/>
              </a:rPr>
              <a:t>NodeJS</a:t>
            </a:r>
            <a:r>
              <a:rPr lang="es-ES" sz="1600" spc="-5" dirty="0">
                <a:solidFill>
                  <a:srgbClr val="333333"/>
                </a:solidFill>
                <a:latin typeface="Georgia"/>
                <a:cs typeface="Georgia"/>
              </a:rPr>
              <a:t>,</a:t>
            </a:r>
            <a:r>
              <a:rPr lang="es-ES" sz="1600" dirty="0">
                <a:solidFill>
                  <a:srgbClr val="333333"/>
                </a:solidFill>
                <a:latin typeface="Georgia"/>
                <a:cs typeface="Georgia"/>
              </a:rPr>
              <a:t> </a:t>
            </a:r>
            <a:r>
              <a:rPr lang="es-ES" sz="1600" spc="-5" dirty="0">
                <a:solidFill>
                  <a:srgbClr val="333333"/>
                </a:solidFill>
                <a:latin typeface="Georgia"/>
                <a:cs typeface="Georgia"/>
              </a:rPr>
              <a:t>que no</a:t>
            </a:r>
            <a:r>
              <a:rPr lang="es-ES" sz="1600" dirty="0">
                <a:solidFill>
                  <a:srgbClr val="333333"/>
                </a:solidFill>
                <a:latin typeface="Georgia"/>
                <a:cs typeface="Georgia"/>
              </a:rPr>
              <a:t> </a:t>
            </a:r>
            <a:r>
              <a:rPr lang="es-ES" sz="1600" spc="-5" dirty="0">
                <a:solidFill>
                  <a:srgbClr val="333333"/>
                </a:solidFill>
                <a:latin typeface="Georgia"/>
                <a:cs typeface="Georgia"/>
              </a:rPr>
              <a:t>es más </a:t>
            </a:r>
            <a:r>
              <a:rPr lang="es-ES" sz="1600" dirty="0">
                <a:solidFill>
                  <a:srgbClr val="333333"/>
                </a:solidFill>
                <a:latin typeface="Georgia"/>
                <a:cs typeface="Georgia"/>
              </a:rPr>
              <a:t> </a:t>
            </a:r>
            <a:r>
              <a:rPr lang="es-ES" sz="1600" spc="-5" dirty="0">
                <a:solidFill>
                  <a:srgbClr val="333333"/>
                </a:solidFill>
                <a:latin typeface="Georgia"/>
                <a:cs typeface="Georgia"/>
              </a:rPr>
              <a:t>que</a:t>
            </a:r>
            <a:r>
              <a:rPr lang="es-ES" sz="1600" spc="-10" dirty="0">
                <a:solidFill>
                  <a:srgbClr val="333333"/>
                </a:solidFill>
                <a:latin typeface="Georgia"/>
                <a:cs typeface="Georgia"/>
              </a:rPr>
              <a:t> </a:t>
            </a:r>
            <a:r>
              <a:rPr lang="es-ES" sz="1600" spc="-5" dirty="0" err="1">
                <a:solidFill>
                  <a:srgbClr val="333333"/>
                </a:solidFill>
                <a:latin typeface="Georgia"/>
                <a:cs typeface="Georgia"/>
              </a:rPr>
              <a:t>Javascript</a:t>
            </a:r>
            <a:r>
              <a:rPr lang="es-ES" sz="1600" spc="-5" dirty="0">
                <a:solidFill>
                  <a:srgbClr val="333333"/>
                </a:solidFill>
                <a:latin typeface="Georgia"/>
                <a:cs typeface="Georgia"/>
              </a:rPr>
              <a:t> fuera del navegador.</a:t>
            </a:r>
            <a:endParaRPr lang="es-ES" sz="1600" dirty="0">
              <a:latin typeface="Georgia"/>
              <a:cs typeface="Georgia"/>
            </a:endParaRPr>
          </a:p>
          <a:p>
            <a:pPr marL="12700" marR="146685">
              <a:lnSpc>
                <a:spcPct val="150000"/>
              </a:lnSpc>
              <a:spcBef>
                <a:spcPts val="1200"/>
              </a:spcBef>
            </a:pPr>
            <a:r>
              <a:rPr lang="es-ES" sz="1600" spc="-5" dirty="0">
                <a:solidFill>
                  <a:srgbClr val="333333"/>
                </a:solidFill>
                <a:latin typeface="Georgia"/>
                <a:cs typeface="Georgia"/>
              </a:rPr>
              <a:t>Con</a:t>
            </a:r>
            <a:r>
              <a:rPr lang="es-ES" sz="1600" dirty="0">
                <a:solidFill>
                  <a:srgbClr val="333333"/>
                </a:solidFill>
                <a:latin typeface="Georgia"/>
                <a:cs typeface="Georgia"/>
              </a:rPr>
              <a:t> </a:t>
            </a:r>
            <a:r>
              <a:rPr lang="es-ES" sz="1600" spc="-5" dirty="0" err="1">
                <a:solidFill>
                  <a:srgbClr val="333333"/>
                </a:solidFill>
                <a:latin typeface="Georgia"/>
                <a:cs typeface="Georgia"/>
              </a:rPr>
              <a:t>NodeJS</a:t>
            </a:r>
            <a:r>
              <a:rPr lang="es-ES" sz="1600" dirty="0">
                <a:solidFill>
                  <a:srgbClr val="333333"/>
                </a:solidFill>
                <a:latin typeface="Georgia"/>
                <a:cs typeface="Georgia"/>
              </a:rPr>
              <a:t> </a:t>
            </a:r>
            <a:r>
              <a:rPr lang="es-ES" sz="1600" spc="-5" dirty="0">
                <a:solidFill>
                  <a:srgbClr val="333333"/>
                </a:solidFill>
                <a:latin typeface="Georgia"/>
                <a:cs typeface="Georgia"/>
              </a:rPr>
              <a:t>podemos</a:t>
            </a:r>
            <a:r>
              <a:rPr lang="es-ES" sz="1600" dirty="0">
                <a:solidFill>
                  <a:srgbClr val="333333"/>
                </a:solidFill>
                <a:latin typeface="Georgia"/>
                <a:cs typeface="Georgia"/>
              </a:rPr>
              <a:t> </a:t>
            </a:r>
            <a:r>
              <a:rPr lang="es-ES" sz="1600" spc="-5" dirty="0">
                <a:solidFill>
                  <a:srgbClr val="333333"/>
                </a:solidFill>
                <a:latin typeface="Georgia"/>
                <a:cs typeface="Georgia"/>
              </a:rPr>
              <a:t>programar</a:t>
            </a:r>
            <a:r>
              <a:rPr lang="es-ES" sz="1600" dirty="0">
                <a:solidFill>
                  <a:srgbClr val="333333"/>
                </a:solidFill>
                <a:latin typeface="Georgia"/>
                <a:cs typeface="Georgia"/>
              </a:rPr>
              <a:t> </a:t>
            </a:r>
            <a:r>
              <a:rPr lang="es-ES" sz="1600" spc="-5" dirty="0">
                <a:solidFill>
                  <a:srgbClr val="333333"/>
                </a:solidFill>
                <a:latin typeface="Georgia"/>
                <a:cs typeface="Georgia"/>
              </a:rPr>
              <a:t>con</a:t>
            </a:r>
            <a:r>
              <a:rPr lang="es-ES" sz="1600" dirty="0">
                <a:solidFill>
                  <a:srgbClr val="333333"/>
                </a:solidFill>
                <a:latin typeface="Georgia"/>
                <a:cs typeface="Georgia"/>
              </a:rPr>
              <a:t> </a:t>
            </a:r>
            <a:r>
              <a:rPr lang="es-ES" sz="1600" spc="-5" dirty="0" err="1">
                <a:solidFill>
                  <a:srgbClr val="333333"/>
                </a:solidFill>
                <a:latin typeface="Georgia"/>
                <a:cs typeface="Georgia"/>
              </a:rPr>
              <a:t>Javascript</a:t>
            </a:r>
            <a:r>
              <a:rPr lang="es-ES" sz="1600" dirty="0">
                <a:solidFill>
                  <a:srgbClr val="333333"/>
                </a:solidFill>
                <a:latin typeface="Georgia"/>
                <a:cs typeface="Georgia"/>
              </a:rPr>
              <a:t> </a:t>
            </a:r>
            <a:r>
              <a:rPr lang="es-ES" sz="1600" spc="-5" dirty="0">
                <a:solidFill>
                  <a:srgbClr val="333333"/>
                </a:solidFill>
                <a:latin typeface="Georgia"/>
                <a:cs typeface="Georgia"/>
              </a:rPr>
              <a:t>aplicaciones</a:t>
            </a:r>
            <a:r>
              <a:rPr lang="es-ES" sz="1600" dirty="0">
                <a:solidFill>
                  <a:srgbClr val="333333"/>
                </a:solidFill>
                <a:latin typeface="Georgia"/>
                <a:cs typeface="Georgia"/>
              </a:rPr>
              <a:t> </a:t>
            </a:r>
            <a:r>
              <a:rPr lang="es-ES" sz="1600" spc="-5" dirty="0">
                <a:solidFill>
                  <a:srgbClr val="333333"/>
                </a:solidFill>
                <a:latin typeface="Georgia"/>
                <a:cs typeface="Georgia"/>
              </a:rPr>
              <a:t>que</a:t>
            </a:r>
            <a:r>
              <a:rPr lang="es-ES" sz="1600" dirty="0">
                <a:solidFill>
                  <a:srgbClr val="333333"/>
                </a:solidFill>
                <a:latin typeface="Georgia"/>
                <a:cs typeface="Georgia"/>
              </a:rPr>
              <a:t> </a:t>
            </a:r>
            <a:r>
              <a:rPr lang="es-ES" sz="1600" spc="-5" dirty="0">
                <a:solidFill>
                  <a:srgbClr val="333333"/>
                </a:solidFill>
                <a:latin typeface="Georgia"/>
                <a:cs typeface="Georgia"/>
              </a:rPr>
              <a:t>se</a:t>
            </a:r>
            <a:r>
              <a:rPr lang="es-ES" sz="1600" spc="5" dirty="0">
                <a:solidFill>
                  <a:srgbClr val="333333"/>
                </a:solidFill>
                <a:latin typeface="Georgia"/>
                <a:cs typeface="Georgia"/>
              </a:rPr>
              <a:t> </a:t>
            </a:r>
            <a:r>
              <a:rPr lang="es-ES" sz="1600" spc="-5" dirty="0">
                <a:solidFill>
                  <a:srgbClr val="333333"/>
                </a:solidFill>
                <a:latin typeface="Georgia"/>
                <a:cs typeface="Georgia"/>
              </a:rPr>
              <a:t>ejecutan</a:t>
            </a:r>
            <a:r>
              <a:rPr lang="es-ES" sz="1600" dirty="0">
                <a:solidFill>
                  <a:srgbClr val="333333"/>
                </a:solidFill>
                <a:latin typeface="Georgia"/>
                <a:cs typeface="Georgia"/>
              </a:rPr>
              <a:t> </a:t>
            </a:r>
            <a:r>
              <a:rPr lang="es-ES" sz="1600" spc="-5" dirty="0">
                <a:solidFill>
                  <a:srgbClr val="333333"/>
                </a:solidFill>
                <a:latin typeface="Georgia"/>
                <a:cs typeface="Georgia"/>
              </a:rPr>
              <a:t>directamente </a:t>
            </a:r>
            <a:r>
              <a:rPr lang="es-ES" sz="1600" dirty="0">
                <a:solidFill>
                  <a:srgbClr val="333333"/>
                </a:solidFill>
                <a:latin typeface="Georgia"/>
                <a:cs typeface="Georgia"/>
              </a:rPr>
              <a:t> </a:t>
            </a:r>
            <a:r>
              <a:rPr lang="es-ES" sz="1600" spc="-5" dirty="0">
                <a:solidFill>
                  <a:srgbClr val="333333"/>
                </a:solidFill>
                <a:latin typeface="Georgia"/>
                <a:cs typeface="Georgia"/>
              </a:rPr>
              <a:t>sobre el</a:t>
            </a:r>
            <a:r>
              <a:rPr lang="es-ES" sz="1600" dirty="0">
                <a:solidFill>
                  <a:srgbClr val="333333"/>
                </a:solidFill>
                <a:latin typeface="Georgia"/>
                <a:cs typeface="Georgia"/>
              </a:rPr>
              <a:t> </a:t>
            </a:r>
            <a:r>
              <a:rPr lang="es-ES" sz="1600" spc="-5" dirty="0">
                <a:solidFill>
                  <a:srgbClr val="333333"/>
                </a:solidFill>
                <a:latin typeface="Georgia"/>
                <a:cs typeface="Georgia"/>
              </a:rPr>
              <a:t>sistema</a:t>
            </a:r>
            <a:r>
              <a:rPr lang="es-ES" sz="1600" dirty="0">
                <a:solidFill>
                  <a:srgbClr val="333333"/>
                </a:solidFill>
                <a:latin typeface="Georgia"/>
                <a:cs typeface="Georgia"/>
              </a:rPr>
              <a:t> </a:t>
            </a:r>
            <a:r>
              <a:rPr lang="es-ES" sz="1600" spc="-5" dirty="0">
                <a:solidFill>
                  <a:srgbClr val="333333"/>
                </a:solidFill>
                <a:latin typeface="Georgia"/>
                <a:cs typeface="Georgia"/>
              </a:rPr>
              <a:t>operativo</a:t>
            </a:r>
            <a:r>
              <a:rPr lang="es-ES" sz="1600" dirty="0">
                <a:solidFill>
                  <a:srgbClr val="333333"/>
                </a:solidFill>
                <a:latin typeface="Georgia"/>
                <a:cs typeface="Georgia"/>
              </a:rPr>
              <a:t> </a:t>
            </a:r>
            <a:r>
              <a:rPr lang="es-ES" sz="1600" spc="-5" dirty="0">
                <a:solidFill>
                  <a:srgbClr val="333333"/>
                </a:solidFill>
                <a:latin typeface="Georgia"/>
                <a:cs typeface="Georgia"/>
              </a:rPr>
              <a:t>y</a:t>
            </a:r>
            <a:r>
              <a:rPr lang="es-ES" sz="1600" dirty="0">
                <a:solidFill>
                  <a:srgbClr val="333333"/>
                </a:solidFill>
                <a:latin typeface="Georgia"/>
                <a:cs typeface="Georgia"/>
              </a:rPr>
              <a:t> </a:t>
            </a:r>
            <a:r>
              <a:rPr lang="es-ES" sz="1600" spc="-5" dirty="0">
                <a:solidFill>
                  <a:srgbClr val="333333"/>
                </a:solidFill>
                <a:latin typeface="Georgia"/>
                <a:cs typeface="Georgia"/>
              </a:rPr>
              <a:t>que son</a:t>
            </a:r>
            <a:r>
              <a:rPr lang="es-ES" sz="1600" dirty="0">
                <a:solidFill>
                  <a:srgbClr val="333333"/>
                </a:solidFill>
                <a:latin typeface="Georgia"/>
                <a:cs typeface="Georgia"/>
              </a:rPr>
              <a:t> </a:t>
            </a:r>
            <a:r>
              <a:rPr lang="es-ES" sz="1600" spc="-5" dirty="0">
                <a:solidFill>
                  <a:srgbClr val="333333"/>
                </a:solidFill>
                <a:latin typeface="Georgia"/>
                <a:cs typeface="Georgia"/>
              </a:rPr>
              <a:t>capaces</a:t>
            </a:r>
            <a:r>
              <a:rPr lang="es-ES" sz="1600" dirty="0">
                <a:solidFill>
                  <a:srgbClr val="333333"/>
                </a:solidFill>
                <a:latin typeface="Georgia"/>
                <a:cs typeface="Georgia"/>
              </a:rPr>
              <a:t> </a:t>
            </a:r>
            <a:r>
              <a:rPr lang="es-ES" sz="1600" spc="-5" dirty="0">
                <a:solidFill>
                  <a:srgbClr val="333333"/>
                </a:solidFill>
                <a:latin typeface="Georgia"/>
                <a:cs typeface="Georgia"/>
              </a:rPr>
              <a:t>de</a:t>
            </a:r>
            <a:r>
              <a:rPr lang="es-ES" sz="1600" dirty="0">
                <a:solidFill>
                  <a:srgbClr val="333333"/>
                </a:solidFill>
                <a:latin typeface="Georgia"/>
                <a:cs typeface="Georgia"/>
              </a:rPr>
              <a:t> </a:t>
            </a:r>
            <a:r>
              <a:rPr lang="es-ES" sz="1600" spc="-5" dirty="0">
                <a:solidFill>
                  <a:srgbClr val="333333"/>
                </a:solidFill>
                <a:latin typeface="Georgia"/>
                <a:cs typeface="Georgia"/>
              </a:rPr>
              <a:t>resolver</a:t>
            </a:r>
            <a:r>
              <a:rPr lang="es-ES" sz="1600" dirty="0">
                <a:solidFill>
                  <a:srgbClr val="333333"/>
                </a:solidFill>
                <a:latin typeface="Georgia"/>
                <a:cs typeface="Georgia"/>
              </a:rPr>
              <a:t> </a:t>
            </a:r>
            <a:r>
              <a:rPr lang="es-ES" sz="1600" spc="-5" dirty="0">
                <a:solidFill>
                  <a:srgbClr val="333333"/>
                </a:solidFill>
                <a:latin typeface="Georgia"/>
                <a:cs typeface="Georgia"/>
              </a:rPr>
              <a:t>cualquier</a:t>
            </a:r>
            <a:r>
              <a:rPr lang="es-ES" sz="1600" dirty="0">
                <a:solidFill>
                  <a:srgbClr val="333333"/>
                </a:solidFill>
                <a:latin typeface="Georgia"/>
                <a:cs typeface="Georgia"/>
              </a:rPr>
              <a:t> </a:t>
            </a:r>
            <a:r>
              <a:rPr lang="es-ES" sz="1600" spc="-5" dirty="0">
                <a:solidFill>
                  <a:srgbClr val="333333"/>
                </a:solidFill>
                <a:latin typeface="Georgia"/>
                <a:cs typeface="Georgia"/>
              </a:rPr>
              <a:t>tipo de</a:t>
            </a:r>
            <a:r>
              <a:rPr lang="es-ES" sz="1600" dirty="0">
                <a:solidFill>
                  <a:srgbClr val="333333"/>
                </a:solidFill>
                <a:latin typeface="Georgia"/>
                <a:cs typeface="Georgia"/>
              </a:rPr>
              <a:t> </a:t>
            </a:r>
            <a:r>
              <a:rPr lang="es-ES" sz="1600" spc="-5" dirty="0">
                <a:solidFill>
                  <a:srgbClr val="333333"/>
                </a:solidFill>
                <a:latin typeface="Georgia"/>
                <a:cs typeface="Georgia"/>
              </a:rPr>
              <a:t>problema.</a:t>
            </a:r>
            <a:r>
              <a:rPr lang="es-ES" sz="1600" dirty="0">
                <a:solidFill>
                  <a:srgbClr val="333333"/>
                </a:solidFill>
                <a:latin typeface="Georgia"/>
                <a:cs typeface="Georgia"/>
              </a:rPr>
              <a:t> </a:t>
            </a:r>
            <a:r>
              <a:rPr lang="es-ES" sz="1600" spc="-5" dirty="0">
                <a:solidFill>
                  <a:srgbClr val="333333"/>
                </a:solidFill>
                <a:latin typeface="Georgia"/>
                <a:cs typeface="Georgia"/>
              </a:rPr>
              <a:t>Con</a:t>
            </a:r>
            <a:r>
              <a:rPr lang="es-ES" sz="1600" dirty="0">
                <a:solidFill>
                  <a:srgbClr val="333333"/>
                </a:solidFill>
                <a:latin typeface="Georgia"/>
                <a:cs typeface="Georgia"/>
              </a:rPr>
              <a:t> </a:t>
            </a:r>
            <a:r>
              <a:rPr lang="es-ES" sz="1600" spc="-5" dirty="0">
                <a:solidFill>
                  <a:srgbClr val="333333"/>
                </a:solidFill>
                <a:latin typeface="Georgia"/>
                <a:cs typeface="Georgia"/>
              </a:rPr>
              <a:t>esta </a:t>
            </a:r>
            <a:r>
              <a:rPr lang="es-ES" sz="1600" spc="-300" dirty="0">
                <a:solidFill>
                  <a:srgbClr val="333333"/>
                </a:solidFill>
                <a:latin typeface="Georgia"/>
                <a:cs typeface="Georgia"/>
              </a:rPr>
              <a:t> </a:t>
            </a:r>
            <a:r>
              <a:rPr lang="es-ES" sz="1600" spc="-5" dirty="0">
                <a:solidFill>
                  <a:srgbClr val="333333"/>
                </a:solidFill>
                <a:latin typeface="Georgia"/>
                <a:cs typeface="Georgia"/>
              </a:rPr>
              <a:t>tecnología </a:t>
            </a:r>
            <a:r>
              <a:rPr lang="es-ES" sz="1600" spc="-5" dirty="0" err="1">
                <a:solidFill>
                  <a:srgbClr val="333333"/>
                </a:solidFill>
                <a:latin typeface="Georgia"/>
                <a:cs typeface="Georgia"/>
              </a:rPr>
              <a:t>Javascript</a:t>
            </a:r>
            <a:r>
              <a:rPr lang="es-ES" sz="1600" dirty="0">
                <a:solidFill>
                  <a:srgbClr val="333333"/>
                </a:solidFill>
                <a:latin typeface="Georgia"/>
                <a:cs typeface="Georgia"/>
              </a:rPr>
              <a:t> </a:t>
            </a:r>
            <a:r>
              <a:rPr lang="es-ES" sz="1600" spc="-5" dirty="0">
                <a:solidFill>
                  <a:srgbClr val="333333"/>
                </a:solidFill>
                <a:latin typeface="Georgia"/>
                <a:cs typeface="Georgia"/>
              </a:rPr>
              <a:t>se</a:t>
            </a:r>
            <a:r>
              <a:rPr lang="es-ES" sz="1600" dirty="0">
                <a:solidFill>
                  <a:srgbClr val="333333"/>
                </a:solidFill>
                <a:latin typeface="Georgia"/>
                <a:cs typeface="Georgia"/>
              </a:rPr>
              <a:t> </a:t>
            </a:r>
            <a:r>
              <a:rPr lang="es-ES" sz="1600" spc="-5" dirty="0">
                <a:solidFill>
                  <a:srgbClr val="333333"/>
                </a:solidFill>
                <a:latin typeface="Georgia"/>
                <a:cs typeface="Georgia"/>
              </a:rPr>
              <a:t>convirtió</a:t>
            </a:r>
            <a:r>
              <a:rPr lang="es-ES" sz="1600" dirty="0">
                <a:solidFill>
                  <a:srgbClr val="333333"/>
                </a:solidFill>
                <a:latin typeface="Georgia"/>
                <a:cs typeface="Georgia"/>
              </a:rPr>
              <a:t> </a:t>
            </a:r>
            <a:r>
              <a:rPr lang="es-ES" sz="1600" spc="-5" dirty="0">
                <a:solidFill>
                  <a:srgbClr val="333333"/>
                </a:solidFill>
                <a:latin typeface="Georgia"/>
                <a:cs typeface="Georgia"/>
              </a:rPr>
              <a:t>en un</a:t>
            </a:r>
            <a:r>
              <a:rPr lang="es-ES" sz="1600" dirty="0">
                <a:solidFill>
                  <a:srgbClr val="333333"/>
                </a:solidFill>
                <a:latin typeface="Georgia"/>
                <a:cs typeface="Georgia"/>
              </a:rPr>
              <a:t> </a:t>
            </a:r>
            <a:r>
              <a:rPr lang="es-ES" sz="1600" spc="-5" dirty="0">
                <a:solidFill>
                  <a:srgbClr val="333333"/>
                </a:solidFill>
                <a:latin typeface="Georgia"/>
                <a:cs typeface="Georgia"/>
              </a:rPr>
              <a:t>lenguaje</a:t>
            </a:r>
            <a:r>
              <a:rPr lang="es-ES" sz="1600" dirty="0">
                <a:solidFill>
                  <a:srgbClr val="333333"/>
                </a:solidFill>
                <a:latin typeface="Georgia"/>
                <a:cs typeface="Georgia"/>
              </a:rPr>
              <a:t> </a:t>
            </a:r>
            <a:r>
              <a:rPr lang="es-ES" sz="1600" spc="-5" dirty="0">
                <a:solidFill>
                  <a:srgbClr val="333333"/>
                </a:solidFill>
                <a:latin typeface="Georgia"/>
                <a:cs typeface="Georgia"/>
              </a:rPr>
              <a:t>de</a:t>
            </a:r>
            <a:r>
              <a:rPr lang="es-ES" sz="1600" dirty="0">
                <a:solidFill>
                  <a:srgbClr val="333333"/>
                </a:solidFill>
                <a:latin typeface="Georgia"/>
                <a:cs typeface="Georgia"/>
              </a:rPr>
              <a:t> </a:t>
            </a:r>
            <a:r>
              <a:rPr lang="es-ES" sz="1600" spc="-5" dirty="0">
                <a:solidFill>
                  <a:srgbClr val="333333"/>
                </a:solidFill>
                <a:latin typeface="Georgia"/>
                <a:cs typeface="Georgia"/>
              </a:rPr>
              <a:t>programación</a:t>
            </a:r>
            <a:r>
              <a:rPr lang="es-ES" sz="1600" dirty="0">
                <a:solidFill>
                  <a:srgbClr val="333333"/>
                </a:solidFill>
                <a:latin typeface="Georgia"/>
                <a:cs typeface="Georgia"/>
              </a:rPr>
              <a:t> </a:t>
            </a:r>
            <a:r>
              <a:rPr lang="es-ES" sz="1600" spc="-5" dirty="0">
                <a:solidFill>
                  <a:srgbClr val="333333"/>
                </a:solidFill>
                <a:latin typeface="Georgia"/>
                <a:cs typeface="Georgia"/>
              </a:rPr>
              <a:t>de propósito</a:t>
            </a:r>
            <a:r>
              <a:rPr lang="es-ES" sz="1600" dirty="0">
                <a:solidFill>
                  <a:srgbClr val="333333"/>
                </a:solidFill>
                <a:latin typeface="Georgia"/>
                <a:cs typeface="Georgia"/>
              </a:rPr>
              <a:t> </a:t>
            </a:r>
            <a:r>
              <a:rPr lang="es-ES" sz="1600" spc="-5" dirty="0">
                <a:solidFill>
                  <a:srgbClr val="333333"/>
                </a:solidFill>
                <a:latin typeface="Georgia"/>
                <a:cs typeface="Georgia"/>
              </a:rPr>
              <a:t>general.</a:t>
            </a:r>
            <a:endParaRPr lang="es-ES" sz="1600" dirty="0">
              <a:latin typeface="Georgia"/>
              <a:cs typeface="Georgia"/>
            </a:endParaRPr>
          </a:p>
          <a:p>
            <a:pPr marL="12700" marR="256540">
              <a:lnSpc>
                <a:spcPct val="150000"/>
              </a:lnSpc>
              <a:spcBef>
                <a:spcPts val="1300"/>
              </a:spcBef>
            </a:pPr>
            <a:r>
              <a:rPr lang="es-ES" sz="1600" spc="-5" dirty="0">
                <a:solidFill>
                  <a:srgbClr val="333333"/>
                </a:solidFill>
                <a:latin typeface="Georgia"/>
                <a:cs typeface="Georgia"/>
              </a:rPr>
              <a:t>Uno</a:t>
            </a:r>
            <a:r>
              <a:rPr lang="es-ES" sz="1600" dirty="0">
                <a:solidFill>
                  <a:srgbClr val="333333"/>
                </a:solidFill>
                <a:latin typeface="Georgia"/>
                <a:cs typeface="Georgia"/>
              </a:rPr>
              <a:t> </a:t>
            </a:r>
            <a:r>
              <a:rPr lang="es-ES" sz="1600" spc="-5" dirty="0">
                <a:solidFill>
                  <a:srgbClr val="333333"/>
                </a:solidFill>
                <a:latin typeface="Georgia"/>
                <a:cs typeface="Georgia"/>
              </a:rPr>
              <a:t>de</a:t>
            </a:r>
            <a:r>
              <a:rPr lang="es-ES" sz="1600" dirty="0">
                <a:solidFill>
                  <a:srgbClr val="333333"/>
                </a:solidFill>
                <a:latin typeface="Georgia"/>
                <a:cs typeface="Georgia"/>
              </a:rPr>
              <a:t> </a:t>
            </a:r>
            <a:r>
              <a:rPr lang="es-ES" sz="1600" spc="-5" dirty="0">
                <a:solidFill>
                  <a:srgbClr val="333333"/>
                </a:solidFill>
                <a:latin typeface="Georgia"/>
                <a:cs typeface="Georgia"/>
              </a:rPr>
              <a:t>los</a:t>
            </a:r>
            <a:r>
              <a:rPr lang="es-ES" sz="1600" dirty="0">
                <a:solidFill>
                  <a:srgbClr val="333333"/>
                </a:solidFill>
                <a:latin typeface="Georgia"/>
                <a:cs typeface="Georgia"/>
              </a:rPr>
              <a:t> </a:t>
            </a:r>
            <a:r>
              <a:rPr lang="es-ES" sz="1600" spc="-5" dirty="0">
                <a:solidFill>
                  <a:srgbClr val="333333"/>
                </a:solidFill>
                <a:latin typeface="Georgia"/>
                <a:cs typeface="Georgia"/>
              </a:rPr>
              <a:t>usos</a:t>
            </a:r>
            <a:r>
              <a:rPr lang="es-ES" sz="1600" dirty="0">
                <a:solidFill>
                  <a:srgbClr val="333333"/>
                </a:solidFill>
                <a:latin typeface="Georgia"/>
                <a:cs typeface="Georgia"/>
              </a:rPr>
              <a:t> </a:t>
            </a:r>
            <a:r>
              <a:rPr lang="es-ES" sz="1600" spc="-5" dirty="0">
                <a:solidFill>
                  <a:srgbClr val="333333"/>
                </a:solidFill>
                <a:latin typeface="Georgia"/>
                <a:cs typeface="Georgia"/>
              </a:rPr>
              <a:t>más</a:t>
            </a:r>
            <a:r>
              <a:rPr lang="es-ES" sz="1600" spc="5" dirty="0">
                <a:solidFill>
                  <a:srgbClr val="333333"/>
                </a:solidFill>
                <a:latin typeface="Georgia"/>
                <a:cs typeface="Georgia"/>
              </a:rPr>
              <a:t> </a:t>
            </a:r>
            <a:r>
              <a:rPr lang="es-ES" sz="1600" spc="-5" dirty="0">
                <a:solidFill>
                  <a:srgbClr val="333333"/>
                </a:solidFill>
                <a:latin typeface="Georgia"/>
                <a:cs typeface="Georgia"/>
              </a:rPr>
              <a:t>habituales</a:t>
            </a:r>
            <a:r>
              <a:rPr lang="es-ES" sz="1600" dirty="0">
                <a:solidFill>
                  <a:srgbClr val="333333"/>
                </a:solidFill>
                <a:latin typeface="Georgia"/>
                <a:cs typeface="Georgia"/>
              </a:rPr>
              <a:t> </a:t>
            </a:r>
            <a:r>
              <a:rPr lang="es-ES" sz="1600" spc="-5" dirty="0">
                <a:solidFill>
                  <a:srgbClr val="333333"/>
                </a:solidFill>
                <a:latin typeface="Georgia"/>
                <a:cs typeface="Georgia"/>
              </a:rPr>
              <a:t>de</a:t>
            </a:r>
            <a:r>
              <a:rPr lang="es-ES" sz="1600" dirty="0">
                <a:solidFill>
                  <a:srgbClr val="333333"/>
                </a:solidFill>
                <a:latin typeface="Georgia"/>
                <a:cs typeface="Georgia"/>
              </a:rPr>
              <a:t> </a:t>
            </a:r>
            <a:r>
              <a:rPr lang="es-ES" sz="1600" spc="-5" dirty="0" err="1">
                <a:solidFill>
                  <a:srgbClr val="333333"/>
                </a:solidFill>
                <a:latin typeface="Georgia"/>
                <a:cs typeface="Georgia"/>
              </a:rPr>
              <a:t>NodeJS</a:t>
            </a:r>
            <a:r>
              <a:rPr lang="es-ES" sz="1600" dirty="0">
                <a:solidFill>
                  <a:srgbClr val="333333"/>
                </a:solidFill>
                <a:latin typeface="Georgia"/>
                <a:cs typeface="Georgia"/>
              </a:rPr>
              <a:t> </a:t>
            </a:r>
            <a:r>
              <a:rPr lang="es-ES" sz="1600" spc="-5" dirty="0">
                <a:solidFill>
                  <a:srgbClr val="333333"/>
                </a:solidFill>
                <a:latin typeface="Georgia"/>
                <a:cs typeface="Georgia"/>
              </a:rPr>
              <a:t>es</a:t>
            </a:r>
            <a:r>
              <a:rPr lang="es-ES" sz="1600" spc="5" dirty="0">
                <a:solidFill>
                  <a:srgbClr val="333333"/>
                </a:solidFill>
                <a:latin typeface="Georgia"/>
                <a:cs typeface="Georgia"/>
              </a:rPr>
              <a:t> </a:t>
            </a:r>
            <a:r>
              <a:rPr lang="es-ES" sz="1600" spc="-5" dirty="0">
                <a:solidFill>
                  <a:srgbClr val="333333"/>
                </a:solidFill>
                <a:latin typeface="Georgia"/>
                <a:cs typeface="Georgia"/>
              </a:rPr>
              <a:t>la</a:t>
            </a:r>
            <a:r>
              <a:rPr lang="es-ES" sz="1600" dirty="0">
                <a:solidFill>
                  <a:srgbClr val="333333"/>
                </a:solidFill>
                <a:latin typeface="Georgia"/>
                <a:cs typeface="Georgia"/>
              </a:rPr>
              <a:t> </a:t>
            </a:r>
            <a:r>
              <a:rPr lang="es-ES" sz="1600" spc="-5" dirty="0">
                <a:solidFill>
                  <a:srgbClr val="333333"/>
                </a:solidFill>
                <a:latin typeface="Georgia"/>
                <a:cs typeface="Georgia"/>
              </a:rPr>
              <a:t>programación</a:t>
            </a:r>
            <a:r>
              <a:rPr lang="es-ES" sz="1600" dirty="0">
                <a:solidFill>
                  <a:srgbClr val="333333"/>
                </a:solidFill>
                <a:latin typeface="Georgia"/>
                <a:cs typeface="Georgia"/>
              </a:rPr>
              <a:t> </a:t>
            </a:r>
            <a:r>
              <a:rPr lang="es-ES" sz="1600" spc="-5" dirty="0" err="1">
                <a:solidFill>
                  <a:srgbClr val="333333"/>
                </a:solidFill>
                <a:latin typeface="Georgia"/>
                <a:cs typeface="Georgia"/>
              </a:rPr>
              <a:t>backend</a:t>
            </a:r>
            <a:r>
              <a:rPr lang="es-ES" sz="1600" spc="-5" dirty="0">
                <a:solidFill>
                  <a:srgbClr val="333333"/>
                </a:solidFill>
                <a:latin typeface="Georgia"/>
                <a:cs typeface="Georgia"/>
              </a:rPr>
              <a:t>.</a:t>
            </a:r>
            <a:r>
              <a:rPr lang="es-ES" sz="1600" dirty="0">
                <a:solidFill>
                  <a:srgbClr val="333333"/>
                </a:solidFill>
                <a:latin typeface="Georgia"/>
                <a:cs typeface="Georgia"/>
              </a:rPr>
              <a:t> </a:t>
            </a:r>
            <a:r>
              <a:rPr lang="es-ES" sz="1600" spc="-5" dirty="0">
                <a:solidFill>
                  <a:srgbClr val="333333"/>
                </a:solidFill>
                <a:latin typeface="Georgia"/>
                <a:cs typeface="Georgia"/>
              </a:rPr>
              <a:t>Permite</a:t>
            </a:r>
            <a:r>
              <a:rPr lang="es-ES" sz="1600" dirty="0">
                <a:solidFill>
                  <a:srgbClr val="333333"/>
                </a:solidFill>
                <a:latin typeface="Georgia"/>
                <a:cs typeface="Georgia"/>
              </a:rPr>
              <a:t> </a:t>
            </a:r>
            <a:r>
              <a:rPr lang="es-ES" sz="1600" spc="-5" dirty="0">
                <a:solidFill>
                  <a:srgbClr val="333333"/>
                </a:solidFill>
                <a:latin typeface="Georgia"/>
                <a:cs typeface="Georgia"/>
              </a:rPr>
              <a:t>programar </a:t>
            </a:r>
            <a:r>
              <a:rPr lang="es-ES" sz="1600" spc="-295" dirty="0">
                <a:solidFill>
                  <a:srgbClr val="333333"/>
                </a:solidFill>
                <a:latin typeface="Georgia"/>
                <a:cs typeface="Georgia"/>
              </a:rPr>
              <a:t> </a:t>
            </a:r>
            <a:r>
              <a:rPr lang="es-ES" sz="1600" spc="-5" dirty="0">
                <a:solidFill>
                  <a:srgbClr val="333333"/>
                </a:solidFill>
                <a:latin typeface="Georgia"/>
                <a:cs typeface="Georgia"/>
              </a:rPr>
              <a:t>aplicaciones</a:t>
            </a:r>
            <a:r>
              <a:rPr lang="es-ES" sz="1600" dirty="0">
                <a:solidFill>
                  <a:srgbClr val="333333"/>
                </a:solidFill>
                <a:latin typeface="Georgia"/>
                <a:cs typeface="Georgia"/>
              </a:rPr>
              <a:t> </a:t>
            </a:r>
            <a:r>
              <a:rPr lang="es-ES" sz="1600" spc="-5" dirty="0">
                <a:solidFill>
                  <a:srgbClr val="333333"/>
                </a:solidFill>
                <a:latin typeface="Georgia"/>
                <a:cs typeface="Georgia"/>
              </a:rPr>
              <a:t>que</a:t>
            </a:r>
            <a:r>
              <a:rPr lang="es-ES" sz="1600" dirty="0">
                <a:solidFill>
                  <a:srgbClr val="333333"/>
                </a:solidFill>
                <a:latin typeface="Georgia"/>
                <a:cs typeface="Georgia"/>
              </a:rPr>
              <a:t> </a:t>
            </a:r>
            <a:r>
              <a:rPr lang="es-ES" sz="1600" spc="-5" dirty="0">
                <a:solidFill>
                  <a:srgbClr val="333333"/>
                </a:solidFill>
                <a:latin typeface="Georgia"/>
                <a:cs typeface="Georgia"/>
              </a:rPr>
              <a:t>son</a:t>
            </a:r>
            <a:r>
              <a:rPr lang="es-ES" sz="1600" dirty="0">
                <a:solidFill>
                  <a:srgbClr val="333333"/>
                </a:solidFill>
                <a:latin typeface="Georgia"/>
                <a:cs typeface="Georgia"/>
              </a:rPr>
              <a:t> </a:t>
            </a:r>
            <a:r>
              <a:rPr lang="es-ES" sz="1600" spc="-5" dirty="0">
                <a:solidFill>
                  <a:srgbClr val="333333"/>
                </a:solidFill>
                <a:latin typeface="Georgia"/>
                <a:cs typeface="Georgia"/>
              </a:rPr>
              <a:t>capaces</a:t>
            </a:r>
            <a:r>
              <a:rPr lang="es-ES" sz="1600" spc="5" dirty="0">
                <a:solidFill>
                  <a:srgbClr val="333333"/>
                </a:solidFill>
                <a:latin typeface="Georgia"/>
                <a:cs typeface="Georgia"/>
              </a:rPr>
              <a:t> </a:t>
            </a:r>
            <a:r>
              <a:rPr lang="es-ES" sz="1600" spc="-5" dirty="0">
                <a:solidFill>
                  <a:srgbClr val="333333"/>
                </a:solidFill>
                <a:latin typeface="Georgia"/>
                <a:cs typeface="Georgia"/>
              </a:rPr>
              <a:t>de</a:t>
            </a:r>
            <a:r>
              <a:rPr lang="es-ES" sz="1600" dirty="0">
                <a:solidFill>
                  <a:srgbClr val="333333"/>
                </a:solidFill>
                <a:latin typeface="Georgia"/>
                <a:cs typeface="Georgia"/>
              </a:rPr>
              <a:t> </a:t>
            </a:r>
            <a:r>
              <a:rPr lang="es-ES" sz="1600" spc="-5" dirty="0">
                <a:solidFill>
                  <a:srgbClr val="333333"/>
                </a:solidFill>
                <a:latin typeface="Georgia"/>
                <a:cs typeface="Georgia"/>
              </a:rPr>
              <a:t>ejecutarse</a:t>
            </a:r>
            <a:r>
              <a:rPr lang="es-ES" sz="1600" dirty="0">
                <a:solidFill>
                  <a:srgbClr val="333333"/>
                </a:solidFill>
                <a:latin typeface="Georgia"/>
                <a:cs typeface="Georgia"/>
              </a:rPr>
              <a:t> </a:t>
            </a:r>
            <a:r>
              <a:rPr lang="es-ES" sz="1600" spc="-5" dirty="0">
                <a:solidFill>
                  <a:srgbClr val="333333"/>
                </a:solidFill>
                <a:latin typeface="Georgia"/>
                <a:cs typeface="Georgia"/>
              </a:rPr>
              <a:t>en</a:t>
            </a:r>
            <a:r>
              <a:rPr lang="es-ES" sz="1600" dirty="0">
                <a:solidFill>
                  <a:srgbClr val="333333"/>
                </a:solidFill>
                <a:latin typeface="Georgia"/>
                <a:cs typeface="Georgia"/>
              </a:rPr>
              <a:t> </a:t>
            </a:r>
            <a:r>
              <a:rPr lang="es-ES" sz="1600" spc="-5" dirty="0">
                <a:solidFill>
                  <a:srgbClr val="333333"/>
                </a:solidFill>
                <a:latin typeface="Georgia"/>
                <a:cs typeface="Georgia"/>
              </a:rPr>
              <a:t>el</a:t>
            </a:r>
            <a:r>
              <a:rPr lang="es-ES" sz="1600" spc="5" dirty="0">
                <a:solidFill>
                  <a:srgbClr val="333333"/>
                </a:solidFill>
                <a:latin typeface="Georgia"/>
                <a:cs typeface="Georgia"/>
              </a:rPr>
              <a:t> </a:t>
            </a:r>
            <a:r>
              <a:rPr lang="es-ES" sz="1600" spc="-5" dirty="0">
                <a:solidFill>
                  <a:srgbClr val="333333"/>
                </a:solidFill>
                <a:latin typeface="Georgia"/>
                <a:cs typeface="Georgia"/>
              </a:rPr>
              <a:t>servidor,</a:t>
            </a:r>
            <a:r>
              <a:rPr lang="es-ES" sz="1600" dirty="0">
                <a:solidFill>
                  <a:srgbClr val="333333"/>
                </a:solidFill>
                <a:latin typeface="Georgia"/>
                <a:cs typeface="Georgia"/>
              </a:rPr>
              <a:t> </a:t>
            </a:r>
            <a:r>
              <a:rPr lang="es-ES" sz="1600" spc="-5" dirty="0">
                <a:solidFill>
                  <a:srgbClr val="333333"/>
                </a:solidFill>
                <a:latin typeface="Georgia"/>
                <a:cs typeface="Georgia"/>
              </a:rPr>
              <a:t>proporcionando</a:t>
            </a:r>
            <a:r>
              <a:rPr lang="es-ES" sz="1600" dirty="0">
                <a:solidFill>
                  <a:srgbClr val="333333"/>
                </a:solidFill>
                <a:latin typeface="Georgia"/>
                <a:cs typeface="Georgia"/>
              </a:rPr>
              <a:t> </a:t>
            </a:r>
            <a:r>
              <a:rPr lang="es-ES" sz="1600" spc="-5" dirty="0">
                <a:solidFill>
                  <a:srgbClr val="333333"/>
                </a:solidFill>
                <a:latin typeface="Georgia"/>
                <a:cs typeface="Georgia"/>
              </a:rPr>
              <a:t>acceso</a:t>
            </a:r>
            <a:r>
              <a:rPr lang="es-ES" sz="1600" dirty="0">
                <a:solidFill>
                  <a:srgbClr val="333333"/>
                </a:solidFill>
                <a:latin typeface="Georgia"/>
                <a:cs typeface="Georgia"/>
              </a:rPr>
              <a:t> </a:t>
            </a:r>
            <a:r>
              <a:rPr lang="es-ES" sz="1600" spc="-5" dirty="0">
                <a:solidFill>
                  <a:srgbClr val="333333"/>
                </a:solidFill>
                <a:latin typeface="Georgia"/>
                <a:cs typeface="Georgia"/>
              </a:rPr>
              <a:t>a</a:t>
            </a:r>
            <a:r>
              <a:rPr lang="es-ES" sz="1600" spc="5" dirty="0">
                <a:solidFill>
                  <a:srgbClr val="333333"/>
                </a:solidFill>
                <a:latin typeface="Georgia"/>
                <a:cs typeface="Georgia"/>
              </a:rPr>
              <a:t> </a:t>
            </a:r>
            <a:r>
              <a:rPr lang="es-ES" sz="1600" spc="-5" dirty="0">
                <a:solidFill>
                  <a:srgbClr val="333333"/>
                </a:solidFill>
                <a:latin typeface="Georgia"/>
                <a:cs typeface="Georgia"/>
              </a:rPr>
              <a:t>bases</a:t>
            </a:r>
            <a:r>
              <a:rPr lang="es-ES" sz="1600" dirty="0">
                <a:solidFill>
                  <a:srgbClr val="333333"/>
                </a:solidFill>
                <a:latin typeface="Georgia"/>
                <a:cs typeface="Georgia"/>
              </a:rPr>
              <a:t> </a:t>
            </a:r>
            <a:r>
              <a:rPr lang="es-ES" sz="1600" spc="-5" dirty="0">
                <a:solidFill>
                  <a:srgbClr val="333333"/>
                </a:solidFill>
                <a:latin typeface="Georgia"/>
                <a:cs typeface="Georgia"/>
              </a:rPr>
              <a:t>de </a:t>
            </a:r>
            <a:r>
              <a:rPr lang="es-ES" sz="1600" spc="-300" dirty="0">
                <a:solidFill>
                  <a:srgbClr val="333333"/>
                </a:solidFill>
                <a:latin typeface="Georgia"/>
                <a:cs typeface="Georgia"/>
              </a:rPr>
              <a:t> </a:t>
            </a:r>
            <a:r>
              <a:rPr lang="es-ES" sz="1600" spc="-5" dirty="0">
                <a:solidFill>
                  <a:srgbClr val="333333"/>
                </a:solidFill>
                <a:latin typeface="Georgia"/>
                <a:cs typeface="Georgia"/>
              </a:rPr>
              <a:t>datos, el</a:t>
            </a:r>
            <a:r>
              <a:rPr lang="es-ES" sz="1600" dirty="0">
                <a:solidFill>
                  <a:srgbClr val="333333"/>
                </a:solidFill>
                <a:latin typeface="Georgia"/>
                <a:cs typeface="Georgia"/>
              </a:rPr>
              <a:t> </a:t>
            </a:r>
            <a:r>
              <a:rPr lang="es-ES" sz="1600" spc="-5" dirty="0">
                <a:solidFill>
                  <a:srgbClr val="333333"/>
                </a:solidFill>
                <a:latin typeface="Georgia"/>
                <a:cs typeface="Georgia"/>
              </a:rPr>
              <a:t>sistema</a:t>
            </a:r>
            <a:r>
              <a:rPr lang="es-ES" sz="1600" dirty="0">
                <a:solidFill>
                  <a:srgbClr val="333333"/>
                </a:solidFill>
                <a:latin typeface="Georgia"/>
                <a:cs typeface="Georgia"/>
              </a:rPr>
              <a:t> </a:t>
            </a:r>
            <a:r>
              <a:rPr lang="es-ES" sz="1600" spc="-5" dirty="0">
                <a:solidFill>
                  <a:srgbClr val="333333"/>
                </a:solidFill>
                <a:latin typeface="Georgia"/>
                <a:cs typeface="Georgia"/>
              </a:rPr>
              <a:t>de</a:t>
            </a:r>
            <a:r>
              <a:rPr lang="es-ES" sz="1600" dirty="0">
                <a:solidFill>
                  <a:srgbClr val="333333"/>
                </a:solidFill>
                <a:latin typeface="Georgia"/>
                <a:cs typeface="Georgia"/>
              </a:rPr>
              <a:t> </a:t>
            </a:r>
            <a:r>
              <a:rPr lang="es-ES" sz="1600" spc="-5" dirty="0">
                <a:solidFill>
                  <a:srgbClr val="333333"/>
                </a:solidFill>
                <a:latin typeface="Georgia"/>
                <a:cs typeface="Georgia"/>
              </a:rPr>
              <a:t>archivos y</a:t>
            </a:r>
            <a:r>
              <a:rPr lang="es-ES" sz="1600" dirty="0">
                <a:solidFill>
                  <a:srgbClr val="333333"/>
                </a:solidFill>
                <a:latin typeface="Georgia"/>
                <a:cs typeface="Georgia"/>
              </a:rPr>
              <a:t> </a:t>
            </a:r>
            <a:r>
              <a:rPr lang="es-ES" sz="1600" spc="-5" dirty="0">
                <a:solidFill>
                  <a:srgbClr val="333333"/>
                </a:solidFill>
                <a:latin typeface="Georgia"/>
                <a:cs typeface="Georgia"/>
              </a:rPr>
              <a:t>cualquier</a:t>
            </a:r>
            <a:r>
              <a:rPr lang="es-ES" sz="1600" dirty="0">
                <a:solidFill>
                  <a:srgbClr val="333333"/>
                </a:solidFill>
                <a:latin typeface="Georgia"/>
                <a:cs typeface="Georgia"/>
              </a:rPr>
              <a:t> </a:t>
            </a:r>
            <a:r>
              <a:rPr lang="es-ES" sz="1600" spc="-5" dirty="0">
                <a:solidFill>
                  <a:srgbClr val="333333"/>
                </a:solidFill>
                <a:latin typeface="Georgia"/>
                <a:cs typeface="Georgia"/>
              </a:rPr>
              <a:t>otro</a:t>
            </a:r>
            <a:r>
              <a:rPr lang="es-ES" sz="1600" dirty="0">
                <a:solidFill>
                  <a:srgbClr val="333333"/>
                </a:solidFill>
                <a:latin typeface="Georgia"/>
                <a:cs typeface="Georgia"/>
              </a:rPr>
              <a:t> </a:t>
            </a:r>
            <a:r>
              <a:rPr lang="es-ES" sz="1600" spc="-5" dirty="0">
                <a:solidFill>
                  <a:srgbClr val="333333"/>
                </a:solidFill>
                <a:latin typeface="Georgia"/>
                <a:cs typeface="Georgia"/>
              </a:rPr>
              <a:t>recurso del</a:t>
            </a:r>
            <a:r>
              <a:rPr lang="es-ES" sz="1600" dirty="0">
                <a:solidFill>
                  <a:srgbClr val="333333"/>
                </a:solidFill>
                <a:latin typeface="Georgia"/>
                <a:cs typeface="Georgia"/>
              </a:rPr>
              <a:t> </a:t>
            </a:r>
            <a:r>
              <a:rPr lang="es-ES" sz="1600" spc="-5" dirty="0">
                <a:solidFill>
                  <a:srgbClr val="333333"/>
                </a:solidFill>
                <a:latin typeface="Georgia"/>
                <a:cs typeface="Georgia"/>
              </a:rPr>
              <a:t>lado</a:t>
            </a:r>
            <a:r>
              <a:rPr lang="es-ES" sz="1600" dirty="0">
                <a:solidFill>
                  <a:srgbClr val="333333"/>
                </a:solidFill>
                <a:latin typeface="Georgia"/>
                <a:cs typeface="Georgia"/>
              </a:rPr>
              <a:t> </a:t>
            </a:r>
            <a:r>
              <a:rPr lang="es-ES" sz="1600" spc="-5" dirty="0">
                <a:solidFill>
                  <a:srgbClr val="333333"/>
                </a:solidFill>
                <a:latin typeface="Georgia"/>
                <a:cs typeface="Georgia"/>
              </a:rPr>
              <a:t>del</a:t>
            </a:r>
            <a:r>
              <a:rPr lang="es-ES" sz="1600" dirty="0">
                <a:solidFill>
                  <a:srgbClr val="333333"/>
                </a:solidFill>
                <a:latin typeface="Georgia"/>
                <a:cs typeface="Georgia"/>
              </a:rPr>
              <a:t> </a:t>
            </a:r>
            <a:r>
              <a:rPr lang="es-ES" sz="1600" spc="-5" dirty="0">
                <a:solidFill>
                  <a:srgbClr val="333333"/>
                </a:solidFill>
                <a:latin typeface="Georgia"/>
                <a:cs typeface="Georgia"/>
              </a:rPr>
              <a:t>servidor. Sin</a:t>
            </a:r>
            <a:r>
              <a:rPr lang="es-ES" sz="1600" dirty="0">
                <a:solidFill>
                  <a:srgbClr val="333333"/>
                </a:solidFill>
                <a:latin typeface="Georgia"/>
                <a:cs typeface="Georgia"/>
              </a:rPr>
              <a:t> </a:t>
            </a:r>
            <a:r>
              <a:rPr lang="es-ES" sz="1600" spc="-5" dirty="0">
                <a:solidFill>
                  <a:srgbClr val="333333"/>
                </a:solidFill>
                <a:latin typeface="Georgia"/>
                <a:cs typeface="Georgia"/>
              </a:rPr>
              <a:t>embargo, </a:t>
            </a:r>
            <a:r>
              <a:rPr lang="es-ES" sz="1600" dirty="0">
                <a:solidFill>
                  <a:srgbClr val="333333"/>
                </a:solidFill>
                <a:latin typeface="Georgia"/>
                <a:cs typeface="Georgia"/>
              </a:rPr>
              <a:t> </a:t>
            </a:r>
            <a:r>
              <a:rPr lang="es-ES" sz="1600" spc="-5" dirty="0" err="1">
                <a:solidFill>
                  <a:srgbClr val="333333"/>
                </a:solidFill>
                <a:latin typeface="Georgia"/>
                <a:cs typeface="Georgia"/>
              </a:rPr>
              <a:t>NodeJS</a:t>
            </a:r>
            <a:r>
              <a:rPr lang="es-ES" sz="1600" dirty="0">
                <a:solidFill>
                  <a:srgbClr val="333333"/>
                </a:solidFill>
                <a:latin typeface="Georgia"/>
                <a:cs typeface="Georgia"/>
              </a:rPr>
              <a:t> </a:t>
            </a:r>
            <a:r>
              <a:rPr lang="es-ES" sz="1600" spc="-5" dirty="0">
                <a:solidFill>
                  <a:srgbClr val="333333"/>
                </a:solidFill>
                <a:latin typeface="Georgia"/>
                <a:cs typeface="Georgia"/>
              </a:rPr>
              <a:t>es</a:t>
            </a:r>
            <a:r>
              <a:rPr lang="es-ES" sz="1600" dirty="0">
                <a:solidFill>
                  <a:srgbClr val="333333"/>
                </a:solidFill>
                <a:latin typeface="Georgia"/>
                <a:cs typeface="Georgia"/>
              </a:rPr>
              <a:t> </a:t>
            </a:r>
            <a:r>
              <a:rPr lang="es-ES" sz="1600" spc="-5" dirty="0">
                <a:solidFill>
                  <a:srgbClr val="333333"/>
                </a:solidFill>
                <a:latin typeface="Georgia"/>
                <a:cs typeface="Georgia"/>
              </a:rPr>
              <a:t>tan</a:t>
            </a:r>
            <a:r>
              <a:rPr lang="es-ES" sz="1600" dirty="0">
                <a:solidFill>
                  <a:srgbClr val="333333"/>
                </a:solidFill>
                <a:latin typeface="Georgia"/>
                <a:cs typeface="Georgia"/>
              </a:rPr>
              <a:t> </a:t>
            </a:r>
            <a:r>
              <a:rPr lang="es-ES" sz="1600" spc="-5" dirty="0">
                <a:solidFill>
                  <a:srgbClr val="333333"/>
                </a:solidFill>
                <a:latin typeface="Georgia"/>
                <a:cs typeface="Georgia"/>
              </a:rPr>
              <a:t>amplio</a:t>
            </a:r>
            <a:r>
              <a:rPr lang="es-ES" sz="1600" dirty="0">
                <a:solidFill>
                  <a:srgbClr val="333333"/>
                </a:solidFill>
                <a:latin typeface="Georgia"/>
                <a:cs typeface="Georgia"/>
              </a:rPr>
              <a:t> </a:t>
            </a:r>
            <a:r>
              <a:rPr lang="es-ES" sz="1600" spc="-5" dirty="0">
                <a:solidFill>
                  <a:srgbClr val="333333"/>
                </a:solidFill>
                <a:latin typeface="Georgia"/>
                <a:cs typeface="Georgia"/>
              </a:rPr>
              <a:t>que</a:t>
            </a:r>
            <a:r>
              <a:rPr lang="es-ES" sz="1600" spc="5" dirty="0">
                <a:solidFill>
                  <a:srgbClr val="333333"/>
                </a:solidFill>
                <a:latin typeface="Georgia"/>
                <a:cs typeface="Georgia"/>
              </a:rPr>
              <a:t> </a:t>
            </a:r>
            <a:r>
              <a:rPr lang="es-ES" sz="1600" spc="-5" dirty="0">
                <a:solidFill>
                  <a:srgbClr val="333333"/>
                </a:solidFill>
                <a:latin typeface="Georgia"/>
                <a:cs typeface="Georgia"/>
              </a:rPr>
              <a:t>se</a:t>
            </a:r>
            <a:r>
              <a:rPr lang="es-ES" sz="1600" dirty="0">
                <a:solidFill>
                  <a:srgbClr val="333333"/>
                </a:solidFill>
                <a:latin typeface="Georgia"/>
                <a:cs typeface="Georgia"/>
              </a:rPr>
              <a:t> </a:t>
            </a:r>
            <a:r>
              <a:rPr lang="es-ES" sz="1600" spc="-5" dirty="0">
                <a:solidFill>
                  <a:srgbClr val="333333"/>
                </a:solidFill>
                <a:latin typeface="Georgia"/>
                <a:cs typeface="Georgia"/>
              </a:rPr>
              <a:t>puede</a:t>
            </a:r>
            <a:r>
              <a:rPr lang="es-ES" sz="1600" dirty="0">
                <a:solidFill>
                  <a:srgbClr val="333333"/>
                </a:solidFill>
                <a:latin typeface="Georgia"/>
                <a:cs typeface="Georgia"/>
              </a:rPr>
              <a:t> </a:t>
            </a:r>
            <a:r>
              <a:rPr lang="es-ES" sz="1600" spc="-5" dirty="0">
                <a:solidFill>
                  <a:srgbClr val="333333"/>
                </a:solidFill>
                <a:latin typeface="Georgia"/>
                <a:cs typeface="Georgia"/>
              </a:rPr>
              <a:t>usar</a:t>
            </a:r>
            <a:r>
              <a:rPr lang="es-ES" sz="1600" dirty="0">
                <a:solidFill>
                  <a:srgbClr val="333333"/>
                </a:solidFill>
                <a:latin typeface="Georgia"/>
                <a:cs typeface="Georgia"/>
              </a:rPr>
              <a:t> </a:t>
            </a:r>
            <a:r>
              <a:rPr lang="es-ES" sz="1600" spc="-5" dirty="0">
                <a:solidFill>
                  <a:srgbClr val="333333"/>
                </a:solidFill>
                <a:latin typeface="Georgia"/>
                <a:cs typeface="Georgia"/>
              </a:rPr>
              <a:t>para</a:t>
            </a:r>
            <a:r>
              <a:rPr lang="es-ES" sz="1600" spc="5" dirty="0">
                <a:solidFill>
                  <a:srgbClr val="333333"/>
                </a:solidFill>
                <a:latin typeface="Georgia"/>
                <a:cs typeface="Georgia"/>
              </a:rPr>
              <a:t> </a:t>
            </a:r>
            <a:r>
              <a:rPr lang="es-ES" sz="1600" spc="-5" dirty="0">
                <a:solidFill>
                  <a:srgbClr val="333333"/>
                </a:solidFill>
                <a:latin typeface="Georgia"/>
                <a:cs typeface="Georgia"/>
              </a:rPr>
              <a:t>muchas</a:t>
            </a:r>
            <a:r>
              <a:rPr lang="es-ES" sz="1600" dirty="0">
                <a:solidFill>
                  <a:srgbClr val="333333"/>
                </a:solidFill>
                <a:latin typeface="Georgia"/>
                <a:cs typeface="Georgia"/>
              </a:rPr>
              <a:t> </a:t>
            </a:r>
            <a:r>
              <a:rPr lang="es-ES" sz="1600" spc="-5" dirty="0">
                <a:solidFill>
                  <a:srgbClr val="333333"/>
                </a:solidFill>
                <a:latin typeface="Georgia"/>
                <a:cs typeface="Georgia"/>
              </a:rPr>
              <a:t>otras</a:t>
            </a:r>
            <a:r>
              <a:rPr lang="es-ES" sz="1600" dirty="0">
                <a:solidFill>
                  <a:srgbClr val="333333"/>
                </a:solidFill>
                <a:latin typeface="Georgia"/>
                <a:cs typeface="Georgia"/>
              </a:rPr>
              <a:t> </a:t>
            </a:r>
            <a:r>
              <a:rPr lang="es-ES" sz="1600" spc="-5" dirty="0">
                <a:solidFill>
                  <a:srgbClr val="333333"/>
                </a:solidFill>
                <a:latin typeface="Georgia"/>
                <a:cs typeface="Georgia"/>
              </a:rPr>
              <a:t>tareas,</a:t>
            </a:r>
            <a:r>
              <a:rPr lang="es-ES" sz="1600" dirty="0">
                <a:solidFill>
                  <a:srgbClr val="333333"/>
                </a:solidFill>
                <a:latin typeface="Georgia"/>
                <a:cs typeface="Georgia"/>
              </a:rPr>
              <a:t> </a:t>
            </a:r>
            <a:r>
              <a:rPr lang="es-ES" sz="1600" spc="-5" dirty="0">
                <a:solidFill>
                  <a:srgbClr val="333333"/>
                </a:solidFill>
                <a:latin typeface="Georgia"/>
                <a:cs typeface="Georgia"/>
              </a:rPr>
              <a:t>como</a:t>
            </a:r>
            <a:r>
              <a:rPr lang="es-ES" sz="1600" dirty="0">
                <a:solidFill>
                  <a:srgbClr val="333333"/>
                </a:solidFill>
                <a:latin typeface="Georgia"/>
                <a:cs typeface="Georgia"/>
              </a:rPr>
              <a:t> </a:t>
            </a:r>
            <a:r>
              <a:rPr lang="es-ES" sz="1600" spc="-5" dirty="0">
                <a:solidFill>
                  <a:srgbClr val="333333"/>
                </a:solidFill>
                <a:latin typeface="Georgia"/>
                <a:cs typeface="Georgia"/>
              </a:rPr>
              <a:t>la</a:t>
            </a:r>
            <a:r>
              <a:rPr lang="es-ES" sz="1600" spc="5" dirty="0">
                <a:solidFill>
                  <a:srgbClr val="333333"/>
                </a:solidFill>
                <a:latin typeface="Georgia"/>
                <a:cs typeface="Georgia"/>
              </a:rPr>
              <a:t> </a:t>
            </a:r>
            <a:r>
              <a:rPr lang="es-ES" sz="1600" spc="-5" dirty="0">
                <a:solidFill>
                  <a:srgbClr val="333333"/>
                </a:solidFill>
                <a:latin typeface="Georgia"/>
                <a:cs typeface="Georgia"/>
              </a:rPr>
              <a:t>automatización, </a:t>
            </a:r>
            <a:r>
              <a:rPr lang="es-ES" sz="1600" dirty="0">
                <a:solidFill>
                  <a:srgbClr val="333333"/>
                </a:solidFill>
                <a:latin typeface="Georgia"/>
                <a:cs typeface="Georgia"/>
              </a:rPr>
              <a:t> </a:t>
            </a:r>
            <a:r>
              <a:rPr lang="es-ES" sz="1600" spc="-5" dirty="0">
                <a:solidFill>
                  <a:srgbClr val="333333"/>
                </a:solidFill>
                <a:latin typeface="Georgia"/>
                <a:cs typeface="Georgia"/>
              </a:rPr>
              <a:t>optimización o despliegue de aplicaciones, entre</a:t>
            </a:r>
            <a:r>
              <a:rPr lang="es-ES" sz="1600" dirty="0">
                <a:solidFill>
                  <a:srgbClr val="333333"/>
                </a:solidFill>
                <a:latin typeface="Georgia"/>
                <a:cs typeface="Georgia"/>
              </a:rPr>
              <a:t> </a:t>
            </a:r>
            <a:r>
              <a:rPr lang="es-ES" sz="1600" spc="-5" dirty="0">
                <a:solidFill>
                  <a:srgbClr val="333333"/>
                </a:solidFill>
                <a:latin typeface="Georgia"/>
                <a:cs typeface="Georgia"/>
              </a:rPr>
              <a:t>otras operaciones.</a:t>
            </a:r>
            <a:endParaRPr lang="es-ES" sz="1600" dirty="0">
              <a:latin typeface="Georgia"/>
              <a:cs typeface="Georgia"/>
            </a:endParaRPr>
          </a:p>
        </p:txBody>
      </p:sp>
    </p:spTree>
    <p:extLst>
      <p:ext uri="{BB962C8B-B14F-4D97-AF65-F5344CB8AC3E}">
        <p14:creationId xmlns:p14="http://schemas.microsoft.com/office/powerpoint/2010/main" val="1796258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2592925" y="624110"/>
            <a:ext cx="8911687" cy="420919"/>
          </a:xfrm>
        </p:spPr>
        <p:txBody>
          <a:bodyPr>
            <a:normAutofit fontScale="90000"/>
          </a:bodyPr>
          <a:lstStyle/>
          <a:p>
            <a:r>
              <a:rPr lang="en-US" dirty="0" err="1">
                <a:solidFill>
                  <a:srgbClr val="002060"/>
                </a:solidFill>
              </a:rPr>
              <a:t>Introducción</a:t>
            </a:r>
            <a:endParaRPr lang="en-US" dirty="0">
              <a:solidFill>
                <a:srgbClr val="002060"/>
              </a:solidFill>
            </a:endParaRPr>
          </a:p>
        </p:txBody>
      </p:sp>
      <p:sp>
        <p:nvSpPr>
          <p:cNvPr id="5" name="TextBox 4">
            <a:extLst>
              <a:ext uri="{FF2B5EF4-FFF2-40B4-BE49-F238E27FC236}">
                <a16:creationId xmlns:a16="http://schemas.microsoft.com/office/drawing/2014/main" id="{294AA382-4ECA-40A8-9CB2-306EA33B284F}"/>
              </a:ext>
            </a:extLst>
          </p:cNvPr>
          <p:cNvSpPr txBox="1"/>
          <p:nvPr/>
        </p:nvSpPr>
        <p:spPr>
          <a:xfrm>
            <a:off x="999461" y="1443931"/>
            <a:ext cx="10961112" cy="5540171"/>
          </a:xfrm>
          <a:prstGeom prst="rect">
            <a:avLst/>
          </a:prstGeom>
          <a:noFill/>
        </p:spPr>
        <p:txBody>
          <a:bodyPr wrap="square">
            <a:spAutoFit/>
          </a:bodyPr>
          <a:lstStyle/>
          <a:p>
            <a:pPr marL="12700">
              <a:lnSpc>
                <a:spcPct val="150000"/>
              </a:lnSpc>
            </a:pPr>
            <a:r>
              <a:rPr lang="es-ES" sz="1600" spc="-5" dirty="0" err="1">
                <a:solidFill>
                  <a:srgbClr val="5C5822"/>
                </a:solidFill>
                <a:latin typeface="Trebuchet MS"/>
                <a:cs typeface="Trebuchet MS"/>
              </a:rPr>
              <a:t>Javascript</a:t>
            </a:r>
            <a:r>
              <a:rPr lang="es-ES" sz="1600" spc="-10" dirty="0">
                <a:solidFill>
                  <a:srgbClr val="5C5822"/>
                </a:solidFill>
                <a:latin typeface="Trebuchet MS"/>
                <a:cs typeface="Trebuchet MS"/>
              </a:rPr>
              <a:t> </a:t>
            </a:r>
            <a:r>
              <a:rPr lang="es-ES" sz="1600" spc="-5" dirty="0">
                <a:solidFill>
                  <a:srgbClr val="5C5822"/>
                </a:solidFill>
                <a:latin typeface="Trebuchet MS"/>
                <a:cs typeface="Trebuchet MS"/>
              </a:rPr>
              <a:t>como lenguaje para apps de dispositivos</a:t>
            </a:r>
            <a:endParaRPr lang="es-ES" sz="1600" dirty="0">
              <a:latin typeface="Trebuchet MS"/>
              <a:cs typeface="Trebuchet MS"/>
            </a:endParaRPr>
          </a:p>
          <a:p>
            <a:pPr>
              <a:lnSpc>
                <a:spcPct val="150000"/>
              </a:lnSpc>
            </a:pPr>
            <a:endParaRPr lang="es-ES" sz="1600" dirty="0">
              <a:latin typeface="Trebuchet MS"/>
              <a:cs typeface="Trebuchet MS"/>
            </a:endParaRPr>
          </a:p>
          <a:p>
            <a:pPr marL="12700" marR="258445">
              <a:lnSpc>
                <a:spcPct val="150000"/>
              </a:lnSpc>
              <a:spcBef>
                <a:spcPts val="860"/>
              </a:spcBef>
            </a:pPr>
            <a:r>
              <a:rPr lang="es-ES" sz="1600" spc="-5" dirty="0">
                <a:solidFill>
                  <a:srgbClr val="333333"/>
                </a:solidFill>
                <a:latin typeface="Georgia"/>
                <a:cs typeface="Georgia"/>
              </a:rPr>
              <a:t>Desde hace</a:t>
            </a:r>
            <a:r>
              <a:rPr lang="es-ES" sz="1600" dirty="0">
                <a:solidFill>
                  <a:srgbClr val="333333"/>
                </a:solidFill>
                <a:latin typeface="Georgia"/>
                <a:cs typeface="Georgia"/>
              </a:rPr>
              <a:t> </a:t>
            </a:r>
            <a:r>
              <a:rPr lang="es-ES" sz="1600" spc="-5" dirty="0">
                <a:solidFill>
                  <a:srgbClr val="333333"/>
                </a:solidFill>
                <a:latin typeface="Georgia"/>
                <a:cs typeface="Georgia"/>
              </a:rPr>
              <a:t>años también</a:t>
            </a:r>
            <a:r>
              <a:rPr lang="es-ES" sz="1600" dirty="0">
                <a:solidFill>
                  <a:srgbClr val="333333"/>
                </a:solidFill>
                <a:latin typeface="Georgia"/>
                <a:cs typeface="Georgia"/>
              </a:rPr>
              <a:t> </a:t>
            </a:r>
            <a:r>
              <a:rPr lang="es-ES" sz="1600" spc="-5" dirty="0">
                <a:solidFill>
                  <a:srgbClr val="333333"/>
                </a:solidFill>
                <a:latin typeface="Georgia"/>
                <a:cs typeface="Georgia"/>
              </a:rPr>
              <a:t>es posible</a:t>
            </a:r>
            <a:r>
              <a:rPr lang="es-ES" sz="1600" dirty="0">
                <a:solidFill>
                  <a:srgbClr val="333333"/>
                </a:solidFill>
                <a:latin typeface="Georgia"/>
                <a:cs typeface="Georgia"/>
              </a:rPr>
              <a:t> </a:t>
            </a:r>
            <a:r>
              <a:rPr lang="es-ES" sz="1600" spc="-5" dirty="0">
                <a:solidFill>
                  <a:srgbClr val="333333"/>
                </a:solidFill>
                <a:latin typeface="Georgia"/>
                <a:cs typeface="Georgia"/>
              </a:rPr>
              <a:t>usar</a:t>
            </a:r>
            <a:r>
              <a:rPr lang="es-ES" sz="1600" dirty="0">
                <a:solidFill>
                  <a:srgbClr val="333333"/>
                </a:solidFill>
                <a:latin typeface="Georgia"/>
                <a:cs typeface="Georgia"/>
              </a:rPr>
              <a:t> </a:t>
            </a:r>
            <a:r>
              <a:rPr lang="es-ES" sz="1600" spc="-5" dirty="0" err="1">
                <a:solidFill>
                  <a:srgbClr val="333333"/>
                </a:solidFill>
                <a:latin typeface="Georgia"/>
                <a:cs typeface="Georgia"/>
              </a:rPr>
              <a:t>Javascript</a:t>
            </a:r>
            <a:r>
              <a:rPr lang="es-ES" sz="1600" spc="-5" dirty="0">
                <a:solidFill>
                  <a:srgbClr val="333333"/>
                </a:solidFill>
                <a:latin typeface="Georgia"/>
                <a:cs typeface="Georgia"/>
              </a:rPr>
              <a:t> como</a:t>
            </a:r>
            <a:r>
              <a:rPr lang="es-ES" sz="1600" dirty="0">
                <a:solidFill>
                  <a:srgbClr val="333333"/>
                </a:solidFill>
                <a:latin typeface="Georgia"/>
                <a:cs typeface="Georgia"/>
              </a:rPr>
              <a:t> </a:t>
            </a:r>
            <a:r>
              <a:rPr lang="es-ES" sz="1600" spc="-5" dirty="0">
                <a:solidFill>
                  <a:srgbClr val="333333"/>
                </a:solidFill>
                <a:latin typeface="Georgia"/>
                <a:cs typeface="Georgia"/>
              </a:rPr>
              <a:t>lenguaje para</a:t>
            </a:r>
            <a:r>
              <a:rPr lang="es-ES" sz="1600" dirty="0">
                <a:solidFill>
                  <a:srgbClr val="333333"/>
                </a:solidFill>
                <a:latin typeface="Georgia"/>
                <a:cs typeface="Georgia"/>
              </a:rPr>
              <a:t> </a:t>
            </a:r>
            <a:r>
              <a:rPr lang="es-ES" sz="1600" spc="-5" dirty="0">
                <a:solidFill>
                  <a:srgbClr val="333333"/>
                </a:solidFill>
                <a:latin typeface="Georgia"/>
                <a:cs typeface="Georgia"/>
              </a:rPr>
              <a:t>la</a:t>
            </a:r>
            <a:r>
              <a:rPr lang="es-ES" sz="1600" dirty="0">
                <a:solidFill>
                  <a:srgbClr val="333333"/>
                </a:solidFill>
                <a:latin typeface="Georgia"/>
                <a:cs typeface="Georgia"/>
              </a:rPr>
              <a:t> </a:t>
            </a:r>
            <a:r>
              <a:rPr lang="es-ES" sz="1600" spc="-5" dirty="0">
                <a:solidFill>
                  <a:srgbClr val="333333"/>
                </a:solidFill>
                <a:latin typeface="Georgia"/>
                <a:cs typeface="Georgia"/>
              </a:rPr>
              <a:t>creación de </a:t>
            </a:r>
            <a:r>
              <a:rPr lang="es-ES" sz="1600" dirty="0">
                <a:solidFill>
                  <a:srgbClr val="333333"/>
                </a:solidFill>
                <a:latin typeface="Georgia"/>
                <a:cs typeface="Georgia"/>
              </a:rPr>
              <a:t> </a:t>
            </a:r>
            <a:r>
              <a:rPr lang="es-ES" sz="1600" spc="-5" dirty="0">
                <a:solidFill>
                  <a:srgbClr val="333333"/>
                </a:solidFill>
                <a:latin typeface="Georgia"/>
                <a:cs typeface="Georgia"/>
              </a:rPr>
              <a:t>aplicaciones para</a:t>
            </a:r>
            <a:r>
              <a:rPr lang="es-ES" sz="1600" dirty="0">
                <a:solidFill>
                  <a:srgbClr val="333333"/>
                </a:solidFill>
                <a:latin typeface="Georgia"/>
                <a:cs typeface="Georgia"/>
              </a:rPr>
              <a:t> </a:t>
            </a:r>
            <a:r>
              <a:rPr lang="es-ES" sz="1600" spc="-5" dirty="0">
                <a:solidFill>
                  <a:srgbClr val="333333"/>
                </a:solidFill>
                <a:latin typeface="Georgia"/>
                <a:cs typeface="Georgia"/>
              </a:rPr>
              <a:t>dispositivos</a:t>
            </a:r>
            <a:r>
              <a:rPr lang="es-ES" sz="1600" dirty="0">
                <a:solidFill>
                  <a:srgbClr val="333333"/>
                </a:solidFill>
                <a:latin typeface="Georgia"/>
                <a:cs typeface="Georgia"/>
              </a:rPr>
              <a:t> </a:t>
            </a:r>
            <a:r>
              <a:rPr lang="es-ES" sz="1600" spc="-5" dirty="0">
                <a:solidFill>
                  <a:srgbClr val="333333"/>
                </a:solidFill>
                <a:latin typeface="Georgia"/>
                <a:cs typeface="Georgia"/>
              </a:rPr>
              <a:t>(apps para</a:t>
            </a:r>
            <a:r>
              <a:rPr lang="es-ES" sz="1600" dirty="0">
                <a:solidFill>
                  <a:srgbClr val="333333"/>
                </a:solidFill>
                <a:latin typeface="Georgia"/>
                <a:cs typeface="Georgia"/>
              </a:rPr>
              <a:t> </a:t>
            </a:r>
            <a:r>
              <a:rPr lang="es-ES" sz="1600" spc="-5" dirty="0">
                <a:solidFill>
                  <a:srgbClr val="333333"/>
                </a:solidFill>
                <a:latin typeface="Georgia"/>
                <a:cs typeface="Georgia"/>
              </a:rPr>
              <a:t>móviles,</a:t>
            </a:r>
            <a:r>
              <a:rPr lang="es-ES" sz="1600" dirty="0">
                <a:solidFill>
                  <a:srgbClr val="333333"/>
                </a:solidFill>
                <a:latin typeface="Georgia"/>
                <a:cs typeface="Georgia"/>
              </a:rPr>
              <a:t> </a:t>
            </a:r>
            <a:r>
              <a:rPr lang="es-ES" sz="1600" spc="-5" dirty="0" err="1">
                <a:solidFill>
                  <a:srgbClr val="333333"/>
                </a:solidFill>
                <a:latin typeface="Georgia"/>
                <a:cs typeface="Georgia"/>
              </a:rPr>
              <a:t>tablets</a:t>
            </a:r>
            <a:r>
              <a:rPr lang="es-ES" sz="1600" spc="-5" dirty="0">
                <a:solidFill>
                  <a:srgbClr val="333333"/>
                </a:solidFill>
                <a:latin typeface="Georgia"/>
                <a:cs typeface="Georgia"/>
              </a:rPr>
              <a:t>,</a:t>
            </a:r>
            <a:r>
              <a:rPr lang="es-ES" sz="1600" dirty="0">
                <a:solidFill>
                  <a:srgbClr val="333333"/>
                </a:solidFill>
                <a:latin typeface="Georgia"/>
                <a:cs typeface="Georgia"/>
              </a:rPr>
              <a:t> </a:t>
            </a:r>
            <a:r>
              <a:rPr lang="es-ES" sz="1600" spc="-5" dirty="0" err="1">
                <a:solidFill>
                  <a:srgbClr val="333333"/>
                </a:solidFill>
                <a:latin typeface="Georgia"/>
                <a:cs typeface="Georgia"/>
              </a:rPr>
              <a:t>TVs</a:t>
            </a:r>
            <a:r>
              <a:rPr lang="es-ES" sz="1600" spc="-5" dirty="0">
                <a:solidFill>
                  <a:srgbClr val="333333"/>
                </a:solidFill>
                <a:latin typeface="Georgia"/>
                <a:cs typeface="Georgia"/>
              </a:rPr>
              <a:t>...). Las</a:t>
            </a:r>
            <a:r>
              <a:rPr lang="es-ES" sz="1600" dirty="0">
                <a:solidFill>
                  <a:srgbClr val="333333"/>
                </a:solidFill>
                <a:latin typeface="Georgia"/>
                <a:cs typeface="Georgia"/>
              </a:rPr>
              <a:t> </a:t>
            </a:r>
            <a:r>
              <a:rPr lang="es-ES" sz="1600" spc="-5" dirty="0">
                <a:solidFill>
                  <a:srgbClr val="333333"/>
                </a:solidFill>
                <a:latin typeface="Georgia"/>
                <a:cs typeface="Georgia"/>
              </a:rPr>
              <a:t>aplicaciones </a:t>
            </a:r>
            <a:r>
              <a:rPr lang="es-ES" sz="1600" dirty="0">
                <a:solidFill>
                  <a:srgbClr val="333333"/>
                </a:solidFill>
                <a:latin typeface="Georgia"/>
                <a:cs typeface="Georgia"/>
              </a:rPr>
              <a:t> </a:t>
            </a:r>
            <a:r>
              <a:rPr lang="es-ES" sz="1600" spc="-5" dirty="0">
                <a:solidFill>
                  <a:srgbClr val="333333"/>
                </a:solidFill>
                <a:latin typeface="Georgia"/>
                <a:cs typeface="Georgia"/>
              </a:rPr>
              <a:t>desarrolladas</a:t>
            </a:r>
            <a:r>
              <a:rPr lang="es-ES" sz="1600" dirty="0">
                <a:solidFill>
                  <a:srgbClr val="333333"/>
                </a:solidFill>
                <a:latin typeface="Georgia"/>
                <a:cs typeface="Georgia"/>
              </a:rPr>
              <a:t> </a:t>
            </a:r>
            <a:r>
              <a:rPr lang="es-ES" sz="1600" spc="-5" dirty="0">
                <a:solidFill>
                  <a:srgbClr val="333333"/>
                </a:solidFill>
                <a:latin typeface="Georgia"/>
                <a:cs typeface="Georgia"/>
              </a:rPr>
              <a:t>se</a:t>
            </a:r>
            <a:r>
              <a:rPr lang="es-ES" sz="1600" dirty="0">
                <a:solidFill>
                  <a:srgbClr val="333333"/>
                </a:solidFill>
                <a:latin typeface="Georgia"/>
                <a:cs typeface="Georgia"/>
              </a:rPr>
              <a:t> </a:t>
            </a:r>
            <a:r>
              <a:rPr lang="es-ES" sz="1600" spc="-5" dirty="0">
                <a:solidFill>
                  <a:srgbClr val="333333"/>
                </a:solidFill>
                <a:latin typeface="Georgia"/>
                <a:cs typeface="Georgia"/>
              </a:rPr>
              <a:t>instalan</a:t>
            </a:r>
            <a:r>
              <a:rPr lang="es-ES" sz="1600" dirty="0">
                <a:solidFill>
                  <a:srgbClr val="333333"/>
                </a:solidFill>
                <a:latin typeface="Georgia"/>
                <a:cs typeface="Georgia"/>
              </a:rPr>
              <a:t> </a:t>
            </a:r>
            <a:r>
              <a:rPr lang="es-ES" sz="1600" spc="-5" dirty="0">
                <a:solidFill>
                  <a:srgbClr val="333333"/>
                </a:solidFill>
                <a:latin typeface="Georgia"/>
                <a:cs typeface="Georgia"/>
              </a:rPr>
              <a:t>desde</a:t>
            </a:r>
            <a:r>
              <a:rPr lang="es-ES" sz="1600" dirty="0">
                <a:solidFill>
                  <a:srgbClr val="333333"/>
                </a:solidFill>
                <a:latin typeface="Georgia"/>
                <a:cs typeface="Georgia"/>
              </a:rPr>
              <a:t> </a:t>
            </a:r>
            <a:r>
              <a:rPr lang="es-ES" sz="1600" spc="-5" dirty="0">
                <a:solidFill>
                  <a:srgbClr val="333333"/>
                </a:solidFill>
                <a:latin typeface="Georgia"/>
                <a:cs typeface="Georgia"/>
              </a:rPr>
              <a:t>los</a:t>
            </a:r>
            <a:r>
              <a:rPr lang="es-ES" sz="1600" dirty="0">
                <a:solidFill>
                  <a:srgbClr val="333333"/>
                </a:solidFill>
                <a:latin typeface="Georgia"/>
                <a:cs typeface="Georgia"/>
              </a:rPr>
              <a:t> </a:t>
            </a:r>
            <a:r>
              <a:rPr lang="es-ES" sz="1600" spc="-5" dirty="0">
                <a:solidFill>
                  <a:srgbClr val="333333"/>
                </a:solidFill>
                <a:latin typeface="Georgia"/>
                <a:cs typeface="Georgia"/>
              </a:rPr>
              <a:t>correspondientes</a:t>
            </a:r>
            <a:r>
              <a:rPr lang="es-ES" sz="1600" spc="5" dirty="0">
                <a:solidFill>
                  <a:srgbClr val="333333"/>
                </a:solidFill>
                <a:latin typeface="Georgia"/>
                <a:cs typeface="Georgia"/>
              </a:rPr>
              <a:t> </a:t>
            </a:r>
            <a:r>
              <a:rPr lang="es-ES" sz="1600" spc="-5" dirty="0">
                <a:solidFill>
                  <a:srgbClr val="333333"/>
                </a:solidFill>
                <a:latin typeface="Georgia"/>
                <a:cs typeface="Georgia"/>
              </a:rPr>
              <a:t>app</a:t>
            </a:r>
            <a:r>
              <a:rPr lang="es-ES" sz="1600" dirty="0">
                <a:solidFill>
                  <a:srgbClr val="333333"/>
                </a:solidFill>
                <a:latin typeface="Georgia"/>
                <a:cs typeface="Georgia"/>
              </a:rPr>
              <a:t> </a:t>
            </a:r>
            <a:r>
              <a:rPr lang="es-ES" sz="1600" spc="-5" dirty="0" err="1">
                <a:solidFill>
                  <a:srgbClr val="333333"/>
                </a:solidFill>
                <a:latin typeface="Georgia"/>
                <a:cs typeface="Georgia"/>
              </a:rPr>
              <a:t>stores</a:t>
            </a:r>
            <a:r>
              <a:rPr lang="es-ES" sz="1600" dirty="0">
                <a:solidFill>
                  <a:srgbClr val="333333"/>
                </a:solidFill>
                <a:latin typeface="Georgia"/>
                <a:cs typeface="Georgia"/>
              </a:rPr>
              <a:t> </a:t>
            </a:r>
            <a:r>
              <a:rPr lang="es-ES" sz="1600" spc="-5" dirty="0">
                <a:solidFill>
                  <a:srgbClr val="333333"/>
                </a:solidFill>
                <a:latin typeface="Georgia"/>
                <a:cs typeface="Georgia"/>
              </a:rPr>
              <a:t>de</a:t>
            </a:r>
            <a:r>
              <a:rPr lang="es-ES" sz="1600" dirty="0">
                <a:solidFill>
                  <a:srgbClr val="333333"/>
                </a:solidFill>
                <a:latin typeface="Georgia"/>
                <a:cs typeface="Georgia"/>
              </a:rPr>
              <a:t> </a:t>
            </a:r>
            <a:r>
              <a:rPr lang="es-ES" sz="1600" spc="-5" dirty="0">
                <a:solidFill>
                  <a:srgbClr val="333333"/>
                </a:solidFill>
                <a:latin typeface="Georgia"/>
                <a:cs typeface="Georgia"/>
              </a:rPr>
              <a:t>los</a:t>
            </a:r>
            <a:r>
              <a:rPr lang="es-ES" sz="1600" dirty="0">
                <a:solidFill>
                  <a:srgbClr val="333333"/>
                </a:solidFill>
                <a:latin typeface="Georgia"/>
                <a:cs typeface="Georgia"/>
              </a:rPr>
              <a:t> </a:t>
            </a:r>
            <a:r>
              <a:rPr lang="es-ES" sz="1600" spc="-5" dirty="0">
                <a:solidFill>
                  <a:srgbClr val="333333"/>
                </a:solidFill>
                <a:latin typeface="Georgia"/>
                <a:cs typeface="Georgia"/>
              </a:rPr>
              <a:t>principales</a:t>
            </a:r>
            <a:r>
              <a:rPr lang="es-ES" sz="1600" dirty="0">
                <a:solidFill>
                  <a:srgbClr val="333333"/>
                </a:solidFill>
                <a:latin typeface="Georgia"/>
                <a:cs typeface="Georgia"/>
              </a:rPr>
              <a:t> </a:t>
            </a:r>
            <a:r>
              <a:rPr lang="es-ES" sz="1600" spc="-5" dirty="0">
                <a:solidFill>
                  <a:srgbClr val="333333"/>
                </a:solidFill>
                <a:latin typeface="Georgia"/>
                <a:cs typeface="Georgia"/>
              </a:rPr>
              <a:t>sistemas </a:t>
            </a:r>
            <a:r>
              <a:rPr lang="es-ES" sz="1600" dirty="0">
                <a:solidFill>
                  <a:srgbClr val="333333"/>
                </a:solidFill>
                <a:latin typeface="Georgia"/>
                <a:cs typeface="Georgia"/>
              </a:rPr>
              <a:t> </a:t>
            </a:r>
            <a:r>
              <a:rPr lang="es-ES" sz="1600" spc="-5" dirty="0">
                <a:solidFill>
                  <a:srgbClr val="333333"/>
                </a:solidFill>
                <a:latin typeface="Georgia"/>
                <a:cs typeface="Georgia"/>
              </a:rPr>
              <a:t>móviles y</a:t>
            </a:r>
            <a:r>
              <a:rPr lang="es-ES" sz="1600" dirty="0">
                <a:solidFill>
                  <a:srgbClr val="333333"/>
                </a:solidFill>
                <a:latin typeface="Georgia"/>
                <a:cs typeface="Georgia"/>
              </a:rPr>
              <a:t> </a:t>
            </a:r>
            <a:r>
              <a:rPr lang="es-ES" sz="1600" spc="-5" dirty="0">
                <a:solidFill>
                  <a:srgbClr val="333333"/>
                </a:solidFill>
                <a:latin typeface="Georgia"/>
                <a:cs typeface="Georgia"/>
              </a:rPr>
              <a:t>el</a:t>
            </a:r>
            <a:r>
              <a:rPr lang="es-ES" sz="1600" dirty="0">
                <a:solidFill>
                  <a:srgbClr val="333333"/>
                </a:solidFill>
                <a:latin typeface="Georgia"/>
                <a:cs typeface="Georgia"/>
              </a:rPr>
              <a:t> </a:t>
            </a:r>
            <a:r>
              <a:rPr lang="es-ES" sz="1600" spc="-5" dirty="0">
                <a:solidFill>
                  <a:srgbClr val="333333"/>
                </a:solidFill>
                <a:latin typeface="Georgia"/>
                <a:cs typeface="Georgia"/>
              </a:rPr>
              <a:t>usuario</a:t>
            </a:r>
            <a:r>
              <a:rPr lang="es-ES" sz="1600" dirty="0">
                <a:solidFill>
                  <a:srgbClr val="333333"/>
                </a:solidFill>
                <a:latin typeface="Georgia"/>
                <a:cs typeface="Georgia"/>
              </a:rPr>
              <a:t> </a:t>
            </a:r>
            <a:r>
              <a:rPr lang="es-ES" sz="1600" spc="-5" dirty="0">
                <a:solidFill>
                  <a:srgbClr val="333333"/>
                </a:solidFill>
                <a:latin typeface="Georgia"/>
                <a:cs typeface="Georgia"/>
              </a:rPr>
              <a:t>en</a:t>
            </a:r>
            <a:r>
              <a:rPr lang="es-ES" sz="1600" dirty="0">
                <a:solidFill>
                  <a:srgbClr val="333333"/>
                </a:solidFill>
                <a:latin typeface="Georgia"/>
                <a:cs typeface="Georgia"/>
              </a:rPr>
              <a:t> </a:t>
            </a:r>
            <a:r>
              <a:rPr lang="es-ES" sz="1600" spc="-5" dirty="0">
                <a:solidFill>
                  <a:srgbClr val="333333"/>
                </a:solidFill>
                <a:latin typeface="Georgia"/>
                <a:cs typeface="Georgia"/>
              </a:rPr>
              <a:t>principio no</a:t>
            </a:r>
            <a:r>
              <a:rPr lang="es-ES" sz="1600" dirty="0">
                <a:solidFill>
                  <a:srgbClr val="333333"/>
                </a:solidFill>
                <a:latin typeface="Georgia"/>
                <a:cs typeface="Georgia"/>
              </a:rPr>
              <a:t> </a:t>
            </a:r>
            <a:r>
              <a:rPr lang="es-ES" sz="1600" spc="-5" dirty="0">
                <a:solidFill>
                  <a:srgbClr val="333333"/>
                </a:solidFill>
                <a:latin typeface="Georgia"/>
                <a:cs typeface="Georgia"/>
              </a:rPr>
              <a:t>percibe</a:t>
            </a:r>
            <a:r>
              <a:rPr lang="es-ES" sz="1600" dirty="0">
                <a:solidFill>
                  <a:srgbClr val="333333"/>
                </a:solidFill>
                <a:latin typeface="Georgia"/>
                <a:cs typeface="Georgia"/>
              </a:rPr>
              <a:t> </a:t>
            </a:r>
            <a:r>
              <a:rPr lang="es-ES" sz="1600" spc="-5" dirty="0">
                <a:solidFill>
                  <a:srgbClr val="333333"/>
                </a:solidFill>
                <a:latin typeface="Georgia"/>
                <a:cs typeface="Georgia"/>
              </a:rPr>
              <a:t>ninguna</a:t>
            </a:r>
            <a:r>
              <a:rPr lang="es-ES" sz="1600" dirty="0">
                <a:solidFill>
                  <a:srgbClr val="333333"/>
                </a:solidFill>
                <a:latin typeface="Georgia"/>
                <a:cs typeface="Georgia"/>
              </a:rPr>
              <a:t> </a:t>
            </a:r>
            <a:r>
              <a:rPr lang="es-ES" sz="1600" spc="-5" dirty="0">
                <a:solidFill>
                  <a:srgbClr val="333333"/>
                </a:solidFill>
                <a:latin typeface="Georgia"/>
                <a:cs typeface="Georgia"/>
              </a:rPr>
              <a:t>diferencia</a:t>
            </a:r>
            <a:r>
              <a:rPr lang="es-ES" sz="1600" dirty="0">
                <a:solidFill>
                  <a:srgbClr val="333333"/>
                </a:solidFill>
                <a:latin typeface="Georgia"/>
                <a:cs typeface="Georgia"/>
              </a:rPr>
              <a:t> </a:t>
            </a:r>
            <a:r>
              <a:rPr lang="es-ES" sz="1600" spc="-5" dirty="0">
                <a:solidFill>
                  <a:srgbClr val="333333"/>
                </a:solidFill>
                <a:latin typeface="Georgia"/>
                <a:cs typeface="Georgia"/>
              </a:rPr>
              <a:t>de</a:t>
            </a:r>
            <a:r>
              <a:rPr lang="es-ES" sz="1600" dirty="0">
                <a:solidFill>
                  <a:srgbClr val="333333"/>
                </a:solidFill>
                <a:latin typeface="Georgia"/>
                <a:cs typeface="Georgia"/>
              </a:rPr>
              <a:t> </a:t>
            </a:r>
            <a:r>
              <a:rPr lang="es-ES" sz="1600" spc="-5" dirty="0">
                <a:solidFill>
                  <a:srgbClr val="333333"/>
                </a:solidFill>
                <a:latin typeface="Georgia"/>
                <a:cs typeface="Georgia"/>
              </a:rPr>
              <a:t>éstas con</a:t>
            </a:r>
            <a:r>
              <a:rPr lang="es-ES" sz="1600" dirty="0">
                <a:solidFill>
                  <a:srgbClr val="333333"/>
                </a:solidFill>
                <a:latin typeface="Georgia"/>
                <a:cs typeface="Georgia"/>
              </a:rPr>
              <a:t> </a:t>
            </a:r>
            <a:r>
              <a:rPr lang="es-ES" sz="1600" spc="-5" dirty="0">
                <a:solidFill>
                  <a:srgbClr val="333333"/>
                </a:solidFill>
                <a:latin typeface="Georgia"/>
                <a:cs typeface="Georgia"/>
              </a:rPr>
              <a:t>respecto</a:t>
            </a:r>
            <a:r>
              <a:rPr lang="es-ES" sz="1600" dirty="0">
                <a:solidFill>
                  <a:srgbClr val="333333"/>
                </a:solidFill>
                <a:latin typeface="Georgia"/>
                <a:cs typeface="Georgia"/>
              </a:rPr>
              <a:t> </a:t>
            </a:r>
            <a:r>
              <a:rPr lang="es-ES" sz="1600" spc="-5" dirty="0">
                <a:solidFill>
                  <a:srgbClr val="333333"/>
                </a:solidFill>
                <a:latin typeface="Georgia"/>
                <a:cs typeface="Georgia"/>
              </a:rPr>
              <a:t>a</a:t>
            </a:r>
            <a:r>
              <a:rPr lang="es-ES" sz="1600" dirty="0">
                <a:solidFill>
                  <a:srgbClr val="333333"/>
                </a:solidFill>
                <a:latin typeface="Georgia"/>
                <a:cs typeface="Georgia"/>
              </a:rPr>
              <a:t> </a:t>
            </a:r>
            <a:r>
              <a:rPr lang="es-ES" sz="1600" spc="-5" dirty="0">
                <a:solidFill>
                  <a:srgbClr val="333333"/>
                </a:solidFill>
                <a:latin typeface="Georgia"/>
                <a:cs typeface="Georgia"/>
              </a:rPr>
              <a:t>las </a:t>
            </a:r>
            <a:r>
              <a:rPr lang="es-ES" sz="1600" dirty="0">
                <a:solidFill>
                  <a:srgbClr val="333333"/>
                </a:solidFill>
                <a:latin typeface="Georgia"/>
                <a:cs typeface="Georgia"/>
              </a:rPr>
              <a:t> </a:t>
            </a:r>
            <a:r>
              <a:rPr lang="es-ES" sz="1600" spc="-5" dirty="0">
                <a:solidFill>
                  <a:srgbClr val="333333"/>
                </a:solidFill>
                <a:latin typeface="Georgia"/>
                <a:cs typeface="Georgia"/>
              </a:rPr>
              <a:t>aplicaciones</a:t>
            </a:r>
            <a:r>
              <a:rPr lang="es-ES" sz="1600" dirty="0">
                <a:solidFill>
                  <a:srgbClr val="333333"/>
                </a:solidFill>
                <a:latin typeface="Georgia"/>
                <a:cs typeface="Georgia"/>
              </a:rPr>
              <a:t> </a:t>
            </a:r>
            <a:r>
              <a:rPr lang="es-ES" sz="1600" spc="-5" dirty="0">
                <a:solidFill>
                  <a:srgbClr val="333333"/>
                </a:solidFill>
                <a:latin typeface="Georgia"/>
                <a:cs typeface="Georgia"/>
              </a:rPr>
              <a:t>desarrolladas</a:t>
            </a:r>
            <a:r>
              <a:rPr lang="es-ES" sz="1600" dirty="0">
                <a:solidFill>
                  <a:srgbClr val="333333"/>
                </a:solidFill>
                <a:latin typeface="Georgia"/>
                <a:cs typeface="Georgia"/>
              </a:rPr>
              <a:t> </a:t>
            </a:r>
            <a:r>
              <a:rPr lang="es-ES" sz="1600" spc="-5" dirty="0">
                <a:solidFill>
                  <a:srgbClr val="333333"/>
                </a:solidFill>
                <a:latin typeface="Georgia"/>
                <a:cs typeface="Georgia"/>
              </a:rPr>
              <a:t>con</a:t>
            </a:r>
            <a:r>
              <a:rPr lang="es-ES" sz="1600" dirty="0">
                <a:solidFill>
                  <a:srgbClr val="333333"/>
                </a:solidFill>
                <a:latin typeface="Georgia"/>
                <a:cs typeface="Georgia"/>
              </a:rPr>
              <a:t> </a:t>
            </a:r>
            <a:r>
              <a:rPr lang="es-ES" sz="1600" spc="-5" dirty="0">
                <a:solidFill>
                  <a:srgbClr val="333333"/>
                </a:solidFill>
                <a:latin typeface="Georgia"/>
                <a:cs typeface="Georgia"/>
              </a:rPr>
              <a:t>los</a:t>
            </a:r>
            <a:r>
              <a:rPr lang="es-ES" sz="1600" spc="5" dirty="0">
                <a:solidFill>
                  <a:srgbClr val="333333"/>
                </a:solidFill>
                <a:latin typeface="Georgia"/>
                <a:cs typeface="Georgia"/>
              </a:rPr>
              <a:t> </a:t>
            </a:r>
            <a:r>
              <a:rPr lang="es-ES" sz="1600" spc="-5" dirty="0">
                <a:solidFill>
                  <a:srgbClr val="333333"/>
                </a:solidFill>
                <a:latin typeface="Georgia"/>
                <a:cs typeface="Georgia"/>
              </a:rPr>
              <a:t>lenguajes</a:t>
            </a:r>
            <a:r>
              <a:rPr lang="es-ES" sz="1600" dirty="0">
                <a:solidFill>
                  <a:srgbClr val="333333"/>
                </a:solidFill>
                <a:latin typeface="Georgia"/>
                <a:cs typeface="Georgia"/>
              </a:rPr>
              <a:t> </a:t>
            </a:r>
            <a:r>
              <a:rPr lang="es-ES" sz="1600" spc="-5" dirty="0">
                <a:solidFill>
                  <a:srgbClr val="333333"/>
                </a:solidFill>
                <a:latin typeface="Georgia"/>
                <a:cs typeface="Georgia"/>
              </a:rPr>
              <a:t>nativos.</a:t>
            </a:r>
            <a:r>
              <a:rPr lang="es-ES" sz="1600" dirty="0">
                <a:solidFill>
                  <a:srgbClr val="333333"/>
                </a:solidFill>
                <a:latin typeface="Georgia"/>
                <a:cs typeface="Georgia"/>
              </a:rPr>
              <a:t> </a:t>
            </a:r>
            <a:r>
              <a:rPr lang="es-ES" sz="1600" spc="-5" dirty="0">
                <a:solidFill>
                  <a:srgbClr val="333333"/>
                </a:solidFill>
                <a:latin typeface="Georgia"/>
                <a:cs typeface="Georgia"/>
              </a:rPr>
              <a:t>Pero,</a:t>
            </a:r>
            <a:r>
              <a:rPr lang="es-ES" sz="1600" dirty="0">
                <a:solidFill>
                  <a:srgbClr val="333333"/>
                </a:solidFill>
                <a:latin typeface="Georgia"/>
                <a:cs typeface="Georgia"/>
              </a:rPr>
              <a:t> </a:t>
            </a:r>
            <a:r>
              <a:rPr lang="es-ES" sz="1600" spc="-5" dirty="0">
                <a:solidFill>
                  <a:srgbClr val="333333"/>
                </a:solidFill>
                <a:latin typeface="Georgia"/>
                <a:cs typeface="Georgia"/>
              </a:rPr>
              <a:t>por</a:t>
            </a:r>
            <a:r>
              <a:rPr lang="es-ES" sz="1600" spc="5" dirty="0">
                <a:solidFill>
                  <a:srgbClr val="333333"/>
                </a:solidFill>
                <a:latin typeface="Georgia"/>
                <a:cs typeface="Georgia"/>
              </a:rPr>
              <a:t> </a:t>
            </a:r>
            <a:r>
              <a:rPr lang="es-ES" sz="1600" spc="-5" dirty="0">
                <a:solidFill>
                  <a:srgbClr val="333333"/>
                </a:solidFill>
                <a:latin typeface="Georgia"/>
                <a:cs typeface="Georgia"/>
              </a:rPr>
              <a:t>el</a:t>
            </a:r>
            <a:r>
              <a:rPr lang="es-ES" sz="1600" dirty="0">
                <a:solidFill>
                  <a:srgbClr val="333333"/>
                </a:solidFill>
                <a:latin typeface="Georgia"/>
                <a:cs typeface="Georgia"/>
              </a:rPr>
              <a:t> </a:t>
            </a:r>
            <a:r>
              <a:rPr lang="es-ES" sz="1600" spc="-5" dirty="0">
                <a:solidFill>
                  <a:srgbClr val="333333"/>
                </a:solidFill>
                <a:latin typeface="Georgia"/>
                <a:cs typeface="Georgia"/>
              </a:rPr>
              <a:t>hecho</a:t>
            </a:r>
            <a:r>
              <a:rPr lang="es-ES" sz="1600" dirty="0">
                <a:solidFill>
                  <a:srgbClr val="333333"/>
                </a:solidFill>
                <a:latin typeface="Georgia"/>
                <a:cs typeface="Georgia"/>
              </a:rPr>
              <a:t> </a:t>
            </a:r>
            <a:r>
              <a:rPr lang="es-ES" sz="1600" spc="-5" dirty="0">
                <a:solidFill>
                  <a:srgbClr val="333333"/>
                </a:solidFill>
                <a:latin typeface="Georgia"/>
                <a:cs typeface="Georgia"/>
              </a:rPr>
              <a:t>de</a:t>
            </a:r>
            <a:r>
              <a:rPr lang="es-ES" sz="1600" spc="5" dirty="0">
                <a:solidFill>
                  <a:srgbClr val="333333"/>
                </a:solidFill>
                <a:latin typeface="Georgia"/>
                <a:cs typeface="Georgia"/>
              </a:rPr>
              <a:t> </a:t>
            </a:r>
            <a:r>
              <a:rPr lang="es-ES" sz="1600" spc="-5" dirty="0">
                <a:solidFill>
                  <a:srgbClr val="333333"/>
                </a:solidFill>
                <a:latin typeface="Georgia"/>
                <a:cs typeface="Georgia"/>
              </a:rPr>
              <a:t>ser</a:t>
            </a:r>
            <a:r>
              <a:rPr lang="es-ES" sz="1600" dirty="0">
                <a:solidFill>
                  <a:srgbClr val="333333"/>
                </a:solidFill>
                <a:latin typeface="Georgia"/>
                <a:cs typeface="Georgia"/>
              </a:rPr>
              <a:t> </a:t>
            </a:r>
            <a:r>
              <a:rPr lang="es-ES" sz="1600" spc="-5" dirty="0">
                <a:solidFill>
                  <a:srgbClr val="333333"/>
                </a:solidFill>
                <a:latin typeface="Georgia"/>
                <a:cs typeface="Georgia"/>
              </a:rPr>
              <a:t>programadas </a:t>
            </a:r>
            <a:r>
              <a:rPr lang="es-ES" sz="1600" dirty="0">
                <a:solidFill>
                  <a:srgbClr val="333333"/>
                </a:solidFill>
                <a:latin typeface="Georgia"/>
                <a:cs typeface="Georgia"/>
              </a:rPr>
              <a:t> </a:t>
            </a:r>
            <a:r>
              <a:rPr lang="es-ES" sz="1600" spc="-5" dirty="0">
                <a:solidFill>
                  <a:srgbClr val="333333"/>
                </a:solidFill>
                <a:latin typeface="Georgia"/>
                <a:cs typeface="Georgia"/>
              </a:rPr>
              <a:t>con </a:t>
            </a:r>
            <a:r>
              <a:rPr lang="es-ES" sz="1600" spc="-5" dirty="0" err="1">
                <a:solidFill>
                  <a:srgbClr val="333333"/>
                </a:solidFill>
                <a:latin typeface="Georgia"/>
                <a:cs typeface="Georgia"/>
              </a:rPr>
              <a:t>Javascript</a:t>
            </a:r>
            <a:r>
              <a:rPr lang="es-ES" sz="1600" spc="-5" dirty="0">
                <a:solidFill>
                  <a:srgbClr val="333333"/>
                </a:solidFill>
                <a:latin typeface="Georgia"/>
                <a:cs typeface="Georgia"/>
              </a:rPr>
              <a:t> y</a:t>
            </a:r>
            <a:r>
              <a:rPr lang="es-ES" sz="1600" dirty="0">
                <a:solidFill>
                  <a:srgbClr val="333333"/>
                </a:solidFill>
                <a:latin typeface="Georgia"/>
                <a:cs typeface="Georgia"/>
              </a:rPr>
              <a:t> </a:t>
            </a:r>
            <a:r>
              <a:rPr lang="es-ES" sz="1600" spc="-5" dirty="0">
                <a:solidFill>
                  <a:srgbClr val="333333"/>
                </a:solidFill>
                <a:latin typeface="Georgia"/>
                <a:cs typeface="Georgia"/>
              </a:rPr>
              <a:t>HTML5, abren un</a:t>
            </a:r>
            <a:r>
              <a:rPr lang="es-ES" sz="1600" dirty="0">
                <a:solidFill>
                  <a:srgbClr val="333333"/>
                </a:solidFill>
                <a:latin typeface="Georgia"/>
                <a:cs typeface="Georgia"/>
              </a:rPr>
              <a:t> </a:t>
            </a:r>
            <a:r>
              <a:rPr lang="es-ES" sz="1600" spc="-5" dirty="0">
                <a:solidFill>
                  <a:srgbClr val="333333"/>
                </a:solidFill>
                <a:latin typeface="Georgia"/>
                <a:cs typeface="Georgia"/>
              </a:rPr>
              <a:t>nuevo campo</a:t>
            </a:r>
            <a:r>
              <a:rPr lang="es-ES" sz="1600" dirty="0">
                <a:solidFill>
                  <a:srgbClr val="333333"/>
                </a:solidFill>
                <a:latin typeface="Georgia"/>
                <a:cs typeface="Georgia"/>
              </a:rPr>
              <a:t> </a:t>
            </a:r>
            <a:r>
              <a:rPr lang="es-ES" sz="1600" spc="-5" dirty="0">
                <a:solidFill>
                  <a:srgbClr val="333333"/>
                </a:solidFill>
                <a:latin typeface="Georgia"/>
                <a:cs typeface="Georgia"/>
              </a:rPr>
              <a:t>de actuación para</a:t>
            </a:r>
            <a:r>
              <a:rPr lang="es-ES" sz="1600" dirty="0">
                <a:solidFill>
                  <a:srgbClr val="333333"/>
                </a:solidFill>
                <a:latin typeface="Georgia"/>
                <a:cs typeface="Georgia"/>
              </a:rPr>
              <a:t> </a:t>
            </a:r>
            <a:r>
              <a:rPr lang="es-ES" sz="1600" spc="-5" dirty="0">
                <a:solidFill>
                  <a:srgbClr val="333333"/>
                </a:solidFill>
                <a:latin typeface="Georgia"/>
                <a:cs typeface="Georgia"/>
              </a:rPr>
              <a:t>las personas </a:t>
            </a:r>
            <a:r>
              <a:rPr lang="es-ES" sz="1600" dirty="0">
                <a:solidFill>
                  <a:srgbClr val="333333"/>
                </a:solidFill>
                <a:latin typeface="Georgia"/>
                <a:cs typeface="Georgia"/>
              </a:rPr>
              <a:t> </a:t>
            </a:r>
            <a:r>
              <a:rPr lang="es-ES" sz="1600" spc="-5" dirty="0">
                <a:solidFill>
                  <a:srgbClr val="333333"/>
                </a:solidFill>
                <a:latin typeface="Georgia"/>
                <a:cs typeface="Georgia"/>
              </a:rPr>
              <a:t>experimentadas</a:t>
            </a:r>
            <a:r>
              <a:rPr lang="es-ES" sz="1600" dirty="0">
                <a:solidFill>
                  <a:srgbClr val="333333"/>
                </a:solidFill>
                <a:latin typeface="Georgia"/>
                <a:cs typeface="Georgia"/>
              </a:rPr>
              <a:t> </a:t>
            </a:r>
            <a:r>
              <a:rPr lang="es-ES" sz="1600" spc="-5" dirty="0">
                <a:solidFill>
                  <a:srgbClr val="333333"/>
                </a:solidFill>
                <a:latin typeface="Georgia"/>
                <a:cs typeface="Georgia"/>
              </a:rPr>
              <a:t>en</a:t>
            </a:r>
            <a:r>
              <a:rPr lang="es-ES" sz="1600" dirty="0">
                <a:solidFill>
                  <a:srgbClr val="333333"/>
                </a:solidFill>
                <a:latin typeface="Georgia"/>
                <a:cs typeface="Georgia"/>
              </a:rPr>
              <a:t> </a:t>
            </a:r>
            <a:r>
              <a:rPr lang="es-ES" sz="1600" spc="-5" dirty="0">
                <a:solidFill>
                  <a:srgbClr val="333333"/>
                </a:solidFill>
                <a:latin typeface="Georgia"/>
                <a:cs typeface="Georgia"/>
              </a:rPr>
              <a:t>el</a:t>
            </a:r>
            <a:r>
              <a:rPr lang="es-ES" sz="1600" dirty="0">
                <a:solidFill>
                  <a:srgbClr val="333333"/>
                </a:solidFill>
                <a:latin typeface="Georgia"/>
                <a:cs typeface="Georgia"/>
              </a:rPr>
              <a:t> </a:t>
            </a:r>
            <a:r>
              <a:rPr lang="es-ES" sz="1600" spc="-5" dirty="0">
                <a:solidFill>
                  <a:srgbClr val="333333"/>
                </a:solidFill>
                <a:latin typeface="Georgia"/>
                <a:cs typeface="Georgia"/>
              </a:rPr>
              <a:t>desarrollo</a:t>
            </a:r>
            <a:r>
              <a:rPr lang="es-ES" sz="1600" dirty="0">
                <a:solidFill>
                  <a:srgbClr val="333333"/>
                </a:solidFill>
                <a:latin typeface="Georgia"/>
                <a:cs typeface="Georgia"/>
              </a:rPr>
              <a:t> </a:t>
            </a:r>
            <a:r>
              <a:rPr lang="es-ES" sz="1600" spc="-5" dirty="0">
                <a:solidFill>
                  <a:srgbClr val="333333"/>
                </a:solidFill>
                <a:latin typeface="Georgia"/>
                <a:cs typeface="Georgia"/>
              </a:rPr>
              <a:t>para</a:t>
            </a:r>
            <a:r>
              <a:rPr lang="es-ES" sz="1600" dirty="0">
                <a:solidFill>
                  <a:srgbClr val="333333"/>
                </a:solidFill>
                <a:latin typeface="Georgia"/>
                <a:cs typeface="Georgia"/>
              </a:rPr>
              <a:t> </a:t>
            </a:r>
            <a:r>
              <a:rPr lang="es-ES" sz="1600" spc="-5" dirty="0">
                <a:solidFill>
                  <a:srgbClr val="333333"/>
                </a:solidFill>
                <a:latin typeface="Georgia"/>
                <a:cs typeface="Georgia"/>
              </a:rPr>
              <a:t>la</a:t>
            </a:r>
            <a:r>
              <a:rPr lang="es-ES" sz="1600" spc="5" dirty="0">
                <a:solidFill>
                  <a:srgbClr val="333333"/>
                </a:solidFill>
                <a:latin typeface="Georgia"/>
                <a:cs typeface="Georgia"/>
              </a:rPr>
              <a:t> </a:t>
            </a:r>
            <a:r>
              <a:rPr lang="es-ES" sz="1600" spc="-5" dirty="0">
                <a:solidFill>
                  <a:srgbClr val="333333"/>
                </a:solidFill>
                <a:latin typeface="Georgia"/>
                <a:cs typeface="Georgia"/>
              </a:rPr>
              <a:t>web</a:t>
            </a:r>
            <a:r>
              <a:rPr lang="es-ES" sz="1600" dirty="0">
                <a:solidFill>
                  <a:srgbClr val="333333"/>
                </a:solidFill>
                <a:latin typeface="Georgia"/>
                <a:cs typeface="Georgia"/>
              </a:rPr>
              <a:t> </a:t>
            </a:r>
            <a:r>
              <a:rPr lang="es-ES" sz="1600" spc="-5" dirty="0">
                <a:solidFill>
                  <a:srgbClr val="333333"/>
                </a:solidFill>
                <a:latin typeface="Georgia"/>
                <a:cs typeface="Georgia"/>
              </a:rPr>
              <a:t>y</a:t>
            </a:r>
            <a:r>
              <a:rPr lang="es-ES" sz="1600" dirty="0">
                <a:solidFill>
                  <a:srgbClr val="333333"/>
                </a:solidFill>
                <a:latin typeface="Georgia"/>
                <a:cs typeface="Georgia"/>
              </a:rPr>
              <a:t> </a:t>
            </a:r>
            <a:r>
              <a:rPr lang="es-ES" sz="1600" spc="-5" dirty="0">
                <a:solidFill>
                  <a:srgbClr val="333333"/>
                </a:solidFill>
                <a:latin typeface="Georgia"/>
                <a:cs typeface="Georgia"/>
              </a:rPr>
              <a:t>dispensa</a:t>
            </a:r>
            <a:r>
              <a:rPr lang="es-ES" sz="1600" dirty="0">
                <a:solidFill>
                  <a:srgbClr val="333333"/>
                </a:solidFill>
                <a:latin typeface="Georgia"/>
                <a:cs typeface="Georgia"/>
              </a:rPr>
              <a:t> </a:t>
            </a:r>
            <a:r>
              <a:rPr lang="es-ES" sz="1600" spc="-5" dirty="0">
                <a:solidFill>
                  <a:srgbClr val="333333"/>
                </a:solidFill>
                <a:latin typeface="Georgia"/>
                <a:cs typeface="Georgia"/>
              </a:rPr>
              <a:t>del</a:t>
            </a:r>
            <a:r>
              <a:rPr lang="es-ES" sz="1600" dirty="0">
                <a:solidFill>
                  <a:srgbClr val="333333"/>
                </a:solidFill>
                <a:latin typeface="Georgia"/>
                <a:cs typeface="Georgia"/>
              </a:rPr>
              <a:t> </a:t>
            </a:r>
            <a:r>
              <a:rPr lang="es-ES" sz="1600" spc="-5" dirty="0">
                <a:solidFill>
                  <a:srgbClr val="333333"/>
                </a:solidFill>
                <a:latin typeface="Georgia"/>
                <a:cs typeface="Georgia"/>
              </a:rPr>
              <a:t>aprendizaje</a:t>
            </a:r>
            <a:r>
              <a:rPr lang="es-ES" sz="1600" spc="5" dirty="0">
                <a:solidFill>
                  <a:srgbClr val="333333"/>
                </a:solidFill>
                <a:latin typeface="Georgia"/>
                <a:cs typeface="Georgia"/>
              </a:rPr>
              <a:t> </a:t>
            </a:r>
            <a:r>
              <a:rPr lang="es-ES" sz="1600" spc="-5" dirty="0">
                <a:solidFill>
                  <a:srgbClr val="333333"/>
                </a:solidFill>
                <a:latin typeface="Georgia"/>
                <a:cs typeface="Georgia"/>
              </a:rPr>
              <a:t>de</a:t>
            </a:r>
            <a:r>
              <a:rPr lang="es-ES" sz="1600" dirty="0">
                <a:solidFill>
                  <a:srgbClr val="333333"/>
                </a:solidFill>
                <a:latin typeface="Georgia"/>
                <a:cs typeface="Georgia"/>
              </a:rPr>
              <a:t> </a:t>
            </a:r>
            <a:r>
              <a:rPr lang="es-ES" sz="1600" spc="-5" dirty="0">
                <a:solidFill>
                  <a:srgbClr val="333333"/>
                </a:solidFill>
                <a:latin typeface="Georgia"/>
                <a:cs typeface="Georgia"/>
              </a:rPr>
              <a:t>lenguajes</a:t>
            </a:r>
            <a:r>
              <a:rPr lang="es-ES" sz="1600" dirty="0">
                <a:solidFill>
                  <a:srgbClr val="333333"/>
                </a:solidFill>
                <a:latin typeface="Georgia"/>
                <a:cs typeface="Georgia"/>
              </a:rPr>
              <a:t> </a:t>
            </a:r>
            <a:r>
              <a:rPr lang="es-ES" sz="1600" spc="-5" dirty="0">
                <a:solidFill>
                  <a:srgbClr val="333333"/>
                </a:solidFill>
                <a:latin typeface="Georgia"/>
                <a:cs typeface="Georgia"/>
              </a:rPr>
              <a:t>nativos </a:t>
            </a:r>
            <a:r>
              <a:rPr lang="es-ES" sz="1600" spc="-300" dirty="0">
                <a:solidFill>
                  <a:srgbClr val="333333"/>
                </a:solidFill>
                <a:latin typeface="Georgia"/>
                <a:cs typeface="Georgia"/>
              </a:rPr>
              <a:t> </a:t>
            </a:r>
            <a:r>
              <a:rPr lang="es-ES" sz="1600" spc="-5" dirty="0">
                <a:solidFill>
                  <a:srgbClr val="333333"/>
                </a:solidFill>
                <a:latin typeface="Georgia"/>
                <a:cs typeface="Georgia"/>
              </a:rPr>
              <a:t>para</a:t>
            </a:r>
            <a:r>
              <a:rPr lang="es-ES" sz="1600" spc="-10" dirty="0">
                <a:solidFill>
                  <a:srgbClr val="333333"/>
                </a:solidFill>
                <a:latin typeface="Georgia"/>
                <a:cs typeface="Georgia"/>
              </a:rPr>
              <a:t> </a:t>
            </a:r>
            <a:r>
              <a:rPr lang="es-ES" sz="1600" spc="-5" dirty="0">
                <a:solidFill>
                  <a:srgbClr val="333333"/>
                </a:solidFill>
                <a:latin typeface="Georgia"/>
                <a:cs typeface="Georgia"/>
              </a:rPr>
              <a:t>cada plataforma móvil.</a:t>
            </a:r>
            <a:endParaRPr lang="es-ES" sz="1600" dirty="0">
              <a:latin typeface="Georgia"/>
              <a:cs typeface="Georgia"/>
            </a:endParaRPr>
          </a:p>
          <a:p>
            <a:pPr marL="12700" marR="129539">
              <a:lnSpc>
                <a:spcPct val="150000"/>
              </a:lnSpc>
              <a:spcBef>
                <a:spcPts val="1300"/>
              </a:spcBef>
            </a:pPr>
            <a:r>
              <a:rPr lang="es-ES" sz="1600" spc="-5" dirty="0">
                <a:solidFill>
                  <a:srgbClr val="333333"/>
                </a:solidFill>
                <a:latin typeface="Georgia"/>
                <a:cs typeface="Georgia"/>
              </a:rPr>
              <a:t>Al</a:t>
            </a:r>
            <a:r>
              <a:rPr lang="es-ES" sz="1600" dirty="0">
                <a:solidFill>
                  <a:srgbClr val="333333"/>
                </a:solidFill>
                <a:latin typeface="Georgia"/>
                <a:cs typeface="Georgia"/>
              </a:rPr>
              <a:t> </a:t>
            </a:r>
            <a:r>
              <a:rPr lang="es-ES" sz="1600" spc="-5" dirty="0">
                <a:solidFill>
                  <a:srgbClr val="333333"/>
                </a:solidFill>
                <a:latin typeface="Georgia"/>
                <a:cs typeface="Georgia"/>
              </a:rPr>
              <a:t>principio,</a:t>
            </a:r>
            <a:r>
              <a:rPr lang="es-ES" sz="1600" spc="5" dirty="0">
                <a:solidFill>
                  <a:srgbClr val="333333"/>
                </a:solidFill>
                <a:latin typeface="Georgia"/>
                <a:cs typeface="Georgia"/>
              </a:rPr>
              <a:t> </a:t>
            </a:r>
            <a:r>
              <a:rPr lang="es-ES" sz="1600" spc="-5" dirty="0">
                <a:solidFill>
                  <a:srgbClr val="333333"/>
                </a:solidFill>
                <a:latin typeface="Georgia"/>
                <a:cs typeface="Georgia"/>
              </a:rPr>
              <a:t>para</a:t>
            </a:r>
            <a:r>
              <a:rPr lang="es-ES" sz="1600" spc="5" dirty="0">
                <a:solidFill>
                  <a:srgbClr val="333333"/>
                </a:solidFill>
                <a:latin typeface="Georgia"/>
                <a:cs typeface="Georgia"/>
              </a:rPr>
              <a:t> </a:t>
            </a:r>
            <a:r>
              <a:rPr lang="es-ES" sz="1600" spc="-5" dirty="0">
                <a:solidFill>
                  <a:srgbClr val="333333"/>
                </a:solidFill>
                <a:latin typeface="Georgia"/>
                <a:cs typeface="Georgia"/>
              </a:rPr>
              <a:t>ejecutar</a:t>
            </a:r>
            <a:r>
              <a:rPr lang="es-ES" sz="1600" dirty="0">
                <a:solidFill>
                  <a:srgbClr val="333333"/>
                </a:solidFill>
                <a:latin typeface="Georgia"/>
                <a:cs typeface="Georgia"/>
              </a:rPr>
              <a:t> </a:t>
            </a:r>
            <a:r>
              <a:rPr lang="es-ES" sz="1600" spc="-5" dirty="0">
                <a:solidFill>
                  <a:srgbClr val="333333"/>
                </a:solidFill>
                <a:latin typeface="Georgia"/>
                <a:cs typeface="Georgia"/>
              </a:rPr>
              <a:t>aplicaciones</a:t>
            </a:r>
            <a:r>
              <a:rPr lang="es-ES" sz="1600" spc="5" dirty="0">
                <a:solidFill>
                  <a:srgbClr val="333333"/>
                </a:solidFill>
                <a:latin typeface="Georgia"/>
                <a:cs typeface="Georgia"/>
              </a:rPr>
              <a:t> </a:t>
            </a:r>
            <a:r>
              <a:rPr lang="es-ES" sz="1600" spc="-5" dirty="0">
                <a:solidFill>
                  <a:srgbClr val="333333"/>
                </a:solidFill>
                <a:latin typeface="Georgia"/>
                <a:cs typeface="Georgia"/>
              </a:rPr>
              <a:t>realizadas</a:t>
            </a:r>
            <a:r>
              <a:rPr lang="es-ES" sz="1600" spc="5" dirty="0">
                <a:solidFill>
                  <a:srgbClr val="333333"/>
                </a:solidFill>
                <a:latin typeface="Georgia"/>
                <a:cs typeface="Georgia"/>
              </a:rPr>
              <a:t> </a:t>
            </a:r>
            <a:r>
              <a:rPr lang="es-ES" sz="1600" spc="-5" dirty="0">
                <a:solidFill>
                  <a:srgbClr val="333333"/>
                </a:solidFill>
                <a:latin typeface="Georgia"/>
                <a:cs typeface="Georgia"/>
              </a:rPr>
              <a:t>en</a:t>
            </a:r>
            <a:r>
              <a:rPr lang="es-ES" sz="1600" spc="5" dirty="0">
                <a:solidFill>
                  <a:srgbClr val="333333"/>
                </a:solidFill>
                <a:latin typeface="Georgia"/>
                <a:cs typeface="Georgia"/>
              </a:rPr>
              <a:t> </a:t>
            </a:r>
            <a:r>
              <a:rPr lang="es-ES" sz="1600" spc="-5" dirty="0" err="1">
                <a:solidFill>
                  <a:srgbClr val="333333"/>
                </a:solidFill>
                <a:latin typeface="Georgia"/>
                <a:cs typeface="Georgia"/>
              </a:rPr>
              <a:t>Javascript</a:t>
            </a:r>
            <a:r>
              <a:rPr lang="es-ES" sz="1600" dirty="0">
                <a:solidFill>
                  <a:srgbClr val="333333"/>
                </a:solidFill>
                <a:latin typeface="Georgia"/>
                <a:cs typeface="Georgia"/>
              </a:rPr>
              <a:t> </a:t>
            </a:r>
            <a:r>
              <a:rPr lang="es-ES" sz="1600" spc="-5" dirty="0">
                <a:solidFill>
                  <a:srgbClr val="333333"/>
                </a:solidFill>
                <a:latin typeface="Georgia"/>
                <a:cs typeface="Georgia"/>
              </a:rPr>
              <a:t>y</a:t>
            </a:r>
            <a:r>
              <a:rPr lang="es-ES" sz="1600" spc="5" dirty="0">
                <a:solidFill>
                  <a:srgbClr val="333333"/>
                </a:solidFill>
                <a:latin typeface="Georgia"/>
                <a:cs typeface="Georgia"/>
              </a:rPr>
              <a:t> </a:t>
            </a:r>
            <a:r>
              <a:rPr lang="es-ES" sz="1600" spc="-5" dirty="0">
                <a:solidFill>
                  <a:srgbClr val="333333"/>
                </a:solidFill>
                <a:latin typeface="Georgia"/>
                <a:cs typeface="Georgia"/>
              </a:rPr>
              <a:t>HTML5</a:t>
            </a:r>
            <a:r>
              <a:rPr lang="es-ES" sz="1600" spc="5" dirty="0">
                <a:solidFill>
                  <a:srgbClr val="333333"/>
                </a:solidFill>
                <a:latin typeface="Georgia"/>
                <a:cs typeface="Georgia"/>
              </a:rPr>
              <a:t> </a:t>
            </a:r>
            <a:r>
              <a:rPr lang="es-ES" sz="1600" spc="-5" dirty="0">
                <a:solidFill>
                  <a:srgbClr val="333333"/>
                </a:solidFill>
                <a:latin typeface="Georgia"/>
                <a:cs typeface="Georgia"/>
              </a:rPr>
              <a:t>se</a:t>
            </a:r>
            <a:r>
              <a:rPr lang="es-ES" sz="1600" spc="5" dirty="0">
                <a:solidFill>
                  <a:srgbClr val="333333"/>
                </a:solidFill>
                <a:latin typeface="Georgia"/>
                <a:cs typeface="Georgia"/>
              </a:rPr>
              <a:t> </a:t>
            </a:r>
            <a:r>
              <a:rPr lang="es-ES" sz="1600" spc="-5" dirty="0">
                <a:solidFill>
                  <a:srgbClr val="333333"/>
                </a:solidFill>
                <a:latin typeface="Georgia"/>
                <a:cs typeface="Georgia"/>
              </a:rPr>
              <a:t>necesitaba</a:t>
            </a:r>
            <a:r>
              <a:rPr lang="es-ES" sz="1600" dirty="0">
                <a:solidFill>
                  <a:srgbClr val="333333"/>
                </a:solidFill>
                <a:latin typeface="Georgia"/>
                <a:cs typeface="Georgia"/>
              </a:rPr>
              <a:t> </a:t>
            </a:r>
            <a:r>
              <a:rPr lang="es-ES" sz="1600" spc="-5" dirty="0">
                <a:solidFill>
                  <a:srgbClr val="333333"/>
                </a:solidFill>
                <a:latin typeface="Georgia"/>
                <a:cs typeface="Georgia"/>
              </a:rPr>
              <a:t>de</a:t>
            </a:r>
            <a:r>
              <a:rPr lang="es-ES" sz="1600" spc="5" dirty="0">
                <a:solidFill>
                  <a:srgbClr val="333333"/>
                </a:solidFill>
                <a:latin typeface="Georgia"/>
                <a:cs typeface="Georgia"/>
              </a:rPr>
              <a:t> </a:t>
            </a:r>
            <a:r>
              <a:rPr lang="es-ES" sz="1600" spc="-5" dirty="0">
                <a:solidFill>
                  <a:srgbClr val="333333"/>
                </a:solidFill>
                <a:latin typeface="Georgia"/>
                <a:cs typeface="Georgia"/>
              </a:rPr>
              <a:t>un </a:t>
            </a:r>
            <a:r>
              <a:rPr lang="es-ES" sz="1600" spc="-300" dirty="0">
                <a:solidFill>
                  <a:srgbClr val="333333"/>
                </a:solidFill>
                <a:latin typeface="Georgia"/>
                <a:cs typeface="Georgia"/>
              </a:rPr>
              <a:t> </a:t>
            </a:r>
            <a:r>
              <a:rPr lang="es-ES" sz="1600" spc="-5" dirty="0">
                <a:solidFill>
                  <a:srgbClr val="333333"/>
                </a:solidFill>
                <a:latin typeface="Georgia"/>
                <a:cs typeface="Georgia"/>
              </a:rPr>
              <a:t>"Web View". Básicamente</a:t>
            </a:r>
            <a:r>
              <a:rPr lang="es-ES" sz="1600" dirty="0">
                <a:solidFill>
                  <a:srgbClr val="333333"/>
                </a:solidFill>
                <a:latin typeface="Georgia"/>
                <a:cs typeface="Georgia"/>
              </a:rPr>
              <a:t> </a:t>
            </a:r>
            <a:r>
              <a:rPr lang="es-ES" sz="1600" spc="-5" dirty="0">
                <a:solidFill>
                  <a:srgbClr val="333333"/>
                </a:solidFill>
                <a:latin typeface="Georgia"/>
                <a:cs typeface="Georgia"/>
              </a:rPr>
              <a:t>la función del</a:t>
            </a:r>
            <a:r>
              <a:rPr lang="es-ES" sz="1600" dirty="0">
                <a:solidFill>
                  <a:srgbClr val="333333"/>
                </a:solidFill>
                <a:latin typeface="Georgia"/>
                <a:cs typeface="Georgia"/>
              </a:rPr>
              <a:t> </a:t>
            </a:r>
            <a:r>
              <a:rPr lang="es-ES" sz="1600" spc="-5" dirty="0">
                <a:solidFill>
                  <a:srgbClr val="333333"/>
                </a:solidFill>
                <a:latin typeface="Georgia"/>
                <a:cs typeface="Georgia"/>
              </a:rPr>
              <a:t>web </a:t>
            </a:r>
            <a:r>
              <a:rPr lang="es-ES" sz="1600" spc="-5" dirty="0" err="1">
                <a:solidFill>
                  <a:srgbClr val="333333"/>
                </a:solidFill>
                <a:latin typeface="Georgia"/>
                <a:cs typeface="Georgia"/>
              </a:rPr>
              <a:t>view</a:t>
            </a:r>
            <a:r>
              <a:rPr lang="es-ES" sz="1600" spc="-5" dirty="0">
                <a:solidFill>
                  <a:srgbClr val="333333"/>
                </a:solidFill>
                <a:latin typeface="Georgia"/>
                <a:cs typeface="Georgia"/>
              </a:rPr>
              <a:t> consiste</a:t>
            </a:r>
            <a:r>
              <a:rPr lang="es-ES" sz="1600" dirty="0">
                <a:solidFill>
                  <a:srgbClr val="333333"/>
                </a:solidFill>
                <a:latin typeface="Georgia"/>
                <a:cs typeface="Georgia"/>
              </a:rPr>
              <a:t> </a:t>
            </a:r>
            <a:r>
              <a:rPr lang="es-ES" sz="1600" spc="-5" dirty="0">
                <a:solidFill>
                  <a:srgbClr val="333333"/>
                </a:solidFill>
                <a:latin typeface="Georgia"/>
                <a:cs typeface="Georgia"/>
              </a:rPr>
              <a:t>en ofrecer un</a:t>
            </a:r>
            <a:r>
              <a:rPr lang="es-ES" sz="1600" dirty="0">
                <a:solidFill>
                  <a:srgbClr val="333333"/>
                </a:solidFill>
                <a:latin typeface="Georgia"/>
                <a:cs typeface="Georgia"/>
              </a:rPr>
              <a:t> </a:t>
            </a:r>
            <a:r>
              <a:rPr lang="es-ES" sz="1600" spc="-5" dirty="0">
                <a:solidFill>
                  <a:srgbClr val="333333"/>
                </a:solidFill>
                <a:latin typeface="Georgia"/>
                <a:cs typeface="Georgia"/>
              </a:rPr>
              <a:t>marco para la ejecución de</a:t>
            </a:r>
            <a:r>
              <a:rPr lang="es-ES" sz="1600" dirty="0">
                <a:solidFill>
                  <a:srgbClr val="333333"/>
                </a:solidFill>
                <a:latin typeface="Georgia"/>
                <a:cs typeface="Georgia"/>
              </a:rPr>
              <a:t> </a:t>
            </a:r>
            <a:r>
              <a:rPr lang="es-ES" sz="1600" spc="-5" dirty="0">
                <a:solidFill>
                  <a:srgbClr val="333333"/>
                </a:solidFill>
                <a:latin typeface="Georgia"/>
                <a:cs typeface="Georgia"/>
              </a:rPr>
              <a:t>la</a:t>
            </a:r>
            <a:r>
              <a:rPr lang="es-ES" sz="1600" dirty="0">
                <a:solidFill>
                  <a:srgbClr val="333333"/>
                </a:solidFill>
                <a:latin typeface="Georgia"/>
                <a:cs typeface="Georgia"/>
              </a:rPr>
              <a:t> </a:t>
            </a:r>
            <a:r>
              <a:rPr lang="es-ES" sz="1600" spc="-5" dirty="0">
                <a:solidFill>
                  <a:srgbClr val="333333"/>
                </a:solidFill>
                <a:latin typeface="Georgia"/>
                <a:cs typeface="Georgia"/>
              </a:rPr>
              <a:t>app, de</a:t>
            </a:r>
            <a:r>
              <a:rPr lang="es-ES" sz="1600" dirty="0">
                <a:solidFill>
                  <a:srgbClr val="333333"/>
                </a:solidFill>
                <a:latin typeface="Georgia"/>
                <a:cs typeface="Georgia"/>
              </a:rPr>
              <a:t> </a:t>
            </a:r>
            <a:r>
              <a:rPr lang="es-ES" sz="1600" spc="-5" dirty="0">
                <a:solidFill>
                  <a:srgbClr val="333333"/>
                </a:solidFill>
                <a:latin typeface="Georgia"/>
                <a:cs typeface="Georgia"/>
              </a:rPr>
              <a:t>modo</a:t>
            </a:r>
            <a:r>
              <a:rPr lang="es-ES" sz="1600" dirty="0">
                <a:solidFill>
                  <a:srgbClr val="333333"/>
                </a:solidFill>
                <a:latin typeface="Georgia"/>
                <a:cs typeface="Georgia"/>
              </a:rPr>
              <a:t> </a:t>
            </a:r>
            <a:r>
              <a:rPr lang="es-ES" sz="1600" spc="-5" dirty="0">
                <a:solidFill>
                  <a:srgbClr val="333333"/>
                </a:solidFill>
                <a:latin typeface="Georgia"/>
                <a:cs typeface="Georgia"/>
              </a:rPr>
              <a:t>que</a:t>
            </a:r>
            <a:r>
              <a:rPr lang="es-ES" sz="1600" dirty="0">
                <a:solidFill>
                  <a:srgbClr val="333333"/>
                </a:solidFill>
                <a:latin typeface="Georgia"/>
                <a:cs typeface="Georgia"/>
              </a:rPr>
              <a:t> </a:t>
            </a:r>
            <a:r>
              <a:rPr lang="es-ES" sz="1600" spc="-5" dirty="0">
                <a:solidFill>
                  <a:srgbClr val="333333"/>
                </a:solidFill>
                <a:latin typeface="Georgia"/>
                <a:cs typeface="Georgia"/>
              </a:rPr>
              <a:t>ésta se</a:t>
            </a:r>
            <a:r>
              <a:rPr lang="es-ES" sz="1600" dirty="0">
                <a:solidFill>
                  <a:srgbClr val="333333"/>
                </a:solidFill>
                <a:latin typeface="Georgia"/>
                <a:cs typeface="Georgia"/>
              </a:rPr>
              <a:t> </a:t>
            </a:r>
            <a:r>
              <a:rPr lang="es-ES" sz="1600" spc="-5" dirty="0">
                <a:solidFill>
                  <a:srgbClr val="333333"/>
                </a:solidFill>
                <a:latin typeface="Georgia"/>
                <a:cs typeface="Georgia"/>
              </a:rPr>
              <a:t>ejecuta</a:t>
            </a:r>
            <a:r>
              <a:rPr lang="es-ES" sz="1600" dirty="0">
                <a:solidFill>
                  <a:srgbClr val="333333"/>
                </a:solidFill>
                <a:latin typeface="Georgia"/>
                <a:cs typeface="Georgia"/>
              </a:rPr>
              <a:t> </a:t>
            </a:r>
            <a:r>
              <a:rPr lang="es-ES" sz="1600" spc="-5" dirty="0">
                <a:solidFill>
                  <a:srgbClr val="333333"/>
                </a:solidFill>
                <a:latin typeface="Georgia"/>
                <a:cs typeface="Georgia"/>
              </a:rPr>
              <a:t>dentro</a:t>
            </a:r>
            <a:r>
              <a:rPr lang="es-ES" sz="1600" dirty="0">
                <a:solidFill>
                  <a:srgbClr val="333333"/>
                </a:solidFill>
                <a:latin typeface="Georgia"/>
                <a:cs typeface="Georgia"/>
              </a:rPr>
              <a:t> </a:t>
            </a:r>
            <a:r>
              <a:rPr lang="es-ES" sz="1600" spc="-5" dirty="0">
                <a:solidFill>
                  <a:srgbClr val="333333"/>
                </a:solidFill>
                <a:latin typeface="Georgia"/>
                <a:cs typeface="Georgia"/>
              </a:rPr>
              <a:t>de un</a:t>
            </a:r>
            <a:r>
              <a:rPr lang="es-ES" sz="1600" dirty="0">
                <a:solidFill>
                  <a:srgbClr val="333333"/>
                </a:solidFill>
                <a:latin typeface="Georgia"/>
                <a:cs typeface="Georgia"/>
              </a:rPr>
              <a:t> </a:t>
            </a:r>
            <a:r>
              <a:rPr lang="es-ES" sz="1600" spc="-5" dirty="0">
                <a:solidFill>
                  <a:srgbClr val="333333"/>
                </a:solidFill>
                <a:latin typeface="Georgia"/>
                <a:cs typeface="Georgia"/>
              </a:rPr>
              <a:t>navegador,</a:t>
            </a:r>
            <a:r>
              <a:rPr lang="es-ES" sz="1600" dirty="0">
                <a:solidFill>
                  <a:srgbClr val="333333"/>
                </a:solidFill>
                <a:latin typeface="Georgia"/>
                <a:cs typeface="Georgia"/>
              </a:rPr>
              <a:t> </a:t>
            </a:r>
            <a:r>
              <a:rPr lang="es-ES" sz="1600" spc="-5" dirty="0">
                <a:solidFill>
                  <a:srgbClr val="333333"/>
                </a:solidFill>
                <a:latin typeface="Georgia"/>
                <a:cs typeface="Georgia"/>
              </a:rPr>
              <a:t>aunque</a:t>
            </a:r>
            <a:r>
              <a:rPr lang="es-ES" sz="1600" dirty="0">
                <a:solidFill>
                  <a:srgbClr val="333333"/>
                </a:solidFill>
                <a:latin typeface="Georgia"/>
                <a:cs typeface="Georgia"/>
              </a:rPr>
              <a:t> </a:t>
            </a:r>
            <a:r>
              <a:rPr lang="es-ES" sz="1600" spc="-5" dirty="0">
                <a:solidFill>
                  <a:srgbClr val="333333"/>
                </a:solidFill>
                <a:latin typeface="Georgia"/>
                <a:cs typeface="Georgia"/>
              </a:rPr>
              <a:t>el usuario</a:t>
            </a:r>
            <a:r>
              <a:rPr lang="es-ES" sz="1600" dirty="0">
                <a:solidFill>
                  <a:srgbClr val="333333"/>
                </a:solidFill>
                <a:latin typeface="Georgia"/>
                <a:cs typeface="Georgia"/>
              </a:rPr>
              <a:t> </a:t>
            </a:r>
            <a:r>
              <a:rPr lang="es-ES" sz="1600" spc="-5" dirty="0">
                <a:solidFill>
                  <a:srgbClr val="333333"/>
                </a:solidFill>
                <a:latin typeface="Georgia"/>
                <a:cs typeface="Georgia"/>
              </a:rPr>
              <a:t>no </a:t>
            </a:r>
            <a:r>
              <a:rPr lang="es-ES" sz="1600" spc="-300" dirty="0">
                <a:solidFill>
                  <a:srgbClr val="333333"/>
                </a:solidFill>
                <a:latin typeface="Georgia"/>
                <a:cs typeface="Georgia"/>
              </a:rPr>
              <a:t> </a:t>
            </a:r>
            <a:r>
              <a:rPr lang="es-ES" sz="1600" spc="-5" dirty="0">
                <a:solidFill>
                  <a:srgbClr val="333333"/>
                </a:solidFill>
                <a:latin typeface="Georgia"/>
                <a:cs typeface="Georgia"/>
              </a:rPr>
              <a:t>lo</a:t>
            </a:r>
            <a:r>
              <a:rPr lang="es-ES" sz="1600" spc="10" dirty="0">
                <a:solidFill>
                  <a:srgbClr val="333333"/>
                </a:solidFill>
                <a:latin typeface="Georgia"/>
                <a:cs typeface="Georgia"/>
              </a:rPr>
              <a:t> </a:t>
            </a:r>
            <a:r>
              <a:rPr lang="es-ES" sz="1600" spc="-5" dirty="0">
                <a:solidFill>
                  <a:srgbClr val="333333"/>
                </a:solidFill>
                <a:latin typeface="Georgia"/>
                <a:cs typeface="Georgia"/>
              </a:rPr>
              <a:t>perciba.</a:t>
            </a:r>
            <a:r>
              <a:rPr lang="es-ES" sz="1600" spc="10" dirty="0">
                <a:solidFill>
                  <a:srgbClr val="333333"/>
                </a:solidFill>
                <a:latin typeface="Georgia"/>
                <a:cs typeface="Georgia"/>
              </a:rPr>
              <a:t> </a:t>
            </a:r>
            <a:r>
              <a:rPr lang="es-ES" sz="1600" spc="-5" dirty="0">
                <a:solidFill>
                  <a:srgbClr val="333333"/>
                </a:solidFill>
                <a:latin typeface="Georgia"/>
                <a:cs typeface="Georgia"/>
              </a:rPr>
              <a:t>Esta</a:t>
            </a:r>
            <a:r>
              <a:rPr lang="es-ES" sz="1600" spc="10" dirty="0">
                <a:solidFill>
                  <a:srgbClr val="333333"/>
                </a:solidFill>
                <a:latin typeface="Georgia"/>
                <a:cs typeface="Georgia"/>
              </a:rPr>
              <a:t> </a:t>
            </a:r>
            <a:r>
              <a:rPr lang="es-ES" sz="1600" spc="-5" dirty="0">
                <a:solidFill>
                  <a:srgbClr val="333333"/>
                </a:solidFill>
                <a:latin typeface="Georgia"/>
                <a:cs typeface="Georgia"/>
              </a:rPr>
              <a:t>situación</a:t>
            </a:r>
            <a:r>
              <a:rPr lang="es-ES" sz="1600" spc="10" dirty="0">
                <a:solidFill>
                  <a:srgbClr val="333333"/>
                </a:solidFill>
                <a:latin typeface="Georgia"/>
                <a:cs typeface="Georgia"/>
              </a:rPr>
              <a:t> </a:t>
            </a:r>
            <a:r>
              <a:rPr lang="es-ES" sz="1600" spc="-5" dirty="0">
                <a:solidFill>
                  <a:srgbClr val="333333"/>
                </a:solidFill>
                <a:latin typeface="Georgia"/>
                <a:cs typeface="Georgia"/>
              </a:rPr>
              <a:t>tiene</a:t>
            </a:r>
            <a:r>
              <a:rPr lang="es-ES" sz="1600" spc="10" dirty="0">
                <a:solidFill>
                  <a:srgbClr val="333333"/>
                </a:solidFill>
                <a:latin typeface="Georgia"/>
                <a:cs typeface="Georgia"/>
              </a:rPr>
              <a:t> </a:t>
            </a:r>
            <a:r>
              <a:rPr lang="es-ES" sz="1600" spc="-5" dirty="0">
                <a:solidFill>
                  <a:srgbClr val="333333"/>
                </a:solidFill>
                <a:latin typeface="Georgia"/>
                <a:cs typeface="Georgia"/>
              </a:rPr>
              <a:t>diversas</a:t>
            </a:r>
            <a:r>
              <a:rPr lang="es-ES" sz="1600" spc="10" dirty="0">
                <a:solidFill>
                  <a:srgbClr val="333333"/>
                </a:solidFill>
                <a:latin typeface="Georgia"/>
                <a:cs typeface="Georgia"/>
              </a:rPr>
              <a:t> </a:t>
            </a:r>
            <a:r>
              <a:rPr lang="es-ES" sz="1600" spc="-5" dirty="0">
                <a:solidFill>
                  <a:srgbClr val="333333"/>
                </a:solidFill>
                <a:latin typeface="Georgia"/>
                <a:cs typeface="Georgia"/>
              </a:rPr>
              <a:t>ventajas</a:t>
            </a:r>
            <a:r>
              <a:rPr lang="es-ES" sz="1600" spc="10" dirty="0">
                <a:solidFill>
                  <a:srgbClr val="333333"/>
                </a:solidFill>
                <a:latin typeface="Georgia"/>
                <a:cs typeface="Georgia"/>
              </a:rPr>
              <a:t> </a:t>
            </a:r>
            <a:r>
              <a:rPr lang="es-ES" sz="1600" dirty="0">
                <a:solidFill>
                  <a:srgbClr val="333333"/>
                </a:solidFill>
                <a:latin typeface="Georgia"/>
                <a:cs typeface="Georgia"/>
              </a:rPr>
              <a:t>e</a:t>
            </a:r>
            <a:r>
              <a:rPr lang="es-ES" sz="1600" spc="10" dirty="0">
                <a:solidFill>
                  <a:srgbClr val="333333"/>
                </a:solidFill>
                <a:latin typeface="Georgia"/>
                <a:cs typeface="Georgia"/>
              </a:rPr>
              <a:t> </a:t>
            </a:r>
            <a:r>
              <a:rPr lang="es-ES" sz="1600" spc="-5" dirty="0">
                <a:solidFill>
                  <a:srgbClr val="333333"/>
                </a:solidFill>
                <a:latin typeface="Georgia"/>
                <a:cs typeface="Georgia"/>
              </a:rPr>
              <a:t>inconvenientes</a:t>
            </a:r>
            <a:r>
              <a:rPr lang="es-ES" sz="1600" spc="15" dirty="0">
                <a:solidFill>
                  <a:srgbClr val="333333"/>
                </a:solidFill>
                <a:latin typeface="Georgia"/>
                <a:cs typeface="Georgia"/>
              </a:rPr>
              <a:t> </a:t>
            </a:r>
            <a:r>
              <a:rPr lang="es-ES" sz="1600" spc="-5" dirty="0">
                <a:solidFill>
                  <a:srgbClr val="333333"/>
                </a:solidFill>
                <a:latin typeface="Georgia"/>
                <a:cs typeface="Georgia"/>
              </a:rPr>
              <a:t>en</a:t>
            </a:r>
            <a:r>
              <a:rPr lang="es-ES" sz="1600" spc="10" dirty="0">
                <a:solidFill>
                  <a:srgbClr val="333333"/>
                </a:solidFill>
                <a:latin typeface="Georgia"/>
                <a:cs typeface="Georgia"/>
              </a:rPr>
              <a:t> </a:t>
            </a:r>
            <a:r>
              <a:rPr lang="es-ES" sz="1600" spc="-5" dirty="0">
                <a:solidFill>
                  <a:srgbClr val="333333"/>
                </a:solidFill>
                <a:latin typeface="Georgia"/>
                <a:cs typeface="Georgia"/>
              </a:rPr>
              <a:t>los</a:t>
            </a:r>
            <a:r>
              <a:rPr lang="es-ES" sz="1600" spc="10" dirty="0">
                <a:solidFill>
                  <a:srgbClr val="333333"/>
                </a:solidFill>
                <a:latin typeface="Georgia"/>
                <a:cs typeface="Georgia"/>
              </a:rPr>
              <a:t> </a:t>
            </a:r>
            <a:r>
              <a:rPr lang="es-ES" sz="1600" spc="-5" dirty="0">
                <a:solidFill>
                  <a:srgbClr val="333333"/>
                </a:solidFill>
                <a:latin typeface="Georgia"/>
                <a:cs typeface="Georgia"/>
              </a:rPr>
              <a:t>que</a:t>
            </a:r>
            <a:r>
              <a:rPr lang="es-ES" sz="1600" spc="10" dirty="0">
                <a:solidFill>
                  <a:srgbClr val="333333"/>
                </a:solidFill>
                <a:latin typeface="Georgia"/>
                <a:cs typeface="Georgia"/>
              </a:rPr>
              <a:t> </a:t>
            </a:r>
            <a:r>
              <a:rPr lang="es-ES" sz="1600" spc="-5" dirty="0">
                <a:solidFill>
                  <a:srgbClr val="333333"/>
                </a:solidFill>
                <a:latin typeface="Georgia"/>
                <a:cs typeface="Georgia"/>
              </a:rPr>
              <a:t>no</a:t>
            </a:r>
            <a:r>
              <a:rPr lang="es-ES" sz="1600" spc="10" dirty="0">
                <a:solidFill>
                  <a:srgbClr val="333333"/>
                </a:solidFill>
                <a:latin typeface="Georgia"/>
                <a:cs typeface="Georgia"/>
              </a:rPr>
              <a:t> </a:t>
            </a:r>
            <a:r>
              <a:rPr lang="es-ES" sz="1600" spc="-5" dirty="0">
                <a:solidFill>
                  <a:srgbClr val="333333"/>
                </a:solidFill>
                <a:latin typeface="Georgia"/>
                <a:cs typeface="Georgia"/>
              </a:rPr>
              <a:t>vamos</a:t>
            </a:r>
            <a:r>
              <a:rPr lang="es-ES" sz="1600" spc="10" dirty="0">
                <a:solidFill>
                  <a:srgbClr val="333333"/>
                </a:solidFill>
                <a:latin typeface="Georgia"/>
                <a:cs typeface="Georgia"/>
              </a:rPr>
              <a:t> </a:t>
            </a:r>
            <a:r>
              <a:rPr lang="es-ES" sz="1600" spc="-5" dirty="0">
                <a:solidFill>
                  <a:srgbClr val="333333"/>
                </a:solidFill>
                <a:latin typeface="Georgia"/>
                <a:cs typeface="Georgia"/>
              </a:rPr>
              <a:t>a </a:t>
            </a:r>
            <a:r>
              <a:rPr lang="es-ES" sz="1600" dirty="0">
                <a:solidFill>
                  <a:srgbClr val="333333"/>
                </a:solidFill>
                <a:latin typeface="Georgia"/>
                <a:cs typeface="Georgia"/>
              </a:rPr>
              <a:t> </a:t>
            </a:r>
            <a:r>
              <a:rPr lang="es-ES" sz="1600" spc="-5" dirty="0">
                <a:solidFill>
                  <a:srgbClr val="333333"/>
                </a:solidFill>
                <a:latin typeface="Georgia"/>
                <a:cs typeface="Georgia"/>
              </a:rPr>
              <a:t>entrar,</a:t>
            </a:r>
            <a:r>
              <a:rPr lang="es-ES" sz="1600" dirty="0">
                <a:solidFill>
                  <a:srgbClr val="333333"/>
                </a:solidFill>
                <a:latin typeface="Georgia"/>
                <a:cs typeface="Georgia"/>
              </a:rPr>
              <a:t> </a:t>
            </a:r>
            <a:r>
              <a:rPr lang="es-ES" sz="1600" spc="-5" dirty="0">
                <a:solidFill>
                  <a:srgbClr val="333333"/>
                </a:solidFill>
                <a:latin typeface="Georgia"/>
                <a:cs typeface="Georgia"/>
              </a:rPr>
              <a:t>pero</a:t>
            </a:r>
            <a:r>
              <a:rPr lang="es-ES" sz="1600" dirty="0">
                <a:solidFill>
                  <a:srgbClr val="333333"/>
                </a:solidFill>
                <a:latin typeface="Georgia"/>
                <a:cs typeface="Georgia"/>
              </a:rPr>
              <a:t> </a:t>
            </a:r>
            <a:r>
              <a:rPr lang="es-ES" sz="1600" spc="-5" dirty="0">
                <a:solidFill>
                  <a:srgbClr val="333333"/>
                </a:solidFill>
                <a:latin typeface="Georgia"/>
                <a:cs typeface="Georgia"/>
              </a:rPr>
              <a:t>hoy</a:t>
            </a:r>
            <a:r>
              <a:rPr lang="es-ES" sz="1600" dirty="0">
                <a:solidFill>
                  <a:srgbClr val="333333"/>
                </a:solidFill>
                <a:latin typeface="Georgia"/>
                <a:cs typeface="Georgia"/>
              </a:rPr>
              <a:t> </a:t>
            </a:r>
            <a:r>
              <a:rPr lang="es-ES" sz="1600" spc="-5" dirty="0">
                <a:solidFill>
                  <a:srgbClr val="333333"/>
                </a:solidFill>
                <a:latin typeface="Georgia"/>
                <a:cs typeface="Georgia"/>
              </a:rPr>
              <a:t>también</a:t>
            </a:r>
            <a:r>
              <a:rPr lang="es-ES" sz="1600" dirty="0">
                <a:solidFill>
                  <a:srgbClr val="333333"/>
                </a:solidFill>
                <a:latin typeface="Georgia"/>
                <a:cs typeface="Georgia"/>
              </a:rPr>
              <a:t> </a:t>
            </a:r>
            <a:r>
              <a:rPr lang="es-ES" sz="1600" spc="-5" dirty="0">
                <a:solidFill>
                  <a:srgbClr val="333333"/>
                </a:solidFill>
                <a:latin typeface="Georgia"/>
                <a:cs typeface="Georgia"/>
              </a:rPr>
              <a:t>existe</a:t>
            </a:r>
            <a:r>
              <a:rPr lang="es-ES" sz="1600" dirty="0">
                <a:solidFill>
                  <a:srgbClr val="333333"/>
                </a:solidFill>
                <a:latin typeface="Georgia"/>
                <a:cs typeface="Georgia"/>
              </a:rPr>
              <a:t> </a:t>
            </a:r>
            <a:r>
              <a:rPr lang="es-ES" sz="1600" spc="-5" dirty="0">
                <a:solidFill>
                  <a:srgbClr val="333333"/>
                </a:solidFill>
                <a:latin typeface="Georgia"/>
                <a:cs typeface="Georgia"/>
              </a:rPr>
              <a:t>la</a:t>
            </a:r>
            <a:r>
              <a:rPr lang="es-ES" sz="1600" dirty="0">
                <a:solidFill>
                  <a:srgbClr val="333333"/>
                </a:solidFill>
                <a:latin typeface="Georgia"/>
                <a:cs typeface="Georgia"/>
              </a:rPr>
              <a:t> </a:t>
            </a:r>
            <a:r>
              <a:rPr lang="es-ES" sz="1600" spc="-5" dirty="0">
                <a:solidFill>
                  <a:srgbClr val="333333"/>
                </a:solidFill>
                <a:latin typeface="Georgia"/>
                <a:cs typeface="Georgia"/>
              </a:rPr>
              <a:t>posibilidad</a:t>
            </a:r>
            <a:r>
              <a:rPr lang="es-ES" sz="1600" dirty="0">
                <a:solidFill>
                  <a:srgbClr val="333333"/>
                </a:solidFill>
                <a:latin typeface="Georgia"/>
                <a:cs typeface="Georgia"/>
              </a:rPr>
              <a:t> </a:t>
            </a:r>
            <a:r>
              <a:rPr lang="es-ES" sz="1600" spc="-5" dirty="0">
                <a:solidFill>
                  <a:srgbClr val="333333"/>
                </a:solidFill>
                <a:latin typeface="Georgia"/>
                <a:cs typeface="Georgia"/>
              </a:rPr>
              <a:t>de</a:t>
            </a:r>
            <a:r>
              <a:rPr lang="es-ES" sz="1600" dirty="0">
                <a:solidFill>
                  <a:srgbClr val="333333"/>
                </a:solidFill>
                <a:latin typeface="Georgia"/>
                <a:cs typeface="Georgia"/>
              </a:rPr>
              <a:t> </a:t>
            </a:r>
            <a:r>
              <a:rPr lang="es-ES" sz="1600" spc="-5" dirty="0">
                <a:solidFill>
                  <a:srgbClr val="333333"/>
                </a:solidFill>
                <a:latin typeface="Georgia"/>
                <a:cs typeface="Georgia"/>
              </a:rPr>
              <a:t>usar</a:t>
            </a:r>
            <a:r>
              <a:rPr lang="es-ES" sz="1600" dirty="0">
                <a:solidFill>
                  <a:srgbClr val="333333"/>
                </a:solidFill>
                <a:latin typeface="Georgia"/>
                <a:cs typeface="Georgia"/>
              </a:rPr>
              <a:t> </a:t>
            </a:r>
            <a:r>
              <a:rPr lang="es-ES" sz="1600" spc="-5" dirty="0" err="1">
                <a:solidFill>
                  <a:srgbClr val="333333"/>
                </a:solidFill>
                <a:latin typeface="Georgia"/>
                <a:cs typeface="Georgia"/>
              </a:rPr>
              <a:t>Javascript</a:t>
            </a:r>
            <a:r>
              <a:rPr lang="es-ES" sz="1600" dirty="0">
                <a:solidFill>
                  <a:srgbClr val="333333"/>
                </a:solidFill>
                <a:latin typeface="Georgia"/>
                <a:cs typeface="Georgia"/>
              </a:rPr>
              <a:t> </a:t>
            </a:r>
            <a:r>
              <a:rPr lang="es-ES" sz="1600" spc="-5" dirty="0">
                <a:solidFill>
                  <a:srgbClr val="333333"/>
                </a:solidFill>
                <a:latin typeface="Georgia"/>
                <a:cs typeface="Georgia"/>
              </a:rPr>
              <a:t>como</a:t>
            </a:r>
            <a:r>
              <a:rPr lang="es-ES" sz="1600" dirty="0">
                <a:solidFill>
                  <a:srgbClr val="333333"/>
                </a:solidFill>
                <a:latin typeface="Georgia"/>
                <a:cs typeface="Georgia"/>
              </a:rPr>
              <a:t> </a:t>
            </a:r>
            <a:r>
              <a:rPr lang="es-ES" sz="1600" spc="-5" dirty="0">
                <a:solidFill>
                  <a:srgbClr val="333333"/>
                </a:solidFill>
                <a:latin typeface="Georgia"/>
                <a:cs typeface="Georgia"/>
              </a:rPr>
              <a:t>lenguaje</a:t>
            </a:r>
            <a:r>
              <a:rPr lang="es-ES" sz="1600" dirty="0">
                <a:solidFill>
                  <a:srgbClr val="333333"/>
                </a:solidFill>
                <a:latin typeface="Georgia"/>
                <a:cs typeface="Georgia"/>
              </a:rPr>
              <a:t> </a:t>
            </a:r>
            <a:r>
              <a:rPr lang="es-ES" sz="1600" spc="-5" dirty="0">
                <a:solidFill>
                  <a:srgbClr val="333333"/>
                </a:solidFill>
                <a:latin typeface="Georgia"/>
                <a:cs typeface="Georgia"/>
              </a:rPr>
              <a:t>de</a:t>
            </a:r>
            <a:r>
              <a:rPr lang="es-ES" sz="1600" dirty="0">
                <a:solidFill>
                  <a:srgbClr val="333333"/>
                </a:solidFill>
                <a:latin typeface="Georgia"/>
                <a:cs typeface="Georgia"/>
              </a:rPr>
              <a:t> </a:t>
            </a:r>
            <a:r>
              <a:rPr lang="es-ES" sz="1600" spc="-5" dirty="0">
                <a:solidFill>
                  <a:srgbClr val="333333"/>
                </a:solidFill>
                <a:latin typeface="Georgia"/>
                <a:cs typeface="Georgia"/>
              </a:rPr>
              <a:t>desarrollo </a:t>
            </a:r>
            <a:r>
              <a:rPr lang="es-ES" sz="1600" dirty="0">
                <a:solidFill>
                  <a:srgbClr val="333333"/>
                </a:solidFill>
                <a:latin typeface="Georgia"/>
                <a:cs typeface="Georgia"/>
              </a:rPr>
              <a:t> </a:t>
            </a:r>
            <a:r>
              <a:rPr lang="es-ES" sz="1600" spc="-5" dirty="0">
                <a:solidFill>
                  <a:srgbClr val="333333"/>
                </a:solidFill>
                <a:latin typeface="Georgia"/>
                <a:cs typeface="Georgia"/>
              </a:rPr>
              <a:t>de aplicaciones nativas, que no requieren un web</a:t>
            </a:r>
            <a:r>
              <a:rPr lang="es-ES" sz="1600" dirty="0">
                <a:solidFill>
                  <a:srgbClr val="333333"/>
                </a:solidFill>
                <a:latin typeface="Georgia"/>
                <a:cs typeface="Georgia"/>
              </a:rPr>
              <a:t> </a:t>
            </a:r>
            <a:r>
              <a:rPr lang="es-ES" sz="1600" spc="-5" dirty="0" err="1">
                <a:solidFill>
                  <a:srgbClr val="333333"/>
                </a:solidFill>
                <a:latin typeface="Georgia"/>
                <a:cs typeface="Georgia"/>
              </a:rPr>
              <a:t>view</a:t>
            </a:r>
            <a:r>
              <a:rPr lang="es-ES" sz="1600" spc="-5" dirty="0">
                <a:solidFill>
                  <a:srgbClr val="333333"/>
                </a:solidFill>
                <a:latin typeface="Georgia"/>
                <a:cs typeface="Georgia"/>
              </a:rPr>
              <a:t> para funcionar.</a:t>
            </a:r>
            <a:endParaRPr lang="es-ES" sz="1600" dirty="0">
              <a:latin typeface="Georgia"/>
              <a:cs typeface="Georgia"/>
            </a:endParaRPr>
          </a:p>
          <a:p>
            <a:pPr marL="12700" marR="129539">
              <a:lnSpc>
                <a:spcPts val="1500"/>
              </a:lnSpc>
              <a:spcBef>
                <a:spcPts val="1300"/>
              </a:spcBef>
            </a:pPr>
            <a:endParaRPr lang="es-ES" sz="1800" dirty="0">
              <a:latin typeface="Georgia"/>
              <a:cs typeface="Georgia"/>
            </a:endParaRPr>
          </a:p>
        </p:txBody>
      </p:sp>
    </p:spTree>
    <p:extLst>
      <p:ext uri="{BB962C8B-B14F-4D97-AF65-F5344CB8AC3E}">
        <p14:creationId xmlns:p14="http://schemas.microsoft.com/office/powerpoint/2010/main" val="417881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2592925" y="624110"/>
            <a:ext cx="8911687" cy="420919"/>
          </a:xfrm>
        </p:spPr>
        <p:txBody>
          <a:bodyPr>
            <a:normAutofit fontScale="90000"/>
          </a:bodyPr>
          <a:lstStyle/>
          <a:p>
            <a:r>
              <a:rPr lang="en-US" dirty="0" err="1">
                <a:solidFill>
                  <a:srgbClr val="002060"/>
                </a:solidFill>
              </a:rPr>
              <a:t>Introducción</a:t>
            </a:r>
            <a:endParaRPr lang="en-US" dirty="0">
              <a:solidFill>
                <a:srgbClr val="002060"/>
              </a:solidFill>
            </a:endParaRPr>
          </a:p>
        </p:txBody>
      </p:sp>
      <p:sp>
        <p:nvSpPr>
          <p:cNvPr id="6" name="TextBox 5">
            <a:extLst>
              <a:ext uri="{FF2B5EF4-FFF2-40B4-BE49-F238E27FC236}">
                <a16:creationId xmlns:a16="http://schemas.microsoft.com/office/drawing/2014/main" id="{828EF00B-6B79-4A2E-AF0C-5245DEC6E09B}"/>
              </a:ext>
            </a:extLst>
          </p:cNvPr>
          <p:cNvSpPr txBox="1"/>
          <p:nvPr/>
        </p:nvSpPr>
        <p:spPr>
          <a:xfrm>
            <a:off x="1048895" y="1237539"/>
            <a:ext cx="11256335" cy="5261761"/>
          </a:xfrm>
          <a:prstGeom prst="rect">
            <a:avLst/>
          </a:prstGeom>
          <a:noFill/>
        </p:spPr>
        <p:txBody>
          <a:bodyPr wrap="square">
            <a:spAutoFit/>
          </a:bodyPr>
          <a:lstStyle/>
          <a:p>
            <a:pPr marL="12700">
              <a:lnSpc>
                <a:spcPct val="150000"/>
              </a:lnSpc>
            </a:pPr>
            <a:r>
              <a:rPr lang="es-ES" sz="1600" spc="-5" dirty="0" err="1">
                <a:solidFill>
                  <a:srgbClr val="5C5822"/>
                </a:solidFill>
                <a:latin typeface="Trebuchet MS"/>
                <a:cs typeface="Trebuchet MS"/>
              </a:rPr>
              <a:t>Javascript</a:t>
            </a:r>
            <a:r>
              <a:rPr lang="es-ES" sz="1600" spc="-5" dirty="0">
                <a:solidFill>
                  <a:srgbClr val="5C5822"/>
                </a:solidFill>
                <a:latin typeface="Trebuchet MS"/>
                <a:cs typeface="Trebuchet MS"/>
              </a:rPr>
              <a:t> como lenguaje</a:t>
            </a:r>
            <a:r>
              <a:rPr lang="es-ES" sz="1600" dirty="0">
                <a:solidFill>
                  <a:srgbClr val="5C5822"/>
                </a:solidFill>
                <a:latin typeface="Trebuchet MS"/>
                <a:cs typeface="Trebuchet MS"/>
              </a:rPr>
              <a:t> </a:t>
            </a:r>
            <a:r>
              <a:rPr lang="es-ES" sz="1600" spc="-5" dirty="0">
                <a:solidFill>
                  <a:srgbClr val="5C5822"/>
                </a:solidFill>
                <a:latin typeface="Trebuchet MS"/>
                <a:cs typeface="Trebuchet MS"/>
              </a:rPr>
              <a:t>para aplicaciones</a:t>
            </a:r>
            <a:r>
              <a:rPr lang="es-ES" sz="1600" dirty="0">
                <a:solidFill>
                  <a:srgbClr val="5C5822"/>
                </a:solidFill>
                <a:latin typeface="Trebuchet MS"/>
                <a:cs typeface="Trebuchet MS"/>
              </a:rPr>
              <a:t> </a:t>
            </a:r>
            <a:r>
              <a:rPr lang="es-ES" sz="1600" spc="-5" dirty="0">
                <a:solidFill>
                  <a:srgbClr val="5C5822"/>
                </a:solidFill>
                <a:latin typeface="Trebuchet MS"/>
                <a:cs typeface="Trebuchet MS"/>
              </a:rPr>
              <a:t>de escritorio</a:t>
            </a:r>
            <a:endParaRPr lang="es-ES" sz="1600" dirty="0">
              <a:latin typeface="Trebuchet MS"/>
              <a:cs typeface="Trebuchet MS"/>
            </a:endParaRPr>
          </a:p>
          <a:p>
            <a:pPr marL="12700" marR="52069">
              <a:lnSpc>
                <a:spcPct val="150000"/>
              </a:lnSpc>
              <a:spcBef>
                <a:spcPts val="860"/>
              </a:spcBef>
            </a:pPr>
            <a:r>
              <a:rPr lang="es-ES" sz="1600" spc="-5" dirty="0">
                <a:solidFill>
                  <a:srgbClr val="333333"/>
                </a:solidFill>
                <a:latin typeface="Georgia"/>
                <a:cs typeface="Georgia"/>
              </a:rPr>
              <a:t>Otro de</a:t>
            </a:r>
            <a:r>
              <a:rPr lang="es-ES" sz="1600" dirty="0">
                <a:solidFill>
                  <a:srgbClr val="333333"/>
                </a:solidFill>
                <a:latin typeface="Georgia"/>
                <a:cs typeface="Georgia"/>
              </a:rPr>
              <a:t> </a:t>
            </a:r>
            <a:r>
              <a:rPr lang="es-ES" sz="1600" spc="-5" dirty="0">
                <a:solidFill>
                  <a:srgbClr val="333333"/>
                </a:solidFill>
                <a:latin typeface="Georgia"/>
                <a:cs typeface="Georgia"/>
              </a:rPr>
              <a:t>los ámbitos</a:t>
            </a:r>
            <a:r>
              <a:rPr lang="es-ES" sz="1600" dirty="0">
                <a:solidFill>
                  <a:srgbClr val="333333"/>
                </a:solidFill>
                <a:latin typeface="Georgia"/>
                <a:cs typeface="Georgia"/>
              </a:rPr>
              <a:t> </a:t>
            </a:r>
            <a:r>
              <a:rPr lang="es-ES" sz="1600" spc="-5" dirty="0">
                <a:solidFill>
                  <a:srgbClr val="333333"/>
                </a:solidFill>
                <a:latin typeface="Georgia"/>
                <a:cs typeface="Georgia"/>
              </a:rPr>
              <a:t>en los</a:t>
            </a:r>
            <a:r>
              <a:rPr lang="es-ES" sz="1600" dirty="0">
                <a:solidFill>
                  <a:srgbClr val="333333"/>
                </a:solidFill>
                <a:latin typeface="Georgia"/>
                <a:cs typeface="Georgia"/>
              </a:rPr>
              <a:t> </a:t>
            </a:r>
            <a:r>
              <a:rPr lang="es-ES" sz="1600" spc="-5" dirty="0">
                <a:solidFill>
                  <a:srgbClr val="333333"/>
                </a:solidFill>
                <a:latin typeface="Georgia"/>
                <a:cs typeface="Georgia"/>
              </a:rPr>
              <a:t>que </a:t>
            </a:r>
            <a:r>
              <a:rPr lang="es-ES" sz="1600" spc="-5" dirty="0" err="1">
                <a:solidFill>
                  <a:srgbClr val="333333"/>
                </a:solidFill>
                <a:latin typeface="Georgia"/>
                <a:cs typeface="Georgia"/>
              </a:rPr>
              <a:t>Javascript</a:t>
            </a:r>
            <a:r>
              <a:rPr lang="es-ES" sz="1600" dirty="0">
                <a:solidFill>
                  <a:srgbClr val="333333"/>
                </a:solidFill>
                <a:latin typeface="Georgia"/>
                <a:cs typeface="Georgia"/>
              </a:rPr>
              <a:t> </a:t>
            </a:r>
            <a:r>
              <a:rPr lang="es-ES" sz="1600" spc="-5" dirty="0">
                <a:solidFill>
                  <a:srgbClr val="333333"/>
                </a:solidFill>
                <a:latin typeface="Georgia"/>
                <a:cs typeface="Georgia"/>
              </a:rPr>
              <a:t>ha penetrado</a:t>
            </a:r>
            <a:r>
              <a:rPr lang="es-ES" sz="1600" dirty="0">
                <a:solidFill>
                  <a:srgbClr val="333333"/>
                </a:solidFill>
                <a:latin typeface="Georgia"/>
                <a:cs typeface="Georgia"/>
              </a:rPr>
              <a:t> </a:t>
            </a:r>
            <a:r>
              <a:rPr lang="es-ES" sz="1600" spc="-5" dirty="0">
                <a:solidFill>
                  <a:srgbClr val="333333"/>
                </a:solidFill>
                <a:latin typeface="Georgia"/>
                <a:cs typeface="Georgia"/>
              </a:rPr>
              <a:t>con fuerza es</a:t>
            </a:r>
            <a:r>
              <a:rPr lang="es-ES" sz="1600" dirty="0">
                <a:solidFill>
                  <a:srgbClr val="333333"/>
                </a:solidFill>
                <a:latin typeface="Georgia"/>
                <a:cs typeface="Georgia"/>
              </a:rPr>
              <a:t> </a:t>
            </a:r>
            <a:r>
              <a:rPr lang="es-ES" sz="1600" spc="-5" dirty="0">
                <a:solidFill>
                  <a:srgbClr val="333333"/>
                </a:solidFill>
                <a:latin typeface="Georgia"/>
                <a:cs typeface="Georgia"/>
              </a:rPr>
              <a:t>en el</a:t>
            </a:r>
            <a:r>
              <a:rPr lang="es-ES" sz="1600" dirty="0">
                <a:solidFill>
                  <a:srgbClr val="333333"/>
                </a:solidFill>
                <a:latin typeface="Georgia"/>
                <a:cs typeface="Georgia"/>
              </a:rPr>
              <a:t> </a:t>
            </a:r>
            <a:r>
              <a:rPr lang="es-ES" sz="1600" spc="-5" dirty="0">
                <a:solidFill>
                  <a:srgbClr val="333333"/>
                </a:solidFill>
                <a:latin typeface="Georgia"/>
                <a:cs typeface="Georgia"/>
              </a:rPr>
              <a:t>desarrollo de </a:t>
            </a:r>
            <a:r>
              <a:rPr lang="es-ES" sz="1600" dirty="0">
                <a:solidFill>
                  <a:srgbClr val="333333"/>
                </a:solidFill>
                <a:latin typeface="Georgia"/>
                <a:cs typeface="Georgia"/>
              </a:rPr>
              <a:t> </a:t>
            </a:r>
            <a:r>
              <a:rPr lang="es-ES" sz="1600" spc="-5" dirty="0">
                <a:solidFill>
                  <a:srgbClr val="333333"/>
                </a:solidFill>
                <a:latin typeface="Georgia"/>
                <a:cs typeface="Georgia"/>
              </a:rPr>
              <a:t>aplicaciones</a:t>
            </a:r>
            <a:r>
              <a:rPr lang="es-ES" sz="1600" dirty="0">
                <a:solidFill>
                  <a:srgbClr val="333333"/>
                </a:solidFill>
                <a:latin typeface="Georgia"/>
                <a:cs typeface="Georgia"/>
              </a:rPr>
              <a:t> </a:t>
            </a:r>
            <a:r>
              <a:rPr lang="es-ES" sz="1600" spc="-5" dirty="0">
                <a:solidFill>
                  <a:srgbClr val="333333"/>
                </a:solidFill>
                <a:latin typeface="Georgia"/>
                <a:cs typeface="Georgia"/>
              </a:rPr>
              <a:t>para</a:t>
            </a:r>
            <a:r>
              <a:rPr lang="es-ES" sz="1600" spc="5" dirty="0">
                <a:solidFill>
                  <a:srgbClr val="333333"/>
                </a:solidFill>
                <a:latin typeface="Georgia"/>
                <a:cs typeface="Georgia"/>
              </a:rPr>
              <a:t> </a:t>
            </a:r>
            <a:r>
              <a:rPr lang="es-ES" sz="1600" spc="-5" dirty="0">
                <a:solidFill>
                  <a:srgbClr val="333333"/>
                </a:solidFill>
                <a:latin typeface="Georgia"/>
                <a:cs typeface="Georgia"/>
              </a:rPr>
              <a:t>ordenadores</a:t>
            </a:r>
            <a:r>
              <a:rPr lang="es-ES" sz="1600" spc="5" dirty="0">
                <a:solidFill>
                  <a:srgbClr val="333333"/>
                </a:solidFill>
                <a:latin typeface="Georgia"/>
                <a:cs typeface="Georgia"/>
              </a:rPr>
              <a:t> </a:t>
            </a:r>
            <a:r>
              <a:rPr lang="es-ES" sz="1600" spc="-5" dirty="0">
                <a:solidFill>
                  <a:srgbClr val="333333"/>
                </a:solidFill>
                <a:latin typeface="Georgia"/>
                <a:cs typeface="Georgia"/>
              </a:rPr>
              <a:t>personales.</a:t>
            </a:r>
            <a:r>
              <a:rPr lang="es-ES" sz="1600" spc="5" dirty="0">
                <a:solidFill>
                  <a:srgbClr val="333333"/>
                </a:solidFill>
                <a:latin typeface="Georgia"/>
                <a:cs typeface="Georgia"/>
              </a:rPr>
              <a:t> </a:t>
            </a:r>
            <a:r>
              <a:rPr lang="es-ES" sz="1600" spc="-5" dirty="0">
                <a:solidFill>
                  <a:srgbClr val="333333"/>
                </a:solidFill>
                <a:latin typeface="Georgia"/>
                <a:cs typeface="Georgia"/>
              </a:rPr>
              <a:t>Con</a:t>
            </a:r>
            <a:r>
              <a:rPr lang="es-ES" sz="1600" spc="5" dirty="0">
                <a:solidFill>
                  <a:srgbClr val="333333"/>
                </a:solidFill>
                <a:latin typeface="Georgia"/>
                <a:cs typeface="Georgia"/>
              </a:rPr>
              <a:t> </a:t>
            </a:r>
            <a:r>
              <a:rPr lang="es-ES" sz="1600" spc="-5" dirty="0" err="1">
                <a:solidFill>
                  <a:srgbClr val="333333"/>
                </a:solidFill>
                <a:latin typeface="Georgia"/>
                <a:cs typeface="Georgia"/>
              </a:rPr>
              <a:t>Javascript</a:t>
            </a:r>
            <a:r>
              <a:rPr lang="es-ES" sz="1600" spc="5" dirty="0">
                <a:solidFill>
                  <a:srgbClr val="333333"/>
                </a:solidFill>
                <a:latin typeface="Georgia"/>
                <a:cs typeface="Georgia"/>
              </a:rPr>
              <a:t> </a:t>
            </a:r>
            <a:r>
              <a:rPr lang="es-ES" sz="1600" spc="-5" dirty="0">
                <a:solidFill>
                  <a:srgbClr val="333333"/>
                </a:solidFill>
                <a:latin typeface="Georgia"/>
                <a:cs typeface="Georgia"/>
              </a:rPr>
              <a:t>somos</a:t>
            </a:r>
            <a:r>
              <a:rPr lang="es-ES" sz="1600" spc="5" dirty="0">
                <a:solidFill>
                  <a:srgbClr val="333333"/>
                </a:solidFill>
                <a:latin typeface="Georgia"/>
                <a:cs typeface="Georgia"/>
              </a:rPr>
              <a:t> </a:t>
            </a:r>
            <a:r>
              <a:rPr lang="es-ES" sz="1600" spc="-5" dirty="0">
                <a:solidFill>
                  <a:srgbClr val="333333"/>
                </a:solidFill>
                <a:latin typeface="Georgia"/>
                <a:cs typeface="Georgia"/>
              </a:rPr>
              <a:t>capaces</a:t>
            </a:r>
            <a:r>
              <a:rPr lang="es-ES" sz="1600" spc="5" dirty="0">
                <a:solidFill>
                  <a:srgbClr val="333333"/>
                </a:solidFill>
                <a:latin typeface="Georgia"/>
                <a:cs typeface="Georgia"/>
              </a:rPr>
              <a:t> </a:t>
            </a:r>
            <a:r>
              <a:rPr lang="es-ES" sz="1600" spc="-5" dirty="0">
                <a:solidFill>
                  <a:srgbClr val="333333"/>
                </a:solidFill>
                <a:latin typeface="Georgia"/>
                <a:cs typeface="Georgia"/>
              </a:rPr>
              <a:t>de</a:t>
            </a:r>
            <a:r>
              <a:rPr lang="es-ES" sz="1600" spc="5" dirty="0">
                <a:solidFill>
                  <a:srgbClr val="333333"/>
                </a:solidFill>
                <a:latin typeface="Georgia"/>
                <a:cs typeface="Georgia"/>
              </a:rPr>
              <a:t> </a:t>
            </a:r>
            <a:r>
              <a:rPr lang="es-ES" sz="1600" spc="-5" dirty="0">
                <a:solidFill>
                  <a:srgbClr val="333333"/>
                </a:solidFill>
                <a:latin typeface="Georgia"/>
                <a:cs typeface="Georgia"/>
              </a:rPr>
              <a:t>crear</a:t>
            </a:r>
            <a:r>
              <a:rPr lang="es-ES" sz="1600" spc="5" dirty="0">
                <a:solidFill>
                  <a:srgbClr val="333333"/>
                </a:solidFill>
                <a:latin typeface="Georgia"/>
                <a:cs typeface="Georgia"/>
              </a:rPr>
              <a:t> </a:t>
            </a:r>
            <a:r>
              <a:rPr lang="es-ES" sz="1600" spc="-5" dirty="0">
                <a:solidFill>
                  <a:srgbClr val="333333"/>
                </a:solidFill>
                <a:latin typeface="Georgia"/>
                <a:cs typeface="Georgia"/>
              </a:rPr>
              <a:t>aplicaciones </a:t>
            </a:r>
            <a:r>
              <a:rPr lang="es-ES" sz="1600" spc="-295" dirty="0">
                <a:solidFill>
                  <a:srgbClr val="333333"/>
                </a:solidFill>
                <a:latin typeface="Georgia"/>
                <a:cs typeface="Georgia"/>
              </a:rPr>
              <a:t> </a:t>
            </a:r>
            <a:r>
              <a:rPr lang="es-ES" sz="1600" spc="-5" dirty="0">
                <a:solidFill>
                  <a:srgbClr val="333333"/>
                </a:solidFill>
                <a:latin typeface="Georgia"/>
                <a:cs typeface="Georgia"/>
              </a:rPr>
              <a:t>avanzadas, capaces de</a:t>
            </a:r>
            <a:r>
              <a:rPr lang="es-ES" sz="1600" dirty="0">
                <a:solidFill>
                  <a:srgbClr val="333333"/>
                </a:solidFill>
                <a:latin typeface="Georgia"/>
                <a:cs typeface="Georgia"/>
              </a:rPr>
              <a:t> </a:t>
            </a:r>
            <a:r>
              <a:rPr lang="es-ES" sz="1600" spc="-5" dirty="0">
                <a:solidFill>
                  <a:srgbClr val="333333"/>
                </a:solidFill>
                <a:latin typeface="Georgia"/>
                <a:cs typeface="Georgia"/>
              </a:rPr>
              <a:t>usar todos</a:t>
            </a:r>
            <a:r>
              <a:rPr lang="es-ES" sz="1600" dirty="0">
                <a:solidFill>
                  <a:srgbClr val="333333"/>
                </a:solidFill>
                <a:latin typeface="Georgia"/>
                <a:cs typeface="Georgia"/>
              </a:rPr>
              <a:t> </a:t>
            </a:r>
            <a:r>
              <a:rPr lang="es-ES" sz="1600" spc="-5" dirty="0">
                <a:solidFill>
                  <a:srgbClr val="333333"/>
                </a:solidFill>
                <a:latin typeface="Georgia"/>
                <a:cs typeface="Georgia"/>
              </a:rPr>
              <a:t>los recursos</a:t>
            </a:r>
            <a:r>
              <a:rPr lang="es-ES" sz="1600" dirty="0">
                <a:solidFill>
                  <a:srgbClr val="333333"/>
                </a:solidFill>
                <a:latin typeface="Georgia"/>
                <a:cs typeface="Georgia"/>
              </a:rPr>
              <a:t> </a:t>
            </a:r>
            <a:r>
              <a:rPr lang="es-ES" sz="1600" spc="-5" dirty="0">
                <a:solidFill>
                  <a:srgbClr val="333333"/>
                </a:solidFill>
                <a:latin typeface="Georgia"/>
                <a:cs typeface="Georgia"/>
              </a:rPr>
              <a:t>de un</a:t>
            </a:r>
            <a:r>
              <a:rPr lang="es-ES" sz="1600" dirty="0">
                <a:solidFill>
                  <a:srgbClr val="333333"/>
                </a:solidFill>
                <a:latin typeface="Georgia"/>
                <a:cs typeface="Georgia"/>
              </a:rPr>
              <a:t> </a:t>
            </a:r>
            <a:r>
              <a:rPr lang="es-ES" sz="1600" spc="-5" dirty="0">
                <a:solidFill>
                  <a:srgbClr val="333333"/>
                </a:solidFill>
                <a:latin typeface="Georgia"/>
                <a:cs typeface="Georgia"/>
              </a:rPr>
              <a:t>ordenador y</a:t>
            </a:r>
            <a:r>
              <a:rPr lang="es-ES" sz="1600" dirty="0">
                <a:solidFill>
                  <a:srgbClr val="333333"/>
                </a:solidFill>
                <a:latin typeface="Georgia"/>
                <a:cs typeface="Georgia"/>
              </a:rPr>
              <a:t> </a:t>
            </a:r>
            <a:r>
              <a:rPr lang="es-ES" sz="1600" spc="-5" dirty="0">
                <a:solidFill>
                  <a:srgbClr val="333333"/>
                </a:solidFill>
                <a:latin typeface="Georgia"/>
                <a:cs typeface="Georgia"/>
              </a:rPr>
              <a:t>además ejecutarse</a:t>
            </a:r>
            <a:r>
              <a:rPr lang="es-ES" sz="1600" dirty="0">
                <a:solidFill>
                  <a:srgbClr val="333333"/>
                </a:solidFill>
                <a:latin typeface="Georgia"/>
                <a:cs typeface="Georgia"/>
              </a:rPr>
              <a:t> </a:t>
            </a:r>
            <a:r>
              <a:rPr lang="es-ES" sz="1600" spc="-5" dirty="0">
                <a:solidFill>
                  <a:srgbClr val="333333"/>
                </a:solidFill>
                <a:latin typeface="Georgia"/>
                <a:cs typeface="Georgia"/>
              </a:rPr>
              <a:t>en </a:t>
            </a:r>
            <a:r>
              <a:rPr lang="es-ES" sz="1600" dirty="0">
                <a:solidFill>
                  <a:srgbClr val="333333"/>
                </a:solidFill>
                <a:latin typeface="Georgia"/>
                <a:cs typeface="Georgia"/>
              </a:rPr>
              <a:t> </a:t>
            </a:r>
            <a:r>
              <a:rPr lang="es-ES" sz="1600" spc="-5" dirty="0">
                <a:solidFill>
                  <a:srgbClr val="333333"/>
                </a:solidFill>
                <a:latin typeface="Georgia"/>
                <a:cs typeface="Georgia"/>
              </a:rPr>
              <a:t>cualquier</a:t>
            </a:r>
            <a:r>
              <a:rPr lang="es-ES" sz="1600" spc="-10" dirty="0">
                <a:solidFill>
                  <a:srgbClr val="333333"/>
                </a:solidFill>
                <a:latin typeface="Georgia"/>
                <a:cs typeface="Georgia"/>
              </a:rPr>
              <a:t> </a:t>
            </a:r>
            <a:r>
              <a:rPr lang="es-ES" sz="1600" spc="-5" dirty="0">
                <a:solidFill>
                  <a:srgbClr val="333333"/>
                </a:solidFill>
                <a:latin typeface="Georgia"/>
                <a:cs typeface="Georgia"/>
              </a:rPr>
              <a:t>sistema operativo que necesitemos.</a:t>
            </a:r>
            <a:endParaRPr lang="es-ES" sz="1600" dirty="0">
              <a:latin typeface="Georgia"/>
              <a:cs typeface="Georgia"/>
            </a:endParaRPr>
          </a:p>
          <a:p>
            <a:pPr marL="12700" marR="5080">
              <a:lnSpc>
                <a:spcPct val="150000"/>
              </a:lnSpc>
              <a:spcBef>
                <a:spcPts val="1300"/>
              </a:spcBef>
            </a:pPr>
            <a:r>
              <a:rPr lang="es-ES" sz="1600" spc="-5" dirty="0">
                <a:solidFill>
                  <a:srgbClr val="333333"/>
                </a:solidFill>
                <a:latin typeface="Georgia"/>
                <a:cs typeface="Georgia"/>
              </a:rPr>
              <a:t>Usar</a:t>
            </a:r>
            <a:r>
              <a:rPr lang="es-ES" sz="1600" dirty="0">
                <a:solidFill>
                  <a:srgbClr val="333333"/>
                </a:solidFill>
                <a:latin typeface="Georgia"/>
                <a:cs typeface="Georgia"/>
              </a:rPr>
              <a:t> </a:t>
            </a:r>
            <a:r>
              <a:rPr lang="es-ES" sz="1600" spc="-5" dirty="0" err="1">
                <a:solidFill>
                  <a:srgbClr val="333333"/>
                </a:solidFill>
                <a:latin typeface="Georgia"/>
                <a:cs typeface="Georgia"/>
              </a:rPr>
              <a:t>Javascript</a:t>
            </a:r>
            <a:r>
              <a:rPr lang="es-ES" sz="1600" dirty="0">
                <a:solidFill>
                  <a:srgbClr val="333333"/>
                </a:solidFill>
                <a:latin typeface="Georgia"/>
                <a:cs typeface="Georgia"/>
              </a:rPr>
              <a:t> </a:t>
            </a:r>
            <a:r>
              <a:rPr lang="es-ES" sz="1600" spc="-5" dirty="0">
                <a:solidFill>
                  <a:srgbClr val="333333"/>
                </a:solidFill>
                <a:latin typeface="Georgia"/>
                <a:cs typeface="Georgia"/>
              </a:rPr>
              <a:t>para</a:t>
            </a:r>
            <a:r>
              <a:rPr lang="es-ES" sz="1600" dirty="0">
                <a:solidFill>
                  <a:srgbClr val="333333"/>
                </a:solidFill>
                <a:latin typeface="Georgia"/>
                <a:cs typeface="Georgia"/>
              </a:rPr>
              <a:t> </a:t>
            </a:r>
            <a:r>
              <a:rPr lang="es-ES" sz="1600" spc="-5" dirty="0">
                <a:solidFill>
                  <a:srgbClr val="333333"/>
                </a:solidFill>
                <a:latin typeface="Georgia"/>
                <a:cs typeface="Georgia"/>
              </a:rPr>
              <a:t>aplicaciones</a:t>
            </a:r>
            <a:r>
              <a:rPr lang="es-ES" sz="1600" spc="5" dirty="0">
                <a:solidFill>
                  <a:srgbClr val="333333"/>
                </a:solidFill>
                <a:latin typeface="Georgia"/>
                <a:cs typeface="Georgia"/>
              </a:rPr>
              <a:t> </a:t>
            </a:r>
            <a:r>
              <a:rPr lang="es-ES" sz="1600" spc="-5" dirty="0">
                <a:solidFill>
                  <a:srgbClr val="333333"/>
                </a:solidFill>
                <a:latin typeface="Georgia"/>
                <a:cs typeface="Georgia"/>
              </a:rPr>
              <a:t>de</a:t>
            </a:r>
            <a:r>
              <a:rPr lang="es-ES" sz="1600" dirty="0">
                <a:solidFill>
                  <a:srgbClr val="333333"/>
                </a:solidFill>
                <a:latin typeface="Georgia"/>
                <a:cs typeface="Georgia"/>
              </a:rPr>
              <a:t> </a:t>
            </a:r>
            <a:r>
              <a:rPr lang="es-ES" sz="1600" spc="-5" dirty="0">
                <a:solidFill>
                  <a:srgbClr val="333333"/>
                </a:solidFill>
                <a:latin typeface="Georgia"/>
                <a:cs typeface="Georgia"/>
              </a:rPr>
              <a:t>escritorio</a:t>
            </a:r>
            <a:r>
              <a:rPr lang="es-ES" sz="1600" dirty="0">
                <a:solidFill>
                  <a:srgbClr val="333333"/>
                </a:solidFill>
                <a:latin typeface="Georgia"/>
                <a:cs typeface="Georgia"/>
              </a:rPr>
              <a:t> </a:t>
            </a:r>
            <a:r>
              <a:rPr lang="es-ES" sz="1600" spc="-5" dirty="0">
                <a:solidFill>
                  <a:srgbClr val="333333"/>
                </a:solidFill>
                <a:latin typeface="Georgia"/>
                <a:cs typeface="Georgia"/>
              </a:rPr>
              <a:t>es</a:t>
            </a:r>
            <a:r>
              <a:rPr lang="es-ES" sz="1600" spc="5" dirty="0">
                <a:solidFill>
                  <a:srgbClr val="333333"/>
                </a:solidFill>
                <a:latin typeface="Georgia"/>
                <a:cs typeface="Georgia"/>
              </a:rPr>
              <a:t> </a:t>
            </a:r>
            <a:r>
              <a:rPr lang="es-ES" sz="1600" spc="-5" dirty="0">
                <a:solidFill>
                  <a:srgbClr val="333333"/>
                </a:solidFill>
                <a:latin typeface="Georgia"/>
                <a:cs typeface="Georgia"/>
              </a:rPr>
              <a:t>sencillo</a:t>
            </a:r>
            <a:r>
              <a:rPr lang="es-ES" sz="1600" dirty="0">
                <a:solidFill>
                  <a:srgbClr val="333333"/>
                </a:solidFill>
                <a:latin typeface="Georgia"/>
                <a:cs typeface="Georgia"/>
              </a:rPr>
              <a:t> </a:t>
            </a:r>
            <a:r>
              <a:rPr lang="es-ES" sz="1600" spc="-5" dirty="0">
                <a:solidFill>
                  <a:srgbClr val="333333"/>
                </a:solidFill>
                <a:latin typeface="Georgia"/>
                <a:cs typeface="Georgia"/>
              </a:rPr>
              <a:t>gracias</a:t>
            </a:r>
            <a:r>
              <a:rPr lang="es-ES" sz="1600" dirty="0">
                <a:solidFill>
                  <a:srgbClr val="333333"/>
                </a:solidFill>
                <a:latin typeface="Georgia"/>
                <a:cs typeface="Georgia"/>
              </a:rPr>
              <a:t> </a:t>
            </a:r>
            <a:r>
              <a:rPr lang="es-ES" sz="1600" spc="-5" dirty="0">
                <a:solidFill>
                  <a:srgbClr val="333333"/>
                </a:solidFill>
                <a:latin typeface="Georgia"/>
                <a:cs typeface="Georgia"/>
              </a:rPr>
              <a:t>a</a:t>
            </a:r>
            <a:r>
              <a:rPr lang="es-ES" sz="1600" spc="5" dirty="0">
                <a:solidFill>
                  <a:srgbClr val="333333"/>
                </a:solidFill>
                <a:latin typeface="Georgia"/>
                <a:cs typeface="Georgia"/>
              </a:rPr>
              <a:t> </a:t>
            </a:r>
            <a:r>
              <a:rPr lang="es-ES" sz="1600" spc="-5" dirty="0">
                <a:solidFill>
                  <a:srgbClr val="333333"/>
                </a:solidFill>
                <a:latin typeface="Georgia"/>
                <a:cs typeface="Georgia"/>
              </a:rPr>
              <a:t>proyectos</a:t>
            </a:r>
            <a:r>
              <a:rPr lang="es-ES" sz="1600" dirty="0">
                <a:solidFill>
                  <a:srgbClr val="333333"/>
                </a:solidFill>
                <a:latin typeface="Georgia"/>
                <a:cs typeface="Georgia"/>
              </a:rPr>
              <a:t> </a:t>
            </a:r>
            <a:r>
              <a:rPr lang="es-ES" sz="1600" spc="-5" dirty="0">
                <a:solidFill>
                  <a:srgbClr val="333333"/>
                </a:solidFill>
                <a:latin typeface="Georgia"/>
                <a:cs typeface="Georgia"/>
              </a:rPr>
              <a:t>como</a:t>
            </a:r>
            <a:r>
              <a:rPr lang="es-ES" sz="1600" dirty="0">
                <a:solidFill>
                  <a:srgbClr val="333333"/>
                </a:solidFill>
                <a:latin typeface="Georgia"/>
                <a:cs typeface="Georgia"/>
              </a:rPr>
              <a:t> </a:t>
            </a:r>
            <a:r>
              <a:rPr lang="es-ES" sz="1600" spc="-5" dirty="0" err="1">
                <a:solidFill>
                  <a:srgbClr val="333333"/>
                </a:solidFill>
                <a:latin typeface="Georgia"/>
                <a:cs typeface="Georgia"/>
              </a:rPr>
              <a:t>Electron</a:t>
            </a:r>
            <a:r>
              <a:rPr lang="es-ES" sz="1600" spc="-5" dirty="0">
                <a:solidFill>
                  <a:srgbClr val="333333"/>
                </a:solidFill>
                <a:latin typeface="Georgia"/>
                <a:cs typeface="Georgia"/>
              </a:rPr>
              <a:t>, </a:t>
            </a:r>
            <a:r>
              <a:rPr lang="es-ES" sz="1600" dirty="0">
                <a:solidFill>
                  <a:srgbClr val="333333"/>
                </a:solidFill>
                <a:latin typeface="Georgia"/>
                <a:cs typeface="Georgia"/>
              </a:rPr>
              <a:t> </a:t>
            </a:r>
            <a:r>
              <a:rPr lang="es-ES" sz="1600" spc="-5" dirty="0">
                <a:solidFill>
                  <a:srgbClr val="333333"/>
                </a:solidFill>
                <a:latin typeface="Georgia"/>
                <a:cs typeface="Georgia"/>
              </a:rPr>
              <a:t>que nos</a:t>
            </a:r>
            <a:r>
              <a:rPr lang="es-ES" sz="1600" dirty="0">
                <a:solidFill>
                  <a:srgbClr val="333333"/>
                </a:solidFill>
                <a:latin typeface="Georgia"/>
                <a:cs typeface="Georgia"/>
              </a:rPr>
              <a:t> </a:t>
            </a:r>
            <a:r>
              <a:rPr lang="es-ES" sz="1600" spc="-5" dirty="0">
                <a:solidFill>
                  <a:srgbClr val="333333"/>
                </a:solidFill>
                <a:latin typeface="Georgia"/>
                <a:cs typeface="Georgia"/>
              </a:rPr>
              <a:t>permite</a:t>
            </a:r>
            <a:r>
              <a:rPr lang="es-ES" sz="1600" dirty="0">
                <a:solidFill>
                  <a:srgbClr val="333333"/>
                </a:solidFill>
                <a:latin typeface="Georgia"/>
                <a:cs typeface="Georgia"/>
              </a:rPr>
              <a:t> </a:t>
            </a:r>
            <a:r>
              <a:rPr lang="es-ES" sz="1600" spc="-5" dirty="0">
                <a:solidFill>
                  <a:srgbClr val="333333"/>
                </a:solidFill>
                <a:latin typeface="Georgia"/>
                <a:cs typeface="Georgia"/>
              </a:rPr>
              <a:t>producir</a:t>
            </a:r>
            <a:r>
              <a:rPr lang="es-ES" sz="1600" dirty="0">
                <a:solidFill>
                  <a:srgbClr val="333333"/>
                </a:solidFill>
                <a:latin typeface="Georgia"/>
                <a:cs typeface="Georgia"/>
              </a:rPr>
              <a:t> </a:t>
            </a:r>
            <a:r>
              <a:rPr lang="es-ES" sz="1600" spc="-5" dirty="0">
                <a:solidFill>
                  <a:srgbClr val="333333"/>
                </a:solidFill>
                <a:latin typeface="Georgia"/>
                <a:cs typeface="Georgia"/>
              </a:rPr>
              <a:t>aplicaciones</a:t>
            </a:r>
            <a:r>
              <a:rPr lang="es-ES" sz="1600" dirty="0">
                <a:solidFill>
                  <a:srgbClr val="333333"/>
                </a:solidFill>
                <a:latin typeface="Georgia"/>
                <a:cs typeface="Georgia"/>
              </a:rPr>
              <a:t> </a:t>
            </a:r>
            <a:r>
              <a:rPr lang="es-ES" sz="1600" spc="-5" dirty="0">
                <a:solidFill>
                  <a:srgbClr val="333333"/>
                </a:solidFill>
                <a:latin typeface="Georgia"/>
                <a:cs typeface="Georgia"/>
              </a:rPr>
              <a:t>multiplataforma,</a:t>
            </a:r>
            <a:r>
              <a:rPr lang="es-ES" sz="1600" dirty="0">
                <a:solidFill>
                  <a:srgbClr val="333333"/>
                </a:solidFill>
                <a:latin typeface="Georgia"/>
                <a:cs typeface="Georgia"/>
              </a:rPr>
              <a:t> </a:t>
            </a:r>
            <a:r>
              <a:rPr lang="es-ES" sz="1600" spc="-5" dirty="0">
                <a:solidFill>
                  <a:srgbClr val="333333"/>
                </a:solidFill>
                <a:latin typeface="Georgia"/>
                <a:cs typeface="Georgia"/>
              </a:rPr>
              <a:t>es decir,</a:t>
            </a:r>
            <a:r>
              <a:rPr lang="es-ES" sz="1600" dirty="0">
                <a:solidFill>
                  <a:srgbClr val="333333"/>
                </a:solidFill>
                <a:latin typeface="Georgia"/>
                <a:cs typeface="Georgia"/>
              </a:rPr>
              <a:t> </a:t>
            </a:r>
            <a:r>
              <a:rPr lang="es-ES" sz="1600" spc="-5" dirty="0">
                <a:solidFill>
                  <a:srgbClr val="333333"/>
                </a:solidFill>
                <a:latin typeface="Georgia"/>
                <a:cs typeface="Georgia"/>
              </a:rPr>
              <a:t>que</a:t>
            </a:r>
            <a:r>
              <a:rPr lang="es-ES" sz="1600" dirty="0">
                <a:solidFill>
                  <a:srgbClr val="333333"/>
                </a:solidFill>
                <a:latin typeface="Georgia"/>
                <a:cs typeface="Georgia"/>
              </a:rPr>
              <a:t> </a:t>
            </a:r>
            <a:r>
              <a:rPr lang="es-ES" sz="1600" spc="-5" dirty="0">
                <a:solidFill>
                  <a:srgbClr val="333333"/>
                </a:solidFill>
                <a:latin typeface="Georgia"/>
                <a:cs typeface="Georgia"/>
              </a:rPr>
              <a:t>se</a:t>
            </a:r>
            <a:r>
              <a:rPr lang="es-ES" sz="1600" dirty="0">
                <a:solidFill>
                  <a:srgbClr val="333333"/>
                </a:solidFill>
                <a:latin typeface="Georgia"/>
                <a:cs typeface="Georgia"/>
              </a:rPr>
              <a:t> </a:t>
            </a:r>
            <a:r>
              <a:rPr lang="es-ES" sz="1600" spc="-5" dirty="0">
                <a:solidFill>
                  <a:srgbClr val="333333"/>
                </a:solidFill>
                <a:latin typeface="Georgia"/>
                <a:cs typeface="Georgia"/>
              </a:rPr>
              <a:t>podrán</a:t>
            </a:r>
            <a:r>
              <a:rPr lang="es-ES" sz="1600" dirty="0">
                <a:solidFill>
                  <a:srgbClr val="333333"/>
                </a:solidFill>
                <a:latin typeface="Georgia"/>
                <a:cs typeface="Georgia"/>
              </a:rPr>
              <a:t> </a:t>
            </a:r>
            <a:r>
              <a:rPr lang="es-ES" sz="1600" spc="-5" dirty="0">
                <a:solidFill>
                  <a:srgbClr val="333333"/>
                </a:solidFill>
                <a:latin typeface="Georgia"/>
                <a:cs typeface="Georgia"/>
              </a:rPr>
              <a:t>instalar</a:t>
            </a:r>
            <a:r>
              <a:rPr lang="es-ES" sz="1600" dirty="0">
                <a:solidFill>
                  <a:srgbClr val="333333"/>
                </a:solidFill>
                <a:latin typeface="Georgia"/>
                <a:cs typeface="Georgia"/>
              </a:rPr>
              <a:t> </a:t>
            </a:r>
            <a:r>
              <a:rPr lang="es-ES" sz="1600" spc="-5" dirty="0">
                <a:solidFill>
                  <a:srgbClr val="333333"/>
                </a:solidFill>
                <a:latin typeface="Georgia"/>
                <a:cs typeface="Georgia"/>
              </a:rPr>
              <a:t>en </a:t>
            </a:r>
            <a:r>
              <a:rPr lang="es-ES" sz="1600" dirty="0">
                <a:solidFill>
                  <a:srgbClr val="333333"/>
                </a:solidFill>
                <a:latin typeface="Georgia"/>
                <a:cs typeface="Georgia"/>
              </a:rPr>
              <a:t> </a:t>
            </a:r>
            <a:r>
              <a:rPr lang="es-ES" sz="1600" spc="-5" dirty="0">
                <a:solidFill>
                  <a:srgbClr val="333333"/>
                </a:solidFill>
                <a:latin typeface="Georgia"/>
                <a:cs typeface="Georgia"/>
              </a:rPr>
              <a:t>Windows,</a:t>
            </a:r>
            <a:r>
              <a:rPr lang="es-ES" sz="1600" dirty="0">
                <a:solidFill>
                  <a:srgbClr val="333333"/>
                </a:solidFill>
                <a:latin typeface="Georgia"/>
                <a:cs typeface="Georgia"/>
              </a:rPr>
              <a:t> </a:t>
            </a:r>
            <a:r>
              <a:rPr lang="es-ES" sz="1600" spc="-5" dirty="0">
                <a:solidFill>
                  <a:srgbClr val="333333"/>
                </a:solidFill>
                <a:latin typeface="Georgia"/>
                <a:cs typeface="Georgia"/>
              </a:rPr>
              <a:t>Mac</a:t>
            </a:r>
            <a:r>
              <a:rPr lang="es-ES" sz="1600" dirty="0">
                <a:solidFill>
                  <a:srgbClr val="333333"/>
                </a:solidFill>
                <a:latin typeface="Georgia"/>
                <a:cs typeface="Georgia"/>
              </a:rPr>
              <a:t> </a:t>
            </a:r>
            <a:r>
              <a:rPr lang="es-ES" sz="1600" spc="-5" dirty="0">
                <a:solidFill>
                  <a:srgbClr val="333333"/>
                </a:solidFill>
                <a:latin typeface="Georgia"/>
                <a:cs typeface="Georgia"/>
              </a:rPr>
              <a:t>OS</a:t>
            </a:r>
            <a:r>
              <a:rPr lang="es-ES" sz="1600" dirty="0">
                <a:solidFill>
                  <a:srgbClr val="333333"/>
                </a:solidFill>
                <a:latin typeface="Georgia"/>
                <a:cs typeface="Georgia"/>
              </a:rPr>
              <a:t> X </a:t>
            </a:r>
            <a:r>
              <a:rPr lang="es-ES" sz="1600" spc="-5" dirty="0">
                <a:solidFill>
                  <a:srgbClr val="333333"/>
                </a:solidFill>
                <a:latin typeface="Georgia"/>
                <a:cs typeface="Georgia"/>
              </a:rPr>
              <a:t>y</a:t>
            </a:r>
            <a:r>
              <a:rPr lang="es-ES" sz="1600" spc="5" dirty="0">
                <a:solidFill>
                  <a:srgbClr val="333333"/>
                </a:solidFill>
                <a:latin typeface="Georgia"/>
                <a:cs typeface="Georgia"/>
              </a:rPr>
              <a:t> </a:t>
            </a:r>
            <a:r>
              <a:rPr lang="es-ES" sz="1600" spc="-5" dirty="0">
                <a:solidFill>
                  <a:srgbClr val="333333"/>
                </a:solidFill>
                <a:latin typeface="Georgia"/>
                <a:cs typeface="Georgia"/>
              </a:rPr>
              <a:t>Linux.</a:t>
            </a:r>
            <a:r>
              <a:rPr lang="es-ES" sz="1600" dirty="0">
                <a:solidFill>
                  <a:srgbClr val="333333"/>
                </a:solidFill>
                <a:latin typeface="Georgia"/>
                <a:cs typeface="Georgia"/>
              </a:rPr>
              <a:t> </a:t>
            </a:r>
            <a:r>
              <a:rPr lang="es-ES" sz="1600" spc="-5" dirty="0">
                <a:solidFill>
                  <a:srgbClr val="333333"/>
                </a:solidFill>
                <a:latin typeface="Georgia"/>
                <a:cs typeface="Georgia"/>
              </a:rPr>
              <a:t>Hay</a:t>
            </a:r>
            <a:r>
              <a:rPr lang="es-ES" sz="1600" dirty="0">
                <a:solidFill>
                  <a:srgbClr val="333333"/>
                </a:solidFill>
                <a:latin typeface="Georgia"/>
                <a:cs typeface="Georgia"/>
              </a:rPr>
              <a:t> </a:t>
            </a:r>
            <a:r>
              <a:rPr lang="es-ES" sz="1600" spc="-5" dirty="0">
                <a:solidFill>
                  <a:srgbClr val="333333"/>
                </a:solidFill>
                <a:latin typeface="Georgia"/>
                <a:cs typeface="Georgia"/>
              </a:rPr>
              <a:t>bastantes</a:t>
            </a:r>
            <a:r>
              <a:rPr lang="es-ES" sz="1600" dirty="0">
                <a:solidFill>
                  <a:srgbClr val="333333"/>
                </a:solidFill>
                <a:latin typeface="Georgia"/>
                <a:cs typeface="Georgia"/>
              </a:rPr>
              <a:t> </a:t>
            </a:r>
            <a:r>
              <a:rPr lang="es-ES" sz="1600" spc="-5" dirty="0">
                <a:solidFill>
                  <a:srgbClr val="333333"/>
                </a:solidFill>
                <a:latin typeface="Georgia"/>
                <a:cs typeface="Georgia"/>
              </a:rPr>
              <a:t>aplicaciones</a:t>
            </a:r>
            <a:r>
              <a:rPr lang="es-ES" sz="1600" spc="5" dirty="0">
                <a:solidFill>
                  <a:srgbClr val="333333"/>
                </a:solidFill>
                <a:latin typeface="Georgia"/>
                <a:cs typeface="Georgia"/>
              </a:rPr>
              <a:t> </a:t>
            </a:r>
            <a:r>
              <a:rPr lang="es-ES" sz="1600" spc="-5" dirty="0">
                <a:solidFill>
                  <a:srgbClr val="333333"/>
                </a:solidFill>
                <a:latin typeface="Georgia"/>
                <a:cs typeface="Georgia"/>
              </a:rPr>
              <a:t>conocidas</a:t>
            </a:r>
            <a:r>
              <a:rPr lang="es-ES" sz="1600" dirty="0">
                <a:solidFill>
                  <a:srgbClr val="333333"/>
                </a:solidFill>
                <a:latin typeface="Georgia"/>
                <a:cs typeface="Georgia"/>
              </a:rPr>
              <a:t> </a:t>
            </a:r>
            <a:r>
              <a:rPr lang="es-ES" sz="1600" spc="-5" dirty="0">
                <a:solidFill>
                  <a:srgbClr val="333333"/>
                </a:solidFill>
                <a:latin typeface="Georgia"/>
                <a:cs typeface="Georgia"/>
              </a:rPr>
              <a:t>desarrolladas</a:t>
            </a:r>
            <a:r>
              <a:rPr lang="es-ES" sz="1600" dirty="0">
                <a:solidFill>
                  <a:srgbClr val="333333"/>
                </a:solidFill>
                <a:latin typeface="Georgia"/>
                <a:cs typeface="Georgia"/>
              </a:rPr>
              <a:t> </a:t>
            </a:r>
            <a:r>
              <a:rPr lang="es-ES" sz="1600" spc="-5" dirty="0">
                <a:solidFill>
                  <a:srgbClr val="333333"/>
                </a:solidFill>
                <a:latin typeface="Georgia"/>
                <a:cs typeface="Georgia"/>
              </a:rPr>
              <a:t>con</a:t>
            </a:r>
            <a:r>
              <a:rPr lang="es-ES" sz="1600" dirty="0">
                <a:solidFill>
                  <a:srgbClr val="333333"/>
                </a:solidFill>
                <a:latin typeface="Georgia"/>
                <a:cs typeface="Georgia"/>
              </a:rPr>
              <a:t> </a:t>
            </a:r>
            <a:r>
              <a:rPr lang="es-ES" sz="1600" spc="-5" dirty="0" err="1">
                <a:solidFill>
                  <a:srgbClr val="333333"/>
                </a:solidFill>
                <a:latin typeface="Georgia"/>
                <a:cs typeface="Georgia"/>
              </a:rPr>
              <a:t>Electron</a:t>
            </a:r>
            <a:r>
              <a:rPr lang="es-ES" sz="1600" spc="-5" dirty="0">
                <a:solidFill>
                  <a:srgbClr val="333333"/>
                </a:solidFill>
                <a:latin typeface="Georgia"/>
                <a:cs typeface="Georgia"/>
              </a:rPr>
              <a:t>, </a:t>
            </a:r>
            <a:r>
              <a:rPr lang="es-ES" sz="1600" spc="-295" dirty="0">
                <a:solidFill>
                  <a:srgbClr val="333333"/>
                </a:solidFill>
                <a:latin typeface="Georgia"/>
                <a:cs typeface="Georgia"/>
              </a:rPr>
              <a:t> </a:t>
            </a:r>
            <a:r>
              <a:rPr lang="es-ES" sz="1600" spc="-5" dirty="0">
                <a:solidFill>
                  <a:srgbClr val="333333"/>
                </a:solidFill>
                <a:latin typeface="Georgia"/>
                <a:cs typeface="Georgia"/>
              </a:rPr>
              <a:t>como </a:t>
            </a:r>
            <a:r>
              <a:rPr lang="es-ES" sz="1600" spc="-5" dirty="0" err="1">
                <a:solidFill>
                  <a:srgbClr val="333333"/>
                </a:solidFill>
                <a:latin typeface="Georgia"/>
                <a:cs typeface="Georgia"/>
              </a:rPr>
              <a:t>Atom</a:t>
            </a:r>
            <a:r>
              <a:rPr lang="es-ES" sz="1600" spc="-5" dirty="0">
                <a:solidFill>
                  <a:srgbClr val="333333"/>
                </a:solidFill>
                <a:latin typeface="Georgia"/>
                <a:cs typeface="Georgia"/>
              </a:rPr>
              <a:t>, Visual Studio Code, </a:t>
            </a:r>
            <a:r>
              <a:rPr lang="es-ES" sz="1600" spc="-5" dirty="0" err="1">
                <a:solidFill>
                  <a:srgbClr val="333333"/>
                </a:solidFill>
                <a:latin typeface="Georgia"/>
                <a:cs typeface="Georgia"/>
              </a:rPr>
              <a:t>Slack</a:t>
            </a:r>
            <a:r>
              <a:rPr lang="es-ES" sz="1600" spc="-5" dirty="0">
                <a:solidFill>
                  <a:srgbClr val="333333"/>
                </a:solidFill>
                <a:latin typeface="Georgia"/>
                <a:cs typeface="Georgia"/>
              </a:rPr>
              <a:t>, </a:t>
            </a:r>
            <a:r>
              <a:rPr lang="es-ES" sz="1600" spc="-5" dirty="0" err="1">
                <a:solidFill>
                  <a:srgbClr val="333333"/>
                </a:solidFill>
                <a:latin typeface="Georgia"/>
                <a:cs typeface="Georgia"/>
              </a:rPr>
              <a:t>Hyper</a:t>
            </a:r>
            <a:r>
              <a:rPr lang="es-ES" sz="1600" spc="-5" dirty="0">
                <a:solidFill>
                  <a:srgbClr val="333333"/>
                </a:solidFill>
                <a:latin typeface="Georgia"/>
                <a:cs typeface="Georgia"/>
              </a:rPr>
              <a:t>, etc.</a:t>
            </a:r>
            <a:endParaRPr lang="es-ES" sz="1600" dirty="0">
              <a:latin typeface="Georgia"/>
              <a:cs typeface="Georgia"/>
            </a:endParaRPr>
          </a:p>
          <a:p>
            <a:pPr marL="12700">
              <a:lnSpc>
                <a:spcPct val="150000"/>
              </a:lnSpc>
              <a:spcBef>
                <a:spcPts val="1300"/>
              </a:spcBef>
            </a:pPr>
            <a:r>
              <a:rPr lang="es-ES" sz="1600" spc="-5" dirty="0" err="1">
                <a:solidFill>
                  <a:srgbClr val="5C5822"/>
                </a:solidFill>
                <a:latin typeface="Trebuchet MS"/>
                <a:cs typeface="Trebuchet MS"/>
              </a:rPr>
              <a:t>Javascript</a:t>
            </a:r>
            <a:r>
              <a:rPr lang="es-ES" sz="1600" spc="-25" dirty="0">
                <a:solidFill>
                  <a:srgbClr val="5C5822"/>
                </a:solidFill>
                <a:latin typeface="Trebuchet MS"/>
                <a:cs typeface="Trebuchet MS"/>
              </a:rPr>
              <a:t> </a:t>
            </a:r>
            <a:r>
              <a:rPr lang="es-ES" sz="1600" spc="-5" dirty="0">
                <a:solidFill>
                  <a:srgbClr val="5C5822"/>
                </a:solidFill>
                <a:latin typeface="Trebuchet MS"/>
                <a:cs typeface="Trebuchet MS"/>
              </a:rPr>
              <a:t>en</a:t>
            </a:r>
            <a:r>
              <a:rPr lang="es-ES" sz="1600" spc="-20" dirty="0">
                <a:solidFill>
                  <a:srgbClr val="5C5822"/>
                </a:solidFill>
                <a:latin typeface="Trebuchet MS"/>
                <a:cs typeface="Trebuchet MS"/>
              </a:rPr>
              <a:t> </a:t>
            </a:r>
            <a:r>
              <a:rPr lang="es-ES" sz="1600" spc="-5" dirty="0">
                <a:solidFill>
                  <a:srgbClr val="5C5822"/>
                </a:solidFill>
                <a:latin typeface="Trebuchet MS"/>
                <a:cs typeface="Trebuchet MS"/>
              </a:rPr>
              <a:t>la</a:t>
            </a:r>
            <a:r>
              <a:rPr lang="es-ES" sz="1600" spc="-25" dirty="0">
                <a:solidFill>
                  <a:srgbClr val="5C5822"/>
                </a:solidFill>
                <a:latin typeface="Trebuchet MS"/>
                <a:cs typeface="Trebuchet MS"/>
              </a:rPr>
              <a:t> </a:t>
            </a:r>
            <a:r>
              <a:rPr lang="es-ES" sz="1600" spc="-5" dirty="0">
                <a:solidFill>
                  <a:srgbClr val="5C5822"/>
                </a:solidFill>
                <a:latin typeface="Trebuchet MS"/>
                <a:cs typeface="Trebuchet MS"/>
              </a:rPr>
              <a:t>web</a:t>
            </a:r>
            <a:endParaRPr lang="es-ES" sz="1600" dirty="0">
              <a:latin typeface="Trebuchet MS"/>
              <a:cs typeface="Trebuchet MS"/>
            </a:endParaRPr>
          </a:p>
          <a:p>
            <a:pPr marL="12700" marR="263525">
              <a:lnSpc>
                <a:spcPct val="150000"/>
              </a:lnSpc>
              <a:spcBef>
                <a:spcPts val="1420"/>
              </a:spcBef>
            </a:pPr>
            <a:r>
              <a:rPr lang="es-ES" sz="1600" spc="-5" dirty="0">
                <a:solidFill>
                  <a:srgbClr val="333333"/>
                </a:solidFill>
                <a:latin typeface="Georgia"/>
                <a:cs typeface="Georgia"/>
              </a:rPr>
              <a:t>El</a:t>
            </a:r>
            <a:r>
              <a:rPr lang="es-ES" sz="1600" dirty="0">
                <a:solidFill>
                  <a:srgbClr val="333333"/>
                </a:solidFill>
                <a:latin typeface="Georgia"/>
                <a:cs typeface="Georgia"/>
              </a:rPr>
              <a:t> </a:t>
            </a:r>
            <a:r>
              <a:rPr lang="es-ES" sz="1600" spc="-5" dirty="0">
                <a:solidFill>
                  <a:srgbClr val="333333"/>
                </a:solidFill>
                <a:latin typeface="Georgia"/>
                <a:cs typeface="Georgia"/>
              </a:rPr>
              <a:t>campo</a:t>
            </a:r>
            <a:r>
              <a:rPr lang="es-ES" sz="1600" spc="5" dirty="0">
                <a:solidFill>
                  <a:srgbClr val="333333"/>
                </a:solidFill>
                <a:latin typeface="Georgia"/>
                <a:cs typeface="Georgia"/>
              </a:rPr>
              <a:t> </a:t>
            </a:r>
            <a:r>
              <a:rPr lang="es-ES" sz="1600" spc="-5" dirty="0">
                <a:solidFill>
                  <a:srgbClr val="333333"/>
                </a:solidFill>
                <a:latin typeface="Georgia"/>
                <a:cs typeface="Georgia"/>
              </a:rPr>
              <a:t>de</a:t>
            </a:r>
            <a:r>
              <a:rPr lang="es-ES" sz="1600" dirty="0">
                <a:solidFill>
                  <a:srgbClr val="333333"/>
                </a:solidFill>
                <a:latin typeface="Georgia"/>
                <a:cs typeface="Georgia"/>
              </a:rPr>
              <a:t> </a:t>
            </a:r>
            <a:r>
              <a:rPr lang="es-ES" sz="1600" spc="-5" dirty="0">
                <a:solidFill>
                  <a:srgbClr val="333333"/>
                </a:solidFill>
                <a:latin typeface="Georgia"/>
                <a:cs typeface="Georgia"/>
              </a:rPr>
              <a:t>actuación</a:t>
            </a:r>
            <a:r>
              <a:rPr lang="es-ES" sz="1600" spc="5" dirty="0">
                <a:solidFill>
                  <a:srgbClr val="333333"/>
                </a:solidFill>
                <a:latin typeface="Georgia"/>
                <a:cs typeface="Georgia"/>
              </a:rPr>
              <a:t> </a:t>
            </a:r>
            <a:r>
              <a:rPr lang="es-ES" sz="1600" spc="-5" dirty="0">
                <a:solidFill>
                  <a:srgbClr val="333333"/>
                </a:solidFill>
                <a:latin typeface="Georgia"/>
                <a:cs typeface="Georgia"/>
              </a:rPr>
              <a:t>de</a:t>
            </a:r>
            <a:r>
              <a:rPr lang="es-ES" sz="1600" dirty="0">
                <a:solidFill>
                  <a:srgbClr val="333333"/>
                </a:solidFill>
                <a:latin typeface="Georgia"/>
                <a:cs typeface="Georgia"/>
              </a:rPr>
              <a:t> </a:t>
            </a:r>
            <a:r>
              <a:rPr lang="es-ES" sz="1600" spc="-5" dirty="0" err="1">
                <a:solidFill>
                  <a:srgbClr val="333333"/>
                </a:solidFill>
                <a:latin typeface="Georgia"/>
                <a:cs typeface="Georgia"/>
              </a:rPr>
              <a:t>Javascript</a:t>
            </a:r>
            <a:r>
              <a:rPr lang="es-ES" sz="1600" spc="5" dirty="0">
                <a:solidFill>
                  <a:srgbClr val="333333"/>
                </a:solidFill>
                <a:latin typeface="Georgia"/>
                <a:cs typeface="Georgia"/>
              </a:rPr>
              <a:t> </a:t>
            </a:r>
            <a:r>
              <a:rPr lang="es-ES" sz="1600" spc="-5" dirty="0">
                <a:solidFill>
                  <a:srgbClr val="333333"/>
                </a:solidFill>
                <a:latin typeface="Georgia"/>
                <a:cs typeface="Georgia"/>
              </a:rPr>
              <a:t>es</a:t>
            </a:r>
            <a:r>
              <a:rPr lang="es-ES" sz="1600" dirty="0">
                <a:solidFill>
                  <a:srgbClr val="333333"/>
                </a:solidFill>
                <a:latin typeface="Georgia"/>
                <a:cs typeface="Georgia"/>
              </a:rPr>
              <a:t> </a:t>
            </a:r>
            <a:r>
              <a:rPr lang="es-ES" sz="1600" spc="-5" dirty="0">
                <a:solidFill>
                  <a:srgbClr val="333333"/>
                </a:solidFill>
                <a:latin typeface="Georgia"/>
                <a:cs typeface="Georgia"/>
              </a:rPr>
              <a:t>muy</a:t>
            </a:r>
            <a:r>
              <a:rPr lang="es-ES" sz="1600" spc="5" dirty="0">
                <a:solidFill>
                  <a:srgbClr val="333333"/>
                </a:solidFill>
                <a:latin typeface="Georgia"/>
                <a:cs typeface="Georgia"/>
              </a:rPr>
              <a:t> </a:t>
            </a:r>
            <a:r>
              <a:rPr lang="es-ES" sz="1600" spc="-5" dirty="0">
                <a:solidFill>
                  <a:srgbClr val="333333"/>
                </a:solidFill>
                <a:latin typeface="Georgia"/>
                <a:cs typeface="Georgia"/>
              </a:rPr>
              <a:t>amplio,</a:t>
            </a:r>
            <a:r>
              <a:rPr lang="es-ES" sz="1600" spc="5" dirty="0">
                <a:solidFill>
                  <a:srgbClr val="333333"/>
                </a:solidFill>
                <a:latin typeface="Georgia"/>
                <a:cs typeface="Georgia"/>
              </a:rPr>
              <a:t> </a:t>
            </a:r>
            <a:r>
              <a:rPr lang="es-ES" sz="1600" spc="-5" dirty="0">
                <a:solidFill>
                  <a:srgbClr val="333333"/>
                </a:solidFill>
                <a:latin typeface="Georgia"/>
                <a:cs typeface="Georgia"/>
              </a:rPr>
              <a:t>proporcionando</a:t>
            </a:r>
            <a:r>
              <a:rPr lang="es-ES" sz="1600" dirty="0">
                <a:solidFill>
                  <a:srgbClr val="333333"/>
                </a:solidFill>
                <a:latin typeface="Georgia"/>
                <a:cs typeface="Georgia"/>
              </a:rPr>
              <a:t> </a:t>
            </a:r>
            <a:r>
              <a:rPr lang="es-ES" sz="1600" spc="-5" dirty="0">
                <a:solidFill>
                  <a:srgbClr val="333333"/>
                </a:solidFill>
                <a:latin typeface="Georgia"/>
                <a:cs typeface="Georgia"/>
              </a:rPr>
              <a:t>alternativas</a:t>
            </a:r>
            <a:r>
              <a:rPr lang="es-ES" sz="1600" spc="5" dirty="0">
                <a:solidFill>
                  <a:srgbClr val="333333"/>
                </a:solidFill>
                <a:latin typeface="Georgia"/>
                <a:cs typeface="Georgia"/>
              </a:rPr>
              <a:t> </a:t>
            </a:r>
            <a:r>
              <a:rPr lang="es-ES" sz="1600" spc="-5" dirty="0">
                <a:solidFill>
                  <a:srgbClr val="333333"/>
                </a:solidFill>
                <a:latin typeface="Georgia"/>
                <a:cs typeface="Georgia"/>
              </a:rPr>
              <a:t>para</a:t>
            </a:r>
            <a:r>
              <a:rPr lang="es-ES" sz="1600" dirty="0">
                <a:solidFill>
                  <a:srgbClr val="333333"/>
                </a:solidFill>
                <a:latin typeface="Georgia"/>
                <a:cs typeface="Georgia"/>
              </a:rPr>
              <a:t> </a:t>
            </a:r>
            <a:r>
              <a:rPr lang="es-ES" sz="1600" spc="-5" dirty="0">
                <a:solidFill>
                  <a:srgbClr val="333333"/>
                </a:solidFill>
                <a:latin typeface="Georgia"/>
                <a:cs typeface="Georgia"/>
              </a:rPr>
              <a:t>casi </a:t>
            </a:r>
            <a:r>
              <a:rPr lang="es-ES" sz="1600" dirty="0">
                <a:solidFill>
                  <a:srgbClr val="333333"/>
                </a:solidFill>
                <a:latin typeface="Georgia"/>
                <a:cs typeface="Georgia"/>
              </a:rPr>
              <a:t> </a:t>
            </a:r>
            <a:r>
              <a:rPr lang="es-ES" sz="1600" spc="-5" dirty="0">
                <a:solidFill>
                  <a:srgbClr val="333333"/>
                </a:solidFill>
                <a:latin typeface="Georgia"/>
                <a:cs typeface="Georgia"/>
              </a:rPr>
              <a:t>cualquier entorno</a:t>
            </a:r>
            <a:r>
              <a:rPr lang="es-ES" sz="1600" dirty="0">
                <a:solidFill>
                  <a:srgbClr val="333333"/>
                </a:solidFill>
                <a:latin typeface="Georgia"/>
                <a:cs typeface="Georgia"/>
              </a:rPr>
              <a:t> </a:t>
            </a:r>
            <a:r>
              <a:rPr lang="es-ES" sz="1600" spc="-5" dirty="0">
                <a:solidFill>
                  <a:srgbClr val="333333"/>
                </a:solidFill>
                <a:latin typeface="Georgia"/>
                <a:cs typeface="Georgia"/>
              </a:rPr>
              <a:t>de</a:t>
            </a:r>
            <a:r>
              <a:rPr lang="es-ES" sz="1600" dirty="0">
                <a:solidFill>
                  <a:srgbClr val="333333"/>
                </a:solidFill>
                <a:latin typeface="Georgia"/>
                <a:cs typeface="Georgia"/>
              </a:rPr>
              <a:t> </a:t>
            </a:r>
            <a:r>
              <a:rPr lang="es-ES" sz="1600" spc="-5" dirty="0">
                <a:solidFill>
                  <a:srgbClr val="333333"/>
                </a:solidFill>
                <a:latin typeface="Georgia"/>
                <a:cs typeface="Georgia"/>
              </a:rPr>
              <a:t>ejecución.</a:t>
            </a:r>
            <a:r>
              <a:rPr lang="es-ES" sz="1600" dirty="0">
                <a:solidFill>
                  <a:srgbClr val="333333"/>
                </a:solidFill>
                <a:latin typeface="Georgia"/>
                <a:cs typeface="Georgia"/>
              </a:rPr>
              <a:t> </a:t>
            </a:r>
            <a:r>
              <a:rPr lang="es-ES" sz="1600" spc="-5" dirty="0">
                <a:solidFill>
                  <a:srgbClr val="333333"/>
                </a:solidFill>
                <a:latin typeface="Georgia"/>
                <a:cs typeface="Georgia"/>
              </a:rPr>
              <a:t>Sin</a:t>
            </a:r>
            <a:r>
              <a:rPr lang="es-ES" sz="1600" dirty="0">
                <a:solidFill>
                  <a:srgbClr val="333333"/>
                </a:solidFill>
                <a:latin typeface="Georgia"/>
                <a:cs typeface="Georgia"/>
              </a:rPr>
              <a:t> </a:t>
            </a:r>
            <a:r>
              <a:rPr lang="es-ES" sz="1600" spc="-5" dirty="0">
                <a:solidFill>
                  <a:srgbClr val="333333"/>
                </a:solidFill>
                <a:latin typeface="Georgia"/>
                <a:cs typeface="Georgia"/>
              </a:rPr>
              <a:t>embargo,</a:t>
            </a:r>
            <a:r>
              <a:rPr lang="es-ES" sz="1600" dirty="0">
                <a:solidFill>
                  <a:srgbClr val="333333"/>
                </a:solidFill>
                <a:latin typeface="Georgia"/>
                <a:cs typeface="Georgia"/>
              </a:rPr>
              <a:t> </a:t>
            </a:r>
            <a:r>
              <a:rPr lang="es-ES" sz="1600" spc="-5" dirty="0">
                <a:solidFill>
                  <a:srgbClr val="333333"/>
                </a:solidFill>
                <a:latin typeface="Georgia"/>
                <a:cs typeface="Georgia"/>
              </a:rPr>
              <a:t>si queremos</a:t>
            </a:r>
            <a:r>
              <a:rPr lang="es-ES" sz="1600" dirty="0">
                <a:solidFill>
                  <a:srgbClr val="333333"/>
                </a:solidFill>
                <a:latin typeface="Georgia"/>
                <a:cs typeface="Georgia"/>
              </a:rPr>
              <a:t> </a:t>
            </a:r>
            <a:r>
              <a:rPr lang="es-ES" sz="1600" spc="-5" dirty="0">
                <a:solidFill>
                  <a:srgbClr val="333333"/>
                </a:solidFill>
                <a:latin typeface="Georgia"/>
                <a:cs typeface="Georgia"/>
              </a:rPr>
              <a:t>empezar</a:t>
            </a:r>
            <a:r>
              <a:rPr lang="es-ES" sz="1600" dirty="0">
                <a:solidFill>
                  <a:srgbClr val="333333"/>
                </a:solidFill>
                <a:latin typeface="Georgia"/>
                <a:cs typeface="Georgia"/>
              </a:rPr>
              <a:t> </a:t>
            </a:r>
            <a:r>
              <a:rPr lang="es-ES" sz="1600" spc="-5" dirty="0">
                <a:solidFill>
                  <a:srgbClr val="333333"/>
                </a:solidFill>
                <a:latin typeface="Georgia"/>
                <a:cs typeface="Georgia"/>
              </a:rPr>
              <a:t>a</a:t>
            </a:r>
            <a:r>
              <a:rPr lang="es-ES" sz="1600" dirty="0">
                <a:solidFill>
                  <a:srgbClr val="333333"/>
                </a:solidFill>
                <a:latin typeface="Georgia"/>
                <a:cs typeface="Georgia"/>
              </a:rPr>
              <a:t> </a:t>
            </a:r>
            <a:r>
              <a:rPr lang="es-ES" sz="1600" spc="-5" dirty="0">
                <a:solidFill>
                  <a:srgbClr val="333333"/>
                </a:solidFill>
                <a:latin typeface="Georgia"/>
                <a:cs typeface="Georgia"/>
              </a:rPr>
              <a:t>aprender</a:t>
            </a:r>
            <a:r>
              <a:rPr lang="es-ES" sz="1600" dirty="0">
                <a:solidFill>
                  <a:srgbClr val="333333"/>
                </a:solidFill>
                <a:latin typeface="Georgia"/>
                <a:cs typeface="Georgia"/>
              </a:rPr>
              <a:t> </a:t>
            </a:r>
            <a:r>
              <a:rPr lang="es-ES" sz="1600" spc="-5" dirty="0" err="1">
                <a:solidFill>
                  <a:srgbClr val="333333"/>
                </a:solidFill>
                <a:latin typeface="Georgia"/>
                <a:cs typeface="Georgia"/>
              </a:rPr>
              <a:t>Javascript</a:t>
            </a:r>
            <a:r>
              <a:rPr lang="es-ES" sz="1600" dirty="0">
                <a:solidFill>
                  <a:srgbClr val="333333"/>
                </a:solidFill>
                <a:latin typeface="Georgia"/>
                <a:cs typeface="Georgia"/>
              </a:rPr>
              <a:t> </a:t>
            </a:r>
            <a:r>
              <a:rPr lang="es-ES" sz="1600" spc="-5" dirty="0">
                <a:solidFill>
                  <a:srgbClr val="333333"/>
                </a:solidFill>
                <a:latin typeface="Georgia"/>
                <a:cs typeface="Georgia"/>
              </a:rPr>
              <a:t>el </a:t>
            </a:r>
            <a:r>
              <a:rPr lang="es-ES" sz="1600" spc="-300" dirty="0">
                <a:solidFill>
                  <a:srgbClr val="333333"/>
                </a:solidFill>
                <a:latin typeface="Georgia"/>
                <a:cs typeface="Georgia"/>
              </a:rPr>
              <a:t> </a:t>
            </a:r>
            <a:r>
              <a:rPr lang="es-ES" sz="1600" spc="-5" dirty="0">
                <a:solidFill>
                  <a:srgbClr val="333333"/>
                </a:solidFill>
                <a:latin typeface="Georgia"/>
                <a:cs typeface="Georgia"/>
              </a:rPr>
              <a:t>lugar</a:t>
            </a:r>
            <a:r>
              <a:rPr lang="es-ES" sz="1600" spc="-10" dirty="0">
                <a:solidFill>
                  <a:srgbClr val="333333"/>
                </a:solidFill>
                <a:latin typeface="Georgia"/>
                <a:cs typeface="Georgia"/>
              </a:rPr>
              <a:t> </a:t>
            </a:r>
            <a:r>
              <a:rPr lang="es-ES" sz="1600" spc="-5" dirty="0">
                <a:solidFill>
                  <a:srgbClr val="333333"/>
                </a:solidFill>
                <a:latin typeface="Georgia"/>
                <a:cs typeface="Georgia"/>
              </a:rPr>
              <a:t>más adecuado es la web.</a:t>
            </a:r>
            <a:endParaRPr lang="es-ES" sz="1600" dirty="0">
              <a:latin typeface="Georgia"/>
              <a:cs typeface="Georgia"/>
            </a:endParaRPr>
          </a:p>
          <a:p>
            <a:pPr marL="12700" marR="500380">
              <a:lnSpc>
                <a:spcPct val="150000"/>
              </a:lnSpc>
              <a:spcBef>
                <a:spcPts val="1200"/>
              </a:spcBef>
            </a:pPr>
            <a:r>
              <a:rPr lang="es-ES" sz="1600" spc="-5" dirty="0">
                <a:solidFill>
                  <a:srgbClr val="333333"/>
                </a:solidFill>
                <a:latin typeface="Georgia"/>
                <a:cs typeface="Georgia"/>
              </a:rPr>
              <a:t>Dentro</a:t>
            </a:r>
            <a:r>
              <a:rPr lang="es-ES" sz="1600" dirty="0">
                <a:solidFill>
                  <a:srgbClr val="333333"/>
                </a:solidFill>
                <a:latin typeface="Georgia"/>
                <a:cs typeface="Georgia"/>
              </a:rPr>
              <a:t> </a:t>
            </a:r>
            <a:r>
              <a:rPr lang="es-ES" sz="1600" spc="-5" dirty="0">
                <a:solidFill>
                  <a:srgbClr val="333333"/>
                </a:solidFill>
                <a:latin typeface="Georgia"/>
                <a:cs typeface="Georgia"/>
              </a:rPr>
              <a:t>de</a:t>
            </a:r>
            <a:r>
              <a:rPr lang="es-ES" sz="1600" spc="5" dirty="0">
                <a:solidFill>
                  <a:srgbClr val="333333"/>
                </a:solidFill>
                <a:latin typeface="Georgia"/>
                <a:cs typeface="Georgia"/>
              </a:rPr>
              <a:t> </a:t>
            </a:r>
            <a:r>
              <a:rPr lang="es-ES" sz="1600" spc="-5" dirty="0">
                <a:solidFill>
                  <a:srgbClr val="333333"/>
                </a:solidFill>
                <a:latin typeface="Georgia"/>
                <a:cs typeface="Georgia"/>
              </a:rPr>
              <a:t>la</a:t>
            </a:r>
            <a:r>
              <a:rPr lang="es-ES" sz="1600" dirty="0">
                <a:solidFill>
                  <a:srgbClr val="333333"/>
                </a:solidFill>
                <a:latin typeface="Georgia"/>
                <a:cs typeface="Georgia"/>
              </a:rPr>
              <a:t> </a:t>
            </a:r>
            <a:r>
              <a:rPr lang="es-ES" sz="1600" spc="-5" dirty="0">
                <a:solidFill>
                  <a:srgbClr val="333333"/>
                </a:solidFill>
                <a:latin typeface="Georgia"/>
                <a:cs typeface="Georgia"/>
              </a:rPr>
              <a:t>disciplina</a:t>
            </a:r>
            <a:r>
              <a:rPr lang="es-ES" sz="1600" spc="5" dirty="0">
                <a:solidFill>
                  <a:srgbClr val="333333"/>
                </a:solidFill>
                <a:latin typeface="Georgia"/>
                <a:cs typeface="Georgia"/>
              </a:rPr>
              <a:t> </a:t>
            </a:r>
            <a:r>
              <a:rPr lang="es-ES" sz="1600" spc="-5" dirty="0">
                <a:solidFill>
                  <a:srgbClr val="333333"/>
                </a:solidFill>
                <a:latin typeface="Georgia"/>
                <a:cs typeface="Georgia"/>
              </a:rPr>
              <a:t>de</a:t>
            </a:r>
            <a:r>
              <a:rPr lang="es-ES" sz="1600" dirty="0">
                <a:solidFill>
                  <a:srgbClr val="333333"/>
                </a:solidFill>
                <a:latin typeface="Georgia"/>
                <a:cs typeface="Georgia"/>
              </a:rPr>
              <a:t> </a:t>
            </a:r>
            <a:r>
              <a:rPr lang="es-ES" sz="1600" spc="-5" dirty="0">
                <a:solidFill>
                  <a:srgbClr val="333333"/>
                </a:solidFill>
                <a:latin typeface="Georgia"/>
                <a:cs typeface="Georgia"/>
              </a:rPr>
              <a:t>desarrollo</a:t>
            </a:r>
            <a:r>
              <a:rPr lang="es-ES" sz="1600" spc="5" dirty="0">
                <a:solidFill>
                  <a:srgbClr val="333333"/>
                </a:solidFill>
                <a:latin typeface="Georgia"/>
                <a:cs typeface="Georgia"/>
              </a:rPr>
              <a:t> </a:t>
            </a:r>
            <a:r>
              <a:rPr lang="es-ES" sz="1600" spc="-5" dirty="0">
                <a:solidFill>
                  <a:srgbClr val="333333"/>
                </a:solidFill>
                <a:latin typeface="Georgia"/>
                <a:cs typeface="Georgia"/>
              </a:rPr>
              <a:t>del</a:t>
            </a:r>
            <a:r>
              <a:rPr lang="es-ES" sz="1600" dirty="0">
                <a:solidFill>
                  <a:srgbClr val="333333"/>
                </a:solidFill>
                <a:latin typeface="Georgia"/>
                <a:cs typeface="Georgia"/>
              </a:rPr>
              <a:t> </a:t>
            </a:r>
            <a:r>
              <a:rPr lang="es-ES" sz="1600" spc="-5" dirty="0">
                <a:solidFill>
                  <a:srgbClr val="333333"/>
                </a:solidFill>
                <a:latin typeface="Georgia"/>
                <a:cs typeface="Georgia"/>
              </a:rPr>
              <a:t>lado</a:t>
            </a:r>
            <a:r>
              <a:rPr lang="es-ES" sz="1600" spc="5" dirty="0">
                <a:solidFill>
                  <a:srgbClr val="333333"/>
                </a:solidFill>
                <a:latin typeface="Georgia"/>
                <a:cs typeface="Georgia"/>
              </a:rPr>
              <a:t> </a:t>
            </a:r>
            <a:r>
              <a:rPr lang="es-ES" sz="1600" spc="-5" dirty="0">
                <a:solidFill>
                  <a:srgbClr val="333333"/>
                </a:solidFill>
                <a:latin typeface="Georgia"/>
                <a:cs typeface="Georgia"/>
              </a:rPr>
              <a:t>del</a:t>
            </a:r>
            <a:r>
              <a:rPr lang="es-ES" sz="1600" dirty="0">
                <a:solidFill>
                  <a:srgbClr val="333333"/>
                </a:solidFill>
                <a:latin typeface="Georgia"/>
                <a:cs typeface="Georgia"/>
              </a:rPr>
              <a:t> </a:t>
            </a:r>
            <a:r>
              <a:rPr lang="es-ES" sz="1600" spc="-5" dirty="0">
                <a:solidFill>
                  <a:srgbClr val="333333"/>
                </a:solidFill>
                <a:latin typeface="Georgia"/>
                <a:cs typeface="Georgia"/>
              </a:rPr>
              <a:t>cliente</a:t>
            </a:r>
            <a:r>
              <a:rPr lang="es-ES" sz="1600" spc="5" dirty="0">
                <a:solidFill>
                  <a:srgbClr val="333333"/>
                </a:solidFill>
                <a:latin typeface="Georgia"/>
                <a:cs typeface="Georgia"/>
              </a:rPr>
              <a:t> </a:t>
            </a:r>
            <a:r>
              <a:rPr lang="es-ES" sz="1600" spc="-5" dirty="0">
                <a:solidFill>
                  <a:srgbClr val="333333"/>
                </a:solidFill>
                <a:latin typeface="Georgia"/>
                <a:cs typeface="Georgia"/>
              </a:rPr>
              <a:t>(</a:t>
            </a:r>
            <a:r>
              <a:rPr lang="es-ES" sz="1600" spc="-5" dirty="0" err="1">
                <a:solidFill>
                  <a:srgbClr val="333333"/>
                </a:solidFill>
                <a:latin typeface="Georgia"/>
                <a:cs typeface="Georgia"/>
              </a:rPr>
              <a:t>Javascript</a:t>
            </a:r>
            <a:r>
              <a:rPr lang="es-ES" sz="1600" dirty="0">
                <a:solidFill>
                  <a:srgbClr val="333333"/>
                </a:solidFill>
                <a:latin typeface="Georgia"/>
                <a:cs typeface="Georgia"/>
              </a:rPr>
              <a:t> </a:t>
            </a:r>
            <a:r>
              <a:rPr lang="es-ES" sz="1600" spc="-5" dirty="0">
                <a:solidFill>
                  <a:srgbClr val="333333"/>
                </a:solidFill>
                <a:latin typeface="Georgia"/>
                <a:cs typeface="Georgia"/>
              </a:rPr>
              <a:t>ejecutado</a:t>
            </a:r>
            <a:r>
              <a:rPr lang="es-ES" sz="1600" spc="5" dirty="0">
                <a:solidFill>
                  <a:srgbClr val="333333"/>
                </a:solidFill>
                <a:latin typeface="Georgia"/>
                <a:cs typeface="Georgia"/>
              </a:rPr>
              <a:t> </a:t>
            </a:r>
            <a:r>
              <a:rPr lang="es-ES" sz="1600" spc="-5" dirty="0">
                <a:solidFill>
                  <a:srgbClr val="333333"/>
                </a:solidFill>
                <a:latin typeface="Georgia"/>
                <a:cs typeface="Georgia"/>
              </a:rPr>
              <a:t>dentro</a:t>
            </a:r>
            <a:r>
              <a:rPr lang="es-ES" sz="1600" dirty="0">
                <a:solidFill>
                  <a:srgbClr val="333333"/>
                </a:solidFill>
                <a:latin typeface="Georgia"/>
                <a:cs typeface="Georgia"/>
              </a:rPr>
              <a:t> </a:t>
            </a:r>
            <a:r>
              <a:rPr lang="es-ES" sz="1600" spc="-5" dirty="0">
                <a:solidFill>
                  <a:srgbClr val="333333"/>
                </a:solidFill>
                <a:latin typeface="Georgia"/>
                <a:cs typeface="Georgia"/>
              </a:rPr>
              <a:t>del </a:t>
            </a:r>
            <a:r>
              <a:rPr lang="es-ES" sz="1600" spc="-295" dirty="0">
                <a:solidFill>
                  <a:srgbClr val="333333"/>
                </a:solidFill>
                <a:latin typeface="Georgia"/>
                <a:cs typeface="Georgia"/>
              </a:rPr>
              <a:t> </a:t>
            </a:r>
            <a:r>
              <a:rPr lang="es-ES" sz="1600" spc="-5" dirty="0">
                <a:solidFill>
                  <a:srgbClr val="333333"/>
                </a:solidFill>
                <a:latin typeface="Georgia"/>
                <a:cs typeface="Georgia"/>
              </a:rPr>
              <a:t>entorno del</a:t>
            </a:r>
            <a:r>
              <a:rPr lang="es-ES" sz="1600" dirty="0">
                <a:solidFill>
                  <a:srgbClr val="333333"/>
                </a:solidFill>
                <a:latin typeface="Georgia"/>
                <a:cs typeface="Georgia"/>
              </a:rPr>
              <a:t> </a:t>
            </a:r>
            <a:r>
              <a:rPr lang="es-ES" sz="1600" spc="-5" dirty="0">
                <a:solidFill>
                  <a:srgbClr val="333333"/>
                </a:solidFill>
                <a:latin typeface="Georgia"/>
                <a:cs typeface="Georgia"/>
              </a:rPr>
              <a:t>navegador)</a:t>
            </a:r>
            <a:r>
              <a:rPr lang="es-ES" sz="1600" dirty="0">
                <a:solidFill>
                  <a:srgbClr val="333333"/>
                </a:solidFill>
                <a:latin typeface="Georgia"/>
                <a:cs typeface="Georgia"/>
              </a:rPr>
              <a:t> </a:t>
            </a:r>
            <a:r>
              <a:rPr lang="es-ES" sz="1600" spc="-5" dirty="0">
                <a:solidFill>
                  <a:srgbClr val="333333"/>
                </a:solidFill>
                <a:latin typeface="Georgia"/>
                <a:cs typeface="Georgia"/>
              </a:rPr>
              <a:t>podemos</a:t>
            </a:r>
            <a:r>
              <a:rPr lang="es-ES" sz="1600" dirty="0">
                <a:solidFill>
                  <a:srgbClr val="333333"/>
                </a:solidFill>
                <a:latin typeface="Georgia"/>
                <a:cs typeface="Georgia"/>
              </a:rPr>
              <a:t> </a:t>
            </a:r>
            <a:r>
              <a:rPr lang="es-ES" sz="1600" spc="-5" dirty="0">
                <a:solidFill>
                  <a:srgbClr val="333333"/>
                </a:solidFill>
                <a:latin typeface="Georgia"/>
                <a:cs typeface="Georgia"/>
              </a:rPr>
              <a:t>encontrar distintos</a:t>
            </a:r>
            <a:r>
              <a:rPr lang="es-ES" sz="1600" dirty="0">
                <a:solidFill>
                  <a:srgbClr val="333333"/>
                </a:solidFill>
                <a:latin typeface="Georgia"/>
                <a:cs typeface="Georgia"/>
              </a:rPr>
              <a:t> </a:t>
            </a:r>
            <a:r>
              <a:rPr lang="es-ES" sz="1600" spc="-5" dirty="0">
                <a:solidFill>
                  <a:srgbClr val="333333"/>
                </a:solidFill>
                <a:latin typeface="Georgia"/>
                <a:cs typeface="Georgia"/>
              </a:rPr>
              <a:t>tipos</a:t>
            </a:r>
            <a:r>
              <a:rPr lang="es-ES" sz="1600" dirty="0">
                <a:solidFill>
                  <a:srgbClr val="333333"/>
                </a:solidFill>
                <a:latin typeface="Georgia"/>
                <a:cs typeface="Georgia"/>
              </a:rPr>
              <a:t> </a:t>
            </a:r>
            <a:r>
              <a:rPr lang="es-ES" sz="1600" spc="-5" dirty="0">
                <a:solidFill>
                  <a:srgbClr val="333333"/>
                </a:solidFill>
                <a:latin typeface="Georgia"/>
                <a:cs typeface="Georgia"/>
              </a:rPr>
              <a:t>de</a:t>
            </a:r>
            <a:r>
              <a:rPr lang="es-ES" sz="1600" dirty="0">
                <a:solidFill>
                  <a:srgbClr val="333333"/>
                </a:solidFill>
                <a:latin typeface="Georgia"/>
                <a:cs typeface="Georgia"/>
              </a:rPr>
              <a:t> </a:t>
            </a:r>
            <a:r>
              <a:rPr lang="es-ES" sz="1600" spc="-5" dirty="0">
                <a:solidFill>
                  <a:srgbClr val="333333"/>
                </a:solidFill>
                <a:latin typeface="Georgia"/>
                <a:cs typeface="Georgia"/>
              </a:rPr>
              <a:t>proyectos,</a:t>
            </a:r>
            <a:r>
              <a:rPr lang="es-ES" sz="1600" dirty="0">
                <a:solidFill>
                  <a:srgbClr val="333333"/>
                </a:solidFill>
                <a:latin typeface="Georgia"/>
                <a:cs typeface="Georgia"/>
              </a:rPr>
              <a:t> </a:t>
            </a:r>
            <a:r>
              <a:rPr lang="es-ES" sz="1600" spc="-5" dirty="0">
                <a:solidFill>
                  <a:srgbClr val="333333"/>
                </a:solidFill>
                <a:latin typeface="Georgia"/>
                <a:cs typeface="Georgia"/>
              </a:rPr>
              <a:t>que requieren </a:t>
            </a:r>
            <a:r>
              <a:rPr lang="es-ES" sz="1600" dirty="0">
                <a:solidFill>
                  <a:srgbClr val="333333"/>
                </a:solidFill>
                <a:latin typeface="Georgia"/>
                <a:cs typeface="Georgia"/>
              </a:rPr>
              <a:t> </a:t>
            </a:r>
            <a:r>
              <a:rPr lang="es-ES" sz="1600" spc="-5" dirty="0">
                <a:solidFill>
                  <a:srgbClr val="333333"/>
                </a:solidFill>
                <a:latin typeface="Georgia"/>
                <a:cs typeface="Georgia"/>
              </a:rPr>
              <a:t>también</a:t>
            </a:r>
            <a:r>
              <a:rPr lang="es-ES" sz="1600" spc="-10" dirty="0">
                <a:solidFill>
                  <a:srgbClr val="333333"/>
                </a:solidFill>
                <a:latin typeface="Georgia"/>
                <a:cs typeface="Georgia"/>
              </a:rPr>
              <a:t> </a:t>
            </a:r>
            <a:r>
              <a:rPr lang="es-ES" sz="1600" spc="-5" dirty="0">
                <a:solidFill>
                  <a:srgbClr val="333333"/>
                </a:solidFill>
                <a:latin typeface="Georgia"/>
                <a:cs typeface="Georgia"/>
              </a:rPr>
              <a:t>distintos enfoques y conocimientos.</a:t>
            </a:r>
            <a:endParaRPr lang="es-ES" sz="1600" dirty="0">
              <a:latin typeface="Georgia"/>
              <a:cs typeface="Georgia"/>
            </a:endParaRPr>
          </a:p>
        </p:txBody>
      </p:sp>
    </p:spTree>
    <p:extLst>
      <p:ext uri="{BB962C8B-B14F-4D97-AF65-F5344CB8AC3E}">
        <p14:creationId xmlns:p14="http://schemas.microsoft.com/office/powerpoint/2010/main" val="1037257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2592925" y="624110"/>
            <a:ext cx="8911687" cy="420919"/>
          </a:xfrm>
        </p:spPr>
        <p:txBody>
          <a:bodyPr>
            <a:normAutofit fontScale="90000"/>
          </a:bodyPr>
          <a:lstStyle/>
          <a:p>
            <a:r>
              <a:rPr lang="en-US" dirty="0" err="1">
                <a:solidFill>
                  <a:srgbClr val="002060"/>
                </a:solidFill>
              </a:rPr>
              <a:t>Introducción</a:t>
            </a:r>
            <a:endParaRPr lang="en-US" dirty="0">
              <a:solidFill>
                <a:srgbClr val="002060"/>
              </a:solidFill>
            </a:endParaRPr>
          </a:p>
        </p:txBody>
      </p:sp>
      <p:sp>
        <p:nvSpPr>
          <p:cNvPr id="4" name="TextBox 3">
            <a:extLst>
              <a:ext uri="{FF2B5EF4-FFF2-40B4-BE49-F238E27FC236}">
                <a16:creationId xmlns:a16="http://schemas.microsoft.com/office/drawing/2014/main" id="{68B25E69-D4E8-4EE6-B531-71B0FA52E44C}"/>
              </a:ext>
            </a:extLst>
          </p:cNvPr>
          <p:cNvSpPr txBox="1"/>
          <p:nvPr/>
        </p:nvSpPr>
        <p:spPr>
          <a:xfrm>
            <a:off x="1517798" y="1225032"/>
            <a:ext cx="10401300" cy="5246373"/>
          </a:xfrm>
          <a:prstGeom prst="rect">
            <a:avLst/>
          </a:prstGeom>
          <a:noFill/>
        </p:spPr>
        <p:txBody>
          <a:bodyPr wrap="square">
            <a:spAutoFit/>
          </a:bodyPr>
          <a:lstStyle/>
          <a:p>
            <a:pPr marL="12700">
              <a:lnSpc>
                <a:spcPct val="150000"/>
              </a:lnSpc>
              <a:spcBef>
                <a:spcPts val="5"/>
              </a:spcBef>
            </a:pPr>
            <a:r>
              <a:rPr lang="es-ES" sz="1600" spc="-5" dirty="0">
                <a:solidFill>
                  <a:srgbClr val="5C5822"/>
                </a:solidFill>
                <a:latin typeface="Trebuchet MS"/>
                <a:cs typeface="Trebuchet MS"/>
              </a:rPr>
              <a:t>Sitios</a:t>
            </a:r>
            <a:r>
              <a:rPr lang="es-ES" sz="1600" spc="-40" dirty="0">
                <a:solidFill>
                  <a:srgbClr val="5C5822"/>
                </a:solidFill>
                <a:latin typeface="Trebuchet MS"/>
                <a:cs typeface="Trebuchet MS"/>
              </a:rPr>
              <a:t> </a:t>
            </a:r>
            <a:r>
              <a:rPr lang="es-ES" sz="1600" spc="-5" dirty="0">
                <a:solidFill>
                  <a:srgbClr val="5C5822"/>
                </a:solidFill>
                <a:latin typeface="Trebuchet MS"/>
                <a:cs typeface="Trebuchet MS"/>
              </a:rPr>
              <a:t>web</a:t>
            </a:r>
            <a:endParaRPr lang="es-ES" sz="1600" dirty="0">
              <a:latin typeface="Trebuchet MS"/>
              <a:cs typeface="Trebuchet MS"/>
            </a:endParaRPr>
          </a:p>
          <a:p>
            <a:pPr marL="12700" marR="46990">
              <a:lnSpc>
                <a:spcPct val="150000"/>
              </a:lnSpc>
              <a:spcBef>
                <a:spcPts val="855"/>
              </a:spcBef>
            </a:pPr>
            <a:r>
              <a:rPr lang="es-ES" sz="1600" spc="-5" dirty="0">
                <a:solidFill>
                  <a:srgbClr val="333333"/>
                </a:solidFill>
                <a:latin typeface="Georgia"/>
                <a:cs typeface="Georgia"/>
              </a:rPr>
              <a:t>Cuando</a:t>
            </a:r>
            <a:r>
              <a:rPr lang="es-ES" sz="1600" dirty="0">
                <a:solidFill>
                  <a:srgbClr val="333333"/>
                </a:solidFill>
                <a:latin typeface="Georgia"/>
                <a:cs typeface="Georgia"/>
              </a:rPr>
              <a:t> </a:t>
            </a:r>
            <a:r>
              <a:rPr lang="es-ES" sz="1600" spc="-5" dirty="0">
                <a:solidFill>
                  <a:srgbClr val="333333"/>
                </a:solidFill>
                <a:latin typeface="Georgia"/>
                <a:cs typeface="Georgia"/>
              </a:rPr>
              <a:t>nos</a:t>
            </a:r>
            <a:r>
              <a:rPr lang="es-ES" sz="1600" dirty="0">
                <a:solidFill>
                  <a:srgbClr val="333333"/>
                </a:solidFill>
                <a:latin typeface="Georgia"/>
                <a:cs typeface="Georgia"/>
              </a:rPr>
              <a:t> </a:t>
            </a:r>
            <a:r>
              <a:rPr lang="es-ES" sz="1600" spc="-5" dirty="0">
                <a:solidFill>
                  <a:srgbClr val="333333"/>
                </a:solidFill>
                <a:latin typeface="Georgia"/>
                <a:cs typeface="Georgia"/>
              </a:rPr>
              <a:t>referimos</a:t>
            </a:r>
            <a:r>
              <a:rPr lang="es-ES" sz="1600" dirty="0">
                <a:solidFill>
                  <a:srgbClr val="333333"/>
                </a:solidFill>
                <a:latin typeface="Georgia"/>
                <a:cs typeface="Georgia"/>
              </a:rPr>
              <a:t> </a:t>
            </a:r>
            <a:r>
              <a:rPr lang="es-ES" sz="1600" spc="-5" dirty="0">
                <a:solidFill>
                  <a:srgbClr val="333333"/>
                </a:solidFill>
                <a:latin typeface="Georgia"/>
                <a:cs typeface="Georgia"/>
              </a:rPr>
              <a:t>aquí</a:t>
            </a:r>
            <a:r>
              <a:rPr lang="es-ES" sz="1600" dirty="0">
                <a:solidFill>
                  <a:srgbClr val="333333"/>
                </a:solidFill>
                <a:latin typeface="Georgia"/>
                <a:cs typeface="Georgia"/>
              </a:rPr>
              <a:t> </a:t>
            </a:r>
            <a:r>
              <a:rPr lang="es-ES" sz="1600" spc="-5" dirty="0">
                <a:solidFill>
                  <a:srgbClr val="333333"/>
                </a:solidFill>
                <a:latin typeface="Georgia"/>
                <a:cs typeface="Georgia"/>
              </a:rPr>
              <a:t>a</a:t>
            </a:r>
            <a:r>
              <a:rPr lang="es-ES" sz="1600" dirty="0">
                <a:solidFill>
                  <a:srgbClr val="333333"/>
                </a:solidFill>
                <a:latin typeface="Georgia"/>
                <a:cs typeface="Georgia"/>
              </a:rPr>
              <a:t> </a:t>
            </a:r>
            <a:r>
              <a:rPr lang="es-ES" sz="1600" spc="-5" dirty="0">
                <a:solidFill>
                  <a:srgbClr val="333333"/>
                </a:solidFill>
                <a:latin typeface="Georgia"/>
                <a:cs typeface="Georgia"/>
              </a:rPr>
              <a:t>sitios</a:t>
            </a:r>
            <a:r>
              <a:rPr lang="es-ES" sz="1600" dirty="0">
                <a:solidFill>
                  <a:srgbClr val="333333"/>
                </a:solidFill>
                <a:latin typeface="Georgia"/>
                <a:cs typeface="Georgia"/>
              </a:rPr>
              <a:t> </a:t>
            </a:r>
            <a:r>
              <a:rPr lang="es-ES" sz="1600" spc="-5" dirty="0">
                <a:solidFill>
                  <a:srgbClr val="333333"/>
                </a:solidFill>
                <a:latin typeface="Georgia"/>
                <a:cs typeface="Georgia"/>
              </a:rPr>
              <a:t>web</a:t>
            </a:r>
            <a:r>
              <a:rPr lang="es-ES" sz="1600" dirty="0">
                <a:solidFill>
                  <a:srgbClr val="333333"/>
                </a:solidFill>
                <a:latin typeface="Georgia"/>
                <a:cs typeface="Georgia"/>
              </a:rPr>
              <a:t> </a:t>
            </a:r>
            <a:r>
              <a:rPr lang="es-ES" sz="1600" spc="-5" dirty="0">
                <a:solidFill>
                  <a:srgbClr val="333333"/>
                </a:solidFill>
                <a:latin typeface="Georgia"/>
                <a:cs typeface="Georgia"/>
              </a:rPr>
              <a:t>queremos</a:t>
            </a:r>
            <a:r>
              <a:rPr lang="es-ES" sz="1600" dirty="0">
                <a:solidFill>
                  <a:srgbClr val="333333"/>
                </a:solidFill>
                <a:latin typeface="Georgia"/>
                <a:cs typeface="Georgia"/>
              </a:rPr>
              <a:t> </a:t>
            </a:r>
            <a:r>
              <a:rPr lang="es-ES" sz="1600" spc="-5" dirty="0">
                <a:solidFill>
                  <a:srgbClr val="333333"/>
                </a:solidFill>
                <a:latin typeface="Georgia"/>
                <a:cs typeface="Georgia"/>
              </a:rPr>
              <a:t>indicar</a:t>
            </a:r>
            <a:r>
              <a:rPr lang="es-ES" sz="1600" dirty="0">
                <a:solidFill>
                  <a:srgbClr val="333333"/>
                </a:solidFill>
                <a:latin typeface="Georgia"/>
                <a:cs typeface="Georgia"/>
              </a:rPr>
              <a:t> </a:t>
            </a:r>
            <a:r>
              <a:rPr lang="es-ES" sz="1600" spc="-5" dirty="0">
                <a:solidFill>
                  <a:srgbClr val="333333"/>
                </a:solidFill>
                <a:latin typeface="Georgia"/>
                <a:cs typeface="Georgia"/>
              </a:rPr>
              <a:t>sitios</a:t>
            </a:r>
            <a:r>
              <a:rPr lang="es-ES" sz="1600" dirty="0">
                <a:solidFill>
                  <a:srgbClr val="333333"/>
                </a:solidFill>
                <a:latin typeface="Georgia"/>
                <a:cs typeface="Georgia"/>
              </a:rPr>
              <a:t> </a:t>
            </a:r>
            <a:r>
              <a:rPr lang="es-ES" sz="1600" spc="-5" dirty="0">
                <a:solidFill>
                  <a:srgbClr val="333333"/>
                </a:solidFill>
                <a:latin typeface="Georgia"/>
                <a:cs typeface="Georgia"/>
              </a:rPr>
              <a:t>donde</a:t>
            </a:r>
            <a:r>
              <a:rPr lang="es-ES" sz="1600" spc="5" dirty="0">
                <a:solidFill>
                  <a:srgbClr val="333333"/>
                </a:solidFill>
                <a:latin typeface="Georgia"/>
                <a:cs typeface="Georgia"/>
              </a:rPr>
              <a:t> </a:t>
            </a:r>
            <a:r>
              <a:rPr lang="es-ES" sz="1600" spc="-5" dirty="0">
                <a:solidFill>
                  <a:srgbClr val="333333"/>
                </a:solidFill>
                <a:latin typeface="Georgia"/>
                <a:cs typeface="Georgia"/>
              </a:rPr>
              <a:t>la</a:t>
            </a:r>
            <a:r>
              <a:rPr lang="es-ES" sz="1600" dirty="0">
                <a:solidFill>
                  <a:srgbClr val="333333"/>
                </a:solidFill>
                <a:latin typeface="Georgia"/>
                <a:cs typeface="Georgia"/>
              </a:rPr>
              <a:t> </a:t>
            </a:r>
            <a:r>
              <a:rPr lang="es-ES" sz="1600" spc="-5" dirty="0">
                <a:solidFill>
                  <a:srgbClr val="333333"/>
                </a:solidFill>
                <a:latin typeface="Georgia"/>
                <a:cs typeface="Georgia"/>
              </a:rPr>
              <a:t>parte</a:t>
            </a:r>
            <a:r>
              <a:rPr lang="es-ES" sz="1600" dirty="0">
                <a:solidFill>
                  <a:srgbClr val="333333"/>
                </a:solidFill>
                <a:latin typeface="Georgia"/>
                <a:cs typeface="Georgia"/>
              </a:rPr>
              <a:t> </a:t>
            </a:r>
            <a:r>
              <a:rPr lang="es-ES" sz="1600" spc="-5" dirty="0">
                <a:solidFill>
                  <a:srgbClr val="333333"/>
                </a:solidFill>
                <a:latin typeface="Georgia"/>
                <a:cs typeface="Georgia"/>
              </a:rPr>
              <a:t>más</a:t>
            </a:r>
            <a:r>
              <a:rPr lang="es-ES" sz="1600" dirty="0">
                <a:solidFill>
                  <a:srgbClr val="333333"/>
                </a:solidFill>
                <a:latin typeface="Georgia"/>
                <a:cs typeface="Georgia"/>
              </a:rPr>
              <a:t> </a:t>
            </a:r>
            <a:r>
              <a:rPr lang="es-ES" sz="1600" spc="-5" dirty="0">
                <a:solidFill>
                  <a:srgbClr val="333333"/>
                </a:solidFill>
                <a:latin typeface="Georgia"/>
                <a:cs typeface="Georgia"/>
              </a:rPr>
              <a:t>importante </a:t>
            </a:r>
            <a:r>
              <a:rPr lang="es-ES" sz="1600" spc="-300" dirty="0">
                <a:solidFill>
                  <a:srgbClr val="333333"/>
                </a:solidFill>
                <a:latin typeface="Georgia"/>
                <a:cs typeface="Georgia"/>
              </a:rPr>
              <a:t> </a:t>
            </a:r>
            <a:r>
              <a:rPr lang="es-ES" sz="1600" spc="-5" dirty="0">
                <a:solidFill>
                  <a:srgbClr val="333333"/>
                </a:solidFill>
                <a:latin typeface="Georgia"/>
                <a:cs typeface="Georgia"/>
              </a:rPr>
              <a:t>es el contenido, ya</a:t>
            </a:r>
            <a:r>
              <a:rPr lang="es-ES" sz="1600" dirty="0">
                <a:solidFill>
                  <a:srgbClr val="333333"/>
                </a:solidFill>
                <a:latin typeface="Georgia"/>
                <a:cs typeface="Georgia"/>
              </a:rPr>
              <a:t> </a:t>
            </a:r>
            <a:r>
              <a:rPr lang="es-ES" sz="1600" spc="-5" dirty="0">
                <a:solidFill>
                  <a:srgbClr val="333333"/>
                </a:solidFill>
                <a:latin typeface="Georgia"/>
                <a:cs typeface="Georgia"/>
              </a:rPr>
              <a:t>sean blogs, páginas de</a:t>
            </a:r>
            <a:r>
              <a:rPr lang="es-ES" sz="1600" dirty="0">
                <a:solidFill>
                  <a:srgbClr val="333333"/>
                </a:solidFill>
                <a:latin typeface="Georgia"/>
                <a:cs typeface="Georgia"/>
              </a:rPr>
              <a:t> </a:t>
            </a:r>
            <a:r>
              <a:rPr lang="es-ES" sz="1600" spc="-5" dirty="0">
                <a:solidFill>
                  <a:srgbClr val="333333"/>
                </a:solidFill>
                <a:latin typeface="Georgia"/>
                <a:cs typeface="Georgia"/>
              </a:rPr>
              <a:t>noticias, </a:t>
            </a:r>
            <a:r>
              <a:rPr lang="es-ES" sz="1600" dirty="0">
                <a:solidFill>
                  <a:srgbClr val="333333"/>
                </a:solidFill>
                <a:latin typeface="Georgia"/>
                <a:cs typeface="Georgia"/>
              </a:rPr>
              <a:t>e</a:t>
            </a:r>
            <a:r>
              <a:rPr lang="es-ES" sz="1600" spc="-5" dirty="0">
                <a:solidFill>
                  <a:srgbClr val="333333"/>
                </a:solidFill>
                <a:latin typeface="Georgia"/>
                <a:cs typeface="Georgia"/>
              </a:rPr>
              <a:t> incluso comercio</a:t>
            </a:r>
            <a:r>
              <a:rPr lang="es-ES" sz="1600" dirty="0">
                <a:solidFill>
                  <a:srgbClr val="333333"/>
                </a:solidFill>
                <a:latin typeface="Georgia"/>
                <a:cs typeface="Georgia"/>
              </a:rPr>
              <a:t> </a:t>
            </a:r>
            <a:r>
              <a:rPr lang="es-ES" sz="1600" spc="-5" dirty="0">
                <a:solidFill>
                  <a:srgbClr val="333333"/>
                </a:solidFill>
                <a:latin typeface="Georgia"/>
                <a:cs typeface="Georgia"/>
              </a:rPr>
              <a:t>electrónico.</a:t>
            </a:r>
            <a:endParaRPr lang="es-ES" sz="1600" dirty="0">
              <a:latin typeface="Georgia"/>
              <a:cs typeface="Georgia"/>
            </a:endParaRPr>
          </a:p>
          <a:p>
            <a:pPr marL="12700" marR="12065">
              <a:lnSpc>
                <a:spcPct val="150000"/>
              </a:lnSpc>
              <a:spcBef>
                <a:spcPts val="1300"/>
              </a:spcBef>
            </a:pPr>
            <a:r>
              <a:rPr lang="es-ES" sz="1600" spc="-5" dirty="0" err="1">
                <a:solidFill>
                  <a:srgbClr val="333333"/>
                </a:solidFill>
                <a:latin typeface="Georgia"/>
                <a:cs typeface="Georgia"/>
              </a:rPr>
              <a:t>Javascript</a:t>
            </a:r>
            <a:r>
              <a:rPr lang="es-ES" sz="1600" dirty="0">
                <a:solidFill>
                  <a:srgbClr val="333333"/>
                </a:solidFill>
                <a:latin typeface="Georgia"/>
                <a:cs typeface="Georgia"/>
              </a:rPr>
              <a:t> </a:t>
            </a:r>
            <a:r>
              <a:rPr lang="es-ES" sz="1600" spc="-5" dirty="0">
                <a:solidFill>
                  <a:srgbClr val="333333"/>
                </a:solidFill>
                <a:latin typeface="Georgia"/>
                <a:cs typeface="Georgia"/>
              </a:rPr>
              <a:t>en</a:t>
            </a:r>
            <a:r>
              <a:rPr lang="es-ES" sz="1600" spc="5" dirty="0">
                <a:solidFill>
                  <a:srgbClr val="333333"/>
                </a:solidFill>
                <a:latin typeface="Georgia"/>
                <a:cs typeface="Georgia"/>
              </a:rPr>
              <a:t> </a:t>
            </a:r>
            <a:r>
              <a:rPr lang="es-ES" sz="1600" spc="-5" dirty="0">
                <a:solidFill>
                  <a:srgbClr val="333333"/>
                </a:solidFill>
                <a:latin typeface="Georgia"/>
                <a:cs typeface="Georgia"/>
              </a:rPr>
              <a:t>estos</a:t>
            </a:r>
            <a:r>
              <a:rPr lang="es-ES" sz="1600" dirty="0">
                <a:solidFill>
                  <a:srgbClr val="333333"/>
                </a:solidFill>
                <a:latin typeface="Georgia"/>
                <a:cs typeface="Georgia"/>
              </a:rPr>
              <a:t> </a:t>
            </a:r>
            <a:r>
              <a:rPr lang="es-ES" sz="1600" spc="-5" dirty="0">
                <a:solidFill>
                  <a:srgbClr val="333333"/>
                </a:solidFill>
                <a:latin typeface="Georgia"/>
                <a:cs typeface="Georgia"/>
              </a:rPr>
              <a:t>casos</a:t>
            </a:r>
            <a:r>
              <a:rPr lang="es-ES" sz="1600" spc="5" dirty="0">
                <a:solidFill>
                  <a:srgbClr val="333333"/>
                </a:solidFill>
                <a:latin typeface="Georgia"/>
                <a:cs typeface="Georgia"/>
              </a:rPr>
              <a:t> </a:t>
            </a:r>
            <a:r>
              <a:rPr lang="es-ES" sz="1600" spc="-5" dirty="0">
                <a:solidFill>
                  <a:srgbClr val="333333"/>
                </a:solidFill>
                <a:latin typeface="Georgia"/>
                <a:cs typeface="Georgia"/>
              </a:rPr>
              <a:t>se</a:t>
            </a:r>
            <a:r>
              <a:rPr lang="es-ES" sz="1600" dirty="0">
                <a:solidFill>
                  <a:srgbClr val="333333"/>
                </a:solidFill>
                <a:latin typeface="Georgia"/>
                <a:cs typeface="Georgia"/>
              </a:rPr>
              <a:t> </a:t>
            </a:r>
            <a:r>
              <a:rPr lang="es-ES" sz="1600" spc="-5" dirty="0">
                <a:solidFill>
                  <a:srgbClr val="333333"/>
                </a:solidFill>
                <a:latin typeface="Georgia"/>
                <a:cs typeface="Georgia"/>
              </a:rPr>
              <a:t>dedica</a:t>
            </a:r>
            <a:r>
              <a:rPr lang="es-ES" sz="1600" spc="5" dirty="0">
                <a:solidFill>
                  <a:srgbClr val="333333"/>
                </a:solidFill>
                <a:latin typeface="Georgia"/>
                <a:cs typeface="Georgia"/>
              </a:rPr>
              <a:t> </a:t>
            </a:r>
            <a:r>
              <a:rPr lang="es-ES" sz="1600" spc="-5" dirty="0">
                <a:solidFill>
                  <a:srgbClr val="333333"/>
                </a:solidFill>
                <a:latin typeface="Georgia"/>
                <a:cs typeface="Georgia"/>
              </a:rPr>
              <a:t>a</a:t>
            </a:r>
            <a:r>
              <a:rPr lang="es-ES" sz="1600" spc="5" dirty="0">
                <a:solidFill>
                  <a:srgbClr val="333333"/>
                </a:solidFill>
                <a:latin typeface="Georgia"/>
                <a:cs typeface="Georgia"/>
              </a:rPr>
              <a:t> </a:t>
            </a:r>
            <a:r>
              <a:rPr lang="es-ES" sz="1600" spc="-5" dirty="0">
                <a:solidFill>
                  <a:srgbClr val="333333"/>
                </a:solidFill>
                <a:latin typeface="Georgia"/>
                <a:cs typeface="Georgia"/>
              </a:rPr>
              <a:t>aportar</a:t>
            </a:r>
            <a:r>
              <a:rPr lang="es-ES" sz="1600" dirty="0">
                <a:solidFill>
                  <a:srgbClr val="333333"/>
                </a:solidFill>
                <a:latin typeface="Georgia"/>
                <a:cs typeface="Georgia"/>
              </a:rPr>
              <a:t> </a:t>
            </a:r>
            <a:r>
              <a:rPr lang="es-ES" sz="1600" spc="-5" dirty="0">
                <a:solidFill>
                  <a:srgbClr val="333333"/>
                </a:solidFill>
                <a:latin typeface="Georgia"/>
                <a:cs typeface="Georgia"/>
              </a:rPr>
              <a:t>funcionalidad</a:t>
            </a:r>
            <a:r>
              <a:rPr lang="es-ES" sz="1600" spc="5" dirty="0">
                <a:solidFill>
                  <a:srgbClr val="333333"/>
                </a:solidFill>
                <a:latin typeface="Georgia"/>
                <a:cs typeface="Georgia"/>
              </a:rPr>
              <a:t> </a:t>
            </a:r>
            <a:r>
              <a:rPr lang="es-ES" sz="1600" dirty="0">
                <a:solidFill>
                  <a:srgbClr val="333333"/>
                </a:solidFill>
                <a:latin typeface="Georgia"/>
                <a:cs typeface="Georgia"/>
              </a:rPr>
              <a:t>e </a:t>
            </a:r>
            <a:r>
              <a:rPr lang="es-ES" sz="1600" spc="-5" dirty="0">
                <a:solidFill>
                  <a:srgbClr val="333333"/>
                </a:solidFill>
                <a:latin typeface="Georgia"/>
                <a:cs typeface="Georgia"/>
              </a:rPr>
              <a:t>interacción,</a:t>
            </a:r>
            <a:r>
              <a:rPr lang="es-ES" sz="1600" spc="5" dirty="0">
                <a:solidFill>
                  <a:srgbClr val="333333"/>
                </a:solidFill>
                <a:latin typeface="Georgia"/>
                <a:cs typeface="Georgia"/>
              </a:rPr>
              <a:t> </a:t>
            </a:r>
            <a:r>
              <a:rPr lang="es-ES" sz="1600" spc="-5" dirty="0">
                <a:solidFill>
                  <a:srgbClr val="333333"/>
                </a:solidFill>
                <a:latin typeface="Georgia"/>
                <a:cs typeface="Georgia"/>
              </a:rPr>
              <a:t>permitiendo</a:t>
            </a:r>
            <a:r>
              <a:rPr lang="es-ES" sz="1600" spc="5" dirty="0">
                <a:solidFill>
                  <a:srgbClr val="333333"/>
                </a:solidFill>
                <a:latin typeface="Georgia"/>
                <a:cs typeface="Georgia"/>
              </a:rPr>
              <a:t> </a:t>
            </a:r>
            <a:r>
              <a:rPr lang="es-ES" sz="1600" spc="-5" dirty="0">
                <a:solidFill>
                  <a:srgbClr val="333333"/>
                </a:solidFill>
                <a:latin typeface="Georgia"/>
                <a:cs typeface="Georgia"/>
              </a:rPr>
              <a:t>disponer </a:t>
            </a:r>
            <a:r>
              <a:rPr lang="es-ES" sz="1600" spc="-300" dirty="0">
                <a:solidFill>
                  <a:srgbClr val="333333"/>
                </a:solidFill>
                <a:latin typeface="Georgia"/>
                <a:cs typeface="Georgia"/>
              </a:rPr>
              <a:t> </a:t>
            </a:r>
            <a:r>
              <a:rPr lang="es-ES" sz="1600" spc="-5" dirty="0">
                <a:solidFill>
                  <a:srgbClr val="333333"/>
                </a:solidFill>
                <a:latin typeface="Georgia"/>
                <a:cs typeface="Georgia"/>
              </a:rPr>
              <a:t>de</a:t>
            </a:r>
            <a:r>
              <a:rPr lang="es-ES" sz="1600" spc="50" dirty="0">
                <a:solidFill>
                  <a:srgbClr val="333333"/>
                </a:solidFill>
                <a:latin typeface="Georgia"/>
                <a:cs typeface="Georgia"/>
              </a:rPr>
              <a:t> </a:t>
            </a:r>
            <a:r>
              <a:rPr lang="es-ES" sz="1600" spc="-5" dirty="0">
                <a:solidFill>
                  <a:srgbClr val="333333"/>
                </a:solidFill>
                <a:latin typeface="Georgia"/>
                <a:cs typeface="Georgia"/>
              </a:rPr>
              <a:t>interfaces</a:t>
            </a:r>
            <a:r>
              <a:rPr lang="es-ES" sz="1600" spc="50" dirty="0">
                <a:solidFill>
                  <a:srgbClr val="333333"/>
                </a:solidFill>
                <a:latin typeface="Georgia"/>
                <a:cs typeface="Georgia"/>
              </a:rPr>
              <a:t> </a:t>
            </a:r>
            <a:r>
              <a:rPr lang="es-ES" sz="1600" spc="-5" dirty="0">
                <a:solidFill>
                  <a:srgbClr val="333333"/>
                </a:solidFill>
                <a:latin typeface="Georgia"/>
                <a:cs typeface="Georgia"/>
              </a:rPr>
              <a:t>de</a:t>
            </a:r>
            <a:r>
              <a:rPr lang="es-ES" sz="1600" spc="50" dirty="0">
                <a:solidFill>
                  <a:srgbClr val="333333"/>
                </a:solidFill>
                <a:latin typeface="Georgia"/>
                <a:cs typeface="Georgia"/>
              </a:rPr>
              <a:t> </a:t>
            </a:r>
            <a:r>
              <a:rPr lang="es-ES" sz="1600" spc="-5" dirty="0">
                <a:solidFill>
                  <a:srgbClr val="333333"/>
                </a:solidFill>
                <a:latin typeface="Georgia"/>
                <a:cs typeface="Georgia"/>
              </a:rPr>
              <a:t>usuario</a:t>
            </a:r>
            <a:r>
              <a:rPr lang="es-ES" sz="1600" spc="50" dirty="0">
                <a:solidFill>
                  <a:srgbClr val="333333"/>
                </a:solidFill>
                <a:latin typeface="Georgia"/>
                <a:cs typeface="Georgia"/>
              </a:rPr>
              <a:t> </a:t>
            </a:r>
            <a:r>
              <a:rPr lang="es-ES" sz="1600" spc="-5" dirty="0">
                <a:solidFill>
                  <a:srgbClr val="333333"/>
                </a:solidFill>
                <a:latin typeface="Georgia"/>
                <a:cs typeface="Georgia"/>
              </a:rPr>
              <a:t>dinámicas,</a:t>
            </a:r>
            <a:r>
              <a:rPr lang="es-ES" sz="1600" spc="50" dirty="0">
                <a:solidFill>
                  <a:srgbClr val="333333"/>
                </a:solidFill>
                <a:latin typeface="Georgia"/>
                <a:cs typeface="Georgia"/>
              </a:rPr>
              <a:t> </a:t>
            </a:r>
            <a:r>
              <a:rPr lang="es-ES" sz="1600" spc="-5" dirty="0">
                <a:solidFill>
                  <a:srgbClr val="333333"/>
                </a:solidFill>
                <a:latin typeface="Georgia"/>
                <a:cs typeface="Georgia"/>
              </a:rPr>
              <a:t>respuesta</a:t>
            </a:r>
            <a:r>
              <a:rPr lang="es-ES" sz="1600" spc="50" dirty="0">
                <a:solidFill>
                  <a:srgbClr val="333333"/>
                </a:solidFill>
                <a:latin typeface="Georgia"/>
                <a:cs typeface="Georgia"/>
              </a:rPr>
              <a:t> </a:t>
            </a:r>
            <a:r>
              <a:rPr lang="es-ES" sz="1600" spc="-5" dirty="0">
                <a:solidFill>
                  <a:srgbClr val="333333"/>
                </a:solidFill>
                <a:latin typeface="Georgia"/>
                <a:cs typeface="Georgia"/>
              </a:rPr>
              <a:t>a</a:t>
            </a:r>
            <a:r>
              <a:rPr lang="es-ES" sz="1600" spc="50" dirty="0">
                <a:solidFill>
                  <a:srgbClr val="333333"/>
                </a:solidFill>
                <a:latin typeface="Georgia"/>
                <a:cs typeface="Georgia"/>
              </a:rPr>
              <a:t> </a:t>
            </a:r>
            <a:r>
              <a:rPr lang="es-ES" sz="1600" spc="-5" dirty="0">
                <a:solidFill>
                  <a:srgbClr val="333333"/>
                </a:solidFill>
                <a:latin typeface="Georgia"/>
                <a:cs typeface="Georgia"/>
              </a:rPr>
              <a:t>acciones</a:t>
            </a:r>
            <a:r>
              <a:rPr lang="es-ES" sz="1600" spc="50" dirty="0">
                <a:solidFill>
                  <a:srgbClr val="333333"/>
                </a:solidFill>
                <a:latin typeface="Georgia"/>
                <a:cs typeface="Georgia"/>
              </a:rPr>
              <a:t> </a:t>
            </a:r>
            <a:r>
              <a:rPr lang="es-ES" sz="1600" spc="-5" dirty="0">
                <a:solidFill>
                  <a:srgbClr val="333333"/>
                </a:solidFill>
                <a:latin typeface="Georgia"/>
                <a:cs typeface="Georgia"/>
              </a:rPr>
              <a:t>del</a:t>
            </a:r>
            <a:r>
              <a:rPr lang="es-ES" sz="1600" spc="50" dirty="0">
                <a:solidFill>
                  <a:srgbClr val="333333"/>
                </a:solidFill>
                <a:latin typeface="Georgia"/>
                <a:cs typeface="Georgia"/>
              </a:rPr>
              <a:t> </a:t>
            </a:r>
            <a:r>
              <a:rPr lang="es-ES" sz="1600" spc="-5" dirty="0">
                <a:solidFill>
                  <a:srgbClr val="333333"/>
                </a:solidFill>
                <a:latin typeface="Georgia"/>
                <a:cs typeface="Georgia"/>
              </a:rPr>
              <a:t>usuario,</a:t>
            </a:r>
            <a:r>
              <a:rPr lang="es-ES" sz="1600" spc="50" dirty="0">
                <a:solidFill>
                  <a:srgbClr val="333333"/>
                </a:solidFill>
                <a:latin typeface="Georgia"/>
                <a:cs typeface="Georgia"/>
              </a:rPr>
              <a:t> </a:t>
            </a:r>
            <a:r>
              <a:rPr lang="es-ES" sz="1600" spc="-5" dirty="0">
                <a:solidFill>
                  <a:srgbClr val="333333"/>
                </a:solidFill>
                <a:latin typeface="Georgia"/>
                <a:cs typeface="Georgia"/>
              </a:rPr>
              <a:t>validación</a:t>
            </a:r>
            <a:r>
              <a:rPr lang="es-ES" sz="1600" spc="50" dirty="0">
                <a:solidFill>
                  <a:srgbClr val="333333"/>
                </a:solidFill>
                <a:latin typeface="Georgia"/>
                <a:cs typeface="Georgia"/>
              </a:rPr>
              <a:t> </a:t>
            </a:r>
            <a:r>
              <a:rPr lang="es-ES" sz="1600" spc="-5" dirty="0">
                <a:solidFill>
                  <a:srgbClr val="333333"/>
                </a:solidFill>
                <a:latin typeface="Georgia"/>
                <a:cs typeface="Georgia"/>
              </a:rPr>
              <a:t>de </a:t>
            </a:r>
            <a:r>
              <a:rPr lang="es-ES" sz="1600" dirty="0">
                <a:solidFill>
                  <a:srgbClr val="333333"/>
                </a:solidFill>
                <a:latin typeface="Georgia"/>
                <a:cs typeface="Georgia"/>
              </a:rPr>
              <a:t> </a:t>
            </a:r>
            <a:r>
              <a:rPr lang="es-ES" sz="1600" spc="-5" dirty="0">
                <a:solidFill>
                  <a:srgbClr val="333333"/>
                </a:solidFill>
                <a:latin typeface="Georgia"/>
                <a:cs typeface="Georgia"/>
              </a:rPr>
              <a:t>formularios,</a:t>
            </a:r>
            <a:r>
              <a:rPr lang="es-ES" sz="1600" spc="-10" dirty="0">
                <a:solidFill>
                  <a:srgbClr val="333333"/>
                </a:solidFill>
                <a:latin typeface="Georgia"/>
                <a:cs typeface="Georgia"/>
              </a:rPr>
              <a:t> </a:t>
            </a:r>
            <a:r>
              <a:rPr lang="es-ES" sz="1600" spc="-5" dirty="0">
                <a:solidFill>
                  <a:srgbClr val="333333"/>
                </a:solidFill>
                <a:latin typeface="Georgia"/>
                <a:cs typeface="Georgia"/>
              </a:rPr>
              <a:t>etc.</a:t>
            </a:r>
          </a:p>
          <a:p>
            <a:pPr marL="12700">
              <a:lnSpc>
                <a:spcPct val="150000"/>
              </a:lnSpc>
            </a:pPr>
            <a:r>
              <a:rPr lang="es-ES" sz="1600" spc="-5" dirty="0">
                <a:solidFill>
                  <a:srgbClr val="5C5822"/>
                </a:solidFill>
                <a:latin typeface="Trebuchet MS"/>
                <a:cs typeface="Trebuchet MS"/>
              </a:rPr>
              <a:t>Single</a:t>
            </a:r>
            <a:r>
              <a:rPr lang="es-ES" sz="1600" spc="-25" dirty="0">
                <a:solidFill>
                  <a:srgbClr val="5C5822"/>
                </a:solidFill>
                <a:latin typeface="Trebuchet MS"/>
                <a:cs typeface="Trebuchet MS"/>
              </a:rPr>
              <a:t> </a:t>
            </a:r>
            <a:r>
              <a:rPr lang="es-ES" sz="1600" spc="-5" dirty="0">
                <a:solidFill>
                  <a:srgbClr val="5C5822"/>
                </a:solidFill>
                <a:latin typeface="Trebuchet MS"/>
                <a:cs typeface="Trebuchet MS"/>
              </a:rPr>
              <a:t>Page</a:t>
            </a:r>
            <a:r>
              <a:rPr lang="es-ES" sz="1600" spc="-25" dirty="0">
                <a:solidFill>
                  <a:srgbClr val="5C5822"/>
                </a:solidFill>
                <a:latin typeface="Trebuchet MS"/>
                <a:cs typeface="Trebuchet MS"/>
              </a:rPr>
              <a:t> </a:t>
            </a:r>
            <a:r>
              <a:rPr lang="es-ES" sz="1600" spc="-5" dirty="0" err="1">
                <a:solidFill>
                  <a:srgbClr val="5C5822"/>
                </a:solidFill>
                <a:latin typeface="Trebuchet MS"/>
                <a:cs typeface="Trebuchet MS"/>
              </a:rPr>
              <a:t>Applications</a:t>
            </a:r>
            <a:endParaRPr lang="es-ES" sz="1600" dirty="0">
              <a:latin typeface="Trebuchet MS"/>
              <a:cs typeface="Trebuchet MS"/>
            </a:endParaRPr>
          </a:p>
          <a:p>
            <a:pPr marL="12700" marR="135255" algn="just">
              <a:lnSpc>
                <a:spcPct val="150000"/>
              </a:lnSpc>
              <a:spcBef>
                <a:spcPts val="860"/>
              </a:spcBef>
            </a:pPr>
            <a:r>
              <a:rPr lang="es-ES" sz="1600" spc="-5" dirty="0">
                <a:solidFill>
                  <a:srgbClr val="333333"/>
                </a:solidFill>
                <a:latin typeface="Georgia"/>
                <a:cs typeface="Georgia"/>
              </a:rPr>
              <a:t>En los últimos años se ha popularizado la web como plataforma para aplicaciones de negocio. </a:t>
            </a:r>
            <a:r>
              <a:rPr lang="es-ES" sz="1600" spc="-300" dirty="0">
                <a:solidFill>
                  <a:srgbClr val="333333"/>
                </a:solidFill>
                <a:latin typeface="Georgia"/>
                <a:cs typeface="Georgia"/>
              </a:rPr>
              <a:t> </a:t>
            </a:r>
            <a:r>
              <a:rPr lang="es-ES" sz="1600" spc="-5" dirty="0">
                <a:solidFill>
                  <a:srgbClr val="333333"/>
                </a:solidFill>
                <a:latin typeface="Georgia"/>
                <a:cs typeface="Georgia"/>
              </a:rPr>
              <a:t>Aplicaciones denominadas "de gestión", que antes se ejecutaban con programas de escritorio, </a:t>
            </a:r>
            <a:r>
              <a:rPr lang="es-ES" sz="1600" dirty="0">
                <a:solidFill>
                  <a:srgbClr val="333333"/>
                </a:solidFill>
                <a:latin typeface="Georgia"/>
                <a:cs typeface="Georgia"/>
              </a:rPr>
              <a:t> </a:t>
            </a:r>
            <a:r>
              <a:rPr lang="es-ES" sz="1600" spc="-5" dirty="0">
                <a:solidFill>
                  <a:srgbClr val="333333"/>
                </a:solidFill>
                <a:latin typeface="Georgia"/>
                <a:cs typeface="Georgia"/>
              </a:rPr>
              <a:t>hoy tienen frontales</a:t>
            </a:r>
            <a:r>
              <a:rPr lang="es-ES" sz="1600" dirty="0">
                <a:solidFill>
                  <a:srgbClr val="333333"/>
                </a:solidFill>
                <a:latin typeface="Georgia"/>
                <a:cs typeface="Georgia"/>
              </a:rPr>
              <a:t> </a:t>
            </a:r>
            <a:r>
              <a:rPr lang="es-ES" sz="1600" spc="-5" dirty="0">
                <a:solidFill>
                  <a:srgbClr val="333333"/>
                </a:solidFill>
                <a:latin typeface="Georgia"/>
                <a:cs typeface="Georgia"/>
              </a:rPr>
              <a:t>web que</a:t>
            </a:r>
            <a:r>
              <a:rPr lang="es-ES" sz="1600" dirty="0">
                <a:solidFill>
                  <a:srgbClr val="333333"/>
                </a:solidFill>
                <a:latin typeface="Georgia"/>
                <a:cs typeface="Georgia"/>
              </a:rPr>
              <a:t> </a:t>
            </a:r>
            <a:r>
              <a:rPr lang="es-ES" sz="1600" spc="-5" dirty="0">
                <a:solidFill>
                  <a:srgbClr val="333333"/>
                </a:solidFill>
                <a:latin typeface="Georgia"/>
                <a:cs typeface="Georgia"/>
              </a:rPr>
              <a:t>nos permiten</a:t>
            </a:r>
            <a:r>
              <a:rPr lang="es-ES" sz="1600" dirty="0">
                <a:solidFill>
                  <a:srgbClr val="333333"/>
                </a:solidFill>
                <a:latin typeface="Georgia"/>
                <a:cs typeface="Georgia"/>
              </a:rPr>
              <a:t> </a:t>
            </a:r>
            <a:r>
              <a:rPr lang="es-ES" sz="1600" spc="-5" dirty="0">
                <a:solidFill>
                  <a:srgbClr val="333333"/>
                </a:solidFill>
                <a:latin typeface="Georgia"/>
                <a:cs typeface="Georgia"/>
              </a:rPr>
              <a:t>usarlas desde la</a:t>
            </a:r>
            <a:r>
              <a:rPr lang="es-ES" sz="1600" dirty="0">
                <a:solidFill>
                  <a:srgbClr val="333333"/>
                </a:solidFill>
                <a:latin typeface="Georgia"/>
                <a:cs typeface="Georgia"/>
              </a:rPr>
              <a:t> </a:t>
            </a:r>
            <a:r>
              <a:rPr lang="es-ES" sz="1600" spc="-5" dirty="0">
                <a:solidFill>
                  <a:srgbClr val="333333"/>
                </a:solidFill>
                <a:latin typeface="Georgia"/>
                <a:cs typeface="Georgia"/>
              </a:rPr>
              <a:t>nube, es</a:t>
            </a:r>
            <a:r>
              <a:rPr lang="es-ES" sz="1600" dirty="0">
                <a:solidFill>
                  <a:srgbClr val="333333"/>
                </a:solidFill>
                <a:latin typeface="Georgia"/>
                <a:cs typeface="Georgia"/>
              </a:rPr>
              <a:t> </a:t>
            </a:r>
            <a:r>
              <a:rPr lang="es-ES" sz="1600" spc="-5" dirty="0">
                <a:solidFill>
                  <a:srgbClr val="333333"/>
                </a:solidFill>
                <a:latin typeface="Georgia"/>
                <a:cs typeface="Georgia"/>
              </a:rPr>
              <a:t>decir desde</a:t>
            </a:r>
            <a:r>
              <a:rPr lang="es-ES" sz="1600" dirty="0">
                <a:solidFill>
                  <a:srgbClr val="333333"/>
                </a:solidFill>
                <a:latin typeface="Georgia"/>
                <a:cs typeface="Georgia"/>
              </a:rPr>
              <a:t> </a:t>
            </a:r>
            <a:r>
              <a:rPr lang="es-ES" sz="1600" spc="-5" dirty="0">
                <a:solidFill>
                  <a:srgbClr val="333333"/>
                </a:solidFill>
                <a:latin typeface="Georgia"/>
                <a:cs typeface="Georgia"/>
              </a:rPr>
              <a:t>cualquier navegador conectado a Internet y sin la necesidad de instalar un software en la máquina. En </a:t>
            </a:r>
            <a:r>
              <a:rPr lang="es-ES" sz="1600" spc="-300" dirty="0">
                <a:solidFill>
                  <a:srgbClr val="333333"/>
                </a:solidFill>
                <a:latin typeface="Georgia"/>
                <a:cs typeface="Georgia"/>
              </a:rPr>
              <a:t> </a:t>
            </a:r>
            <a:r>
              <a:rPr lang="es-ES" sz="1600" spc="-5" dirty="0">
                <a:solidFill>
                  <a:srgbClr val="333333"/>
                </a:solidFill>
                <a:latin typeface="Georgia"/>
                <a:cs typeface="Georgia"/>
              </a:rPr>
              <a:t>este tipo de aplicación es habitual portar mucha parte de la carga de procesamiento desde el </a:t>
            </a:r>
            <a:r>
              <a:rPr lang="es-ES" sz="1600" dirty="0">
                <a:solidFill>
                  <a:srgbClr val="333333"/>
                </a:solidFill>
                <a:latin typeface="Georgia"/>
                <a:cs typeface="Georgia"/>
              </a:rPr>
              <a:t> </a:t>
            </a:r>
            <a:r>
              <a:rPr lang="es-ES" sz="1600" spc="-5" dirty="0">
                <a:solidFill>
                  <a:srgbClr val="333333"/>
                </a:solidFill>
                <a:latin typeface="Georgia"/>
                <a:cs typeface="Georgia"/>
              </a:rPr>
              <a:t>lado del servidor, al ámbito del cliente. En este nuevo paradigma el navegador se encarga de </a:t>
            </a:r>
            <a:r>
              <a:rPr lang="es-ES" sz="1600" dirty="0">
                <a:solidFill>
                  <a:srgbClr val="333333"/>
                </a:solidFill>
                <a:latin typeface="Georgia"/>
                <a:cs typeface="Georgia"/>
              </a:rPr>
              <a:t> </a:t>
            </a:r>
            <a:r>
              <a:rPr lang="es-ES" sz="1600" spc="-5" dirty="0">
                <a:solidFill>
                  <a:srgbClr val="333333"/>
                </a:solidFill>
                <a:latin typeface="Georgia"/>
                <a:cs typeface="Georgia"/>
              </a:rPr>
              <a:t>hacer muchas más cosas que en sitios web tradicionales, como la creación del código HTML </a:t>
            </a:r>
            <a:r>
              <a:rPr lang="es-ES" sz="1600" dirty="0">
                <a:solidFill>
                  <a:srgbClr val="333333"/>
                </a:solidFill>
                <a:latin typeface="Georgia"/>
                <a:cs typeface="Georgia"/>
              </a:rPr>
              <a:t> </a:t>
            </a:r>
            <a:r>
              <a:rPr lang="es-ES" sz="1600" spc="-5" dirty="0">
                <a:solidFill>
                  <a:srgbClr val="333333"/>
                </a:solidFill>
                <a:latin typeface="Georgia"/>
                <a:cs typeface="Georgia"/>
              </a:rPr>
              <a:t>para visualizar</a:t>
            </a:r>
            <a:r>
              <a:rPr lang="es-ES" sz="1600" dirty="0">
                <a:solidFill>
                  <a:srgbClr val="333333"/>
                </a:solidFill>
                <a:latin typeface="Georgia"/>
                <a:cs typeface="Georgia"/>
              </a:rPr>
              <a:t> </a:t>
            </a:r>
            <a:r>
              <a:rPr lang="es-ES" sz="1600" spc="-5" dirty="0">
                <a:solidFill>
                  <a:srgbClr val="333333"/>
                </a:solidFill>
                <a:latin typeface="Georgia"/>
                <a:cs typeface="Georgia"/>
              </a:rPr>
              <a:t>los datos</a:t>
            </a:r>
            <a:r>
              <a:rPr lang="es-ES" sz="1600" dirty="0">
                <a:solidFill>
                  <a:srgbClr val="333333"/>
                </a:solidFill>
                <a:latin typeface="Georgia"/>
                <a:cs typeface="Georgia"/>
              </a:rPr>
              <a:t> </a:t>
            </a:r>
            <a:r>
              <a:rPr lang="es-ES" sz="1600" spc="-5" dirty="0">
                <a:solidFill>
                  <a:srgbClr val="333333"/>
                </a:solidFill>
                <a:latin typeface="Georgia"/>
                <a:cs typeface="Georgia"/>
              </a:rPr>
              <a:t>o la</a:t>
            </a:r>
            <a:r>
              <a:rPr lang="es-ES" sz="1600" dirty="0">
                <a:solidFill>
                  <a:srgbClr val="333333"/>
                </a:solidFill>
                <a:latin typeface="Georgia"/>
                <a:cs typeface="Georgia"/>
              </a:rPr>
              <a:t> </a:t>
            </a:r>
            <a:r>
              <a:rPr lang="es-ES" sz="1600" spc="-5" dirty="0">
                <a:solidFill>
                  <a:srgbClr val="333333"/>
                </a:solidFill>
                <a:latin typeface="Georgia"/>
                <a:cs typeface="Georgia"/>
              </a:rPr>
              <a:t>navegación entre</a:t>
            </a:r>
            <a:r>
              <a:rPr lang="es-ES" sz="1600" dirty="0">
                <a:solidFill>
                  <a:srgbClr val="333333"/>
                </a:solidFill>
                <a:latin typeface="Georgia"/>
                <a:cs typeface="Georgia"/>
              </a:rPr>
              <a:t> </a:t>
            </a:r>
            <a:r>
              <a:rPr lang="es-ES" sz="1600" spc="-5" dirty="0">
                <a:solidFill>
                  <a:srgbClr val="333333"/>
                </a:solidFill>
                <a:latin typeface="Georgia"/>
                <a:cs typeface="Georgia"/>
              </a:rPr>
              <a:t>pantallas o</a:t>
            </a:r>
            <a:r>
              <a:rPr lang="es-ES" sz="1600" dirty="0">
                <a:solidFill>
                  <a:srgbClr val="333333"/>
                </a:solidFill>
                <a:latin typeface="Georgia"/>
                <a:cs typeface="Georgia"/>
              </a:rPr>
              <a:t> </a:t>
            </a:r>
            <a:r>
              <a:rPr lang="es-ES" sz="1600" spc="-5" dirty="0">
                <a:solidFill>
                  <a:srgbClr val="333333"/>
                </a:solidFill>
                <a:latin typeface="Georgia"/>
                <a:cs typeface="Georgia"/>
              </a:rPr>
              <a:t>rutas de</a:t>
            </a:r>
            <a:r>
              <a:rPr lang="es-ES" sz="1600" dirty="0">
                <a:solidFill>
                  <a:srgbClr val="333333"/>
                </a:solidFill>
                <a:latin typeface="Georgia"/>
                <a:cs typeface="Georgia"/>
              </a:rPr>
              <a:t> </a:t>
            </a:r>
            <a:r>
              <a:rPr lang="es-ES" sz="1600" spc="-5" dirty="0">
                <a:solidFill>
                  <a:srgbClr val="333333"/>
                </a:solidFill>
                <a:latin typeface="Georgia"/>
                <a:cs typeface="Georgia"/>
              </a:rPr>
              <a:t>la aplicación.</a:t>
            </a:r>
            <a:endParaRPr lang="es-ES" sz="1800" dirty="0">
              <a:latin typeface="Georgia"/>
              <a:cs typeface="Georgia"/>
            </a:endParaRPr>
          </a:p>
        </p:txBody>
      </p:sp>
    </p:spTree>
    <p:extLst>
      <p:ext uri="{BB962C8B-B14F-4D97-AF65-F5344CB8AC3E}">
        <p14:creationId xmlns:p14="http://schemas.microsoft.com/office/powerpoint/2010/main" val="14605780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2592925" y="624110"/>
            <a:ext cx="8911687" cy="420919"/>
          </a:xfrm>
        </p:spPr>
        <p:txBody>
          <a:bodyPr>
            <a:normAutofit fontScale="90000"/>
          </a:bodyPr>
          <a:lstStyle/>
          <a:p>
            <a:r>
              <a:rPr lang="en-US" dirty="0" err="1">
                <a:solidFill>
                  <a:srgbClr val="002060"/>
                </a:solidFill>
              </a:rPr>
              <a:t>Introducción</a:t>
            </a:r>
            <a:endParaRPr lang="en-US" dirty="0">
              <a:solidFill>
                <a:srgbClr val="002060"/>
              </a:solidFill>
            </a:endParaRPr>
          </a:p>
        </p:txBody>
      </p:sp>
      <p:sp>
        <p:nvSpPr>
          <p:cNvPr id="4" name="TextBox 3">
            <a:extLst>
              <a:ext uri="{FF2B5EF4-FFF2-40B4-BE49-F238E27FC236}">
                <a16:creationId xmlns:a16="http://schemas.microsoft.com/office/drawing/2014/main" id="{910647BB-4361-4066-AD47-D1B7497AF3E1}"/>
              </a:ext>
            </a:extLst>
          </p:cNvPr>
          <p:cNvSpPr txBox="1"/>
          <p:nvPr/>
        </p:nvSpPr>
        <p:spPr>
          <a:xfrm>
            <a:off x="950995" y="1391111"/>
            <a:ext cx="10999999" cy="5588902"/>
          </a:xfrm>
          <a:prstGeom prst="rect">
            <a:avLst/>
          </a:prstGeom>
          <a:noFill/>
        </p:spPr>
        <p:txBody>
          <a:bodyPr wrap="square">
            <a:spAutoFit/>
          </a:bodyPr>
          <a:lstStyle/>
          <a:p>
            <a:pPr marL="12700" marR="61594">
              <a:spcBef>
                <a:spcPts val="1340"/>
              </a:spcBef>
            </a:pPr>
            <a:r>
              <a:rPr lang="es-ES" sz="1600" spc="-5" dirty="0">
                <a:solidFill>
                  <a:srgbClr val="5C5822"/>
                </a:solidFill>
                <a:latin typeface="Trebuchet MS"/>
                <a:cs typeface="Trebuchet MS"/>
              </a:rPr>
              <a:t>Single</a:t>
            </a:r>
            <a:r>
              <a:rPr lang="es-ES" sz="1600" spc="-25" dirty="0">
                <a:solidFill>
                  <a:srgbClr val="5C5822"/>
                </a:solidFill>
                <a:latin typeface="Trebuchet MS"/>
                <a:cs typeface="Trebuchet MS"/>
              </a:rPr>
              <a:t> </a:t>
            </a:r>
            <a:r>
              <a:rPr lang="es-ES" sz="1600" spc="-5" dirty="0">
                <a:solidFill>
                  <a:srgbClr val="5C5822"/>
                </a:solidFill>
                <a:latin typeface="Trebuchet MS"/>
                <a:cs typeface="Trebuchet MS"/>
              </a:rPr>
              <a:t>Page</a:t>
            </a:r>
            <a:r>
              <a:rPr lang="es-ES" sz="1600" spc="-25" dirty="0">
                <a:solidFill>
                  <a:srgbClr val="5C5822"/>
                </a:solidFill>
                <a:latin typeface="Trebuchet MS"/>
                <a:cs typeface="Trebuchet MS"/>
              </a:rPr>
              <a:t> </a:t>
            </a:r>
            <a:r>
              <a:rPr lang="es-ES" sz="1600" spc="-5" dirty="0" err="1">
                <a:solidFill>
                  <a:srgbClr val="5C5822"/>
                </a:solidFill>
                <a:latin typeface="Trebuchet MS"/>
                <a:cs typeface="Trebuchet MS"/>
              </a:rPr>
              <a:t>Applications</a:t>
            </a:r>
            <a:endParaRPr lang="es-ES" sz="1600" dirty="0">
              <a:latin typeface="Trebuchet MS"/>
              <a:cs typeface="Trebuchet MS"/>
            </a:endParaRPr>
          </a:p>
          <a:p>
            <a:pPr marL="12700" marR="61594">
              <a:spcBef>
                <a:spcPts val="1340"/>
              </a:spcBef>
            </a:pPr>
            <a:r>
              <a:rPr lang="es-ES" sz="1600" spc="-5" dirty="0">
                <a:solidFill>
                  <a:srgbClr val="333333"/>
                </a:solidFill>
                <a:latin typeface="Georgia"/>
                <a:cs typeface="Georgia"/>
              </a:rPr>
              <a:t>En las</a:t>
            </a:r>
            <a:r>
              <a:rPr lang="es-ES" sz="1600" dirty="0">
                <a:solidFill>
                  <a:srgbClr val="333333"/>
                </a:solidFill>
                <a:latin typeface="Georgia"/>
                <a:cs typeface="Georgia"/>
              </a:rPr>
              <a:t> </a:t>
            </a:r>
            <a:r>
              <a:rPr lang="es-ES" sz="1600" spc="-5" dirty="0">
                <a:solidFill>
                  <a:srgbClr val="333333"/>
                </a:solidFill>
                <a:latin typeface="Georgia"/>
                <a:cs typeface="Georgia"/>
              </a:rPr>
              <a:t>Single Page</a:t>
            </a:r>
            <a:r>
              <a:rPr lang="es-ES" sz="1600" dirty="0">
                <a:solidFill>
                  <a:srgbClr val="333333"/>
                </a:solidFill>
                <a:latin typeface="Georgia"/>
                <a:cs typeface="Georgia"/>
              </a:rPr>
              <a:t> </a:t>
            </a:r>
            <a:r>
              <a:rPr lang="es-ES" sz="1600" spc="-5" dirty="0" err="1">
                <a:solidFill>
                  <a:srgbClr val="333333"/>
                </a:solidFill>
                <a:latin typeface="Georgia"/>
                <a:cs typeface="Georgia"/>
              </a:rPr>
              <a:t>Applications</a:t>
            </a:r>
            <a:r>
              <a:rPr lang="es-ES" sz="1600" spc="-5" dirty="0">
                <a:solidFill>
                  <a:srgbClr val="333333"/>
                </a:solidFill>
                <a:latin typeface="Georgia"/>
                <a:cs typeface="Georgia"/>
              </a:rPr>
              <a:t>, conocidas</a:t>
            </a:r>
            <a:r>
              <a:rPr lang="es-ES" sz="1600" dirty="0">
                <a:solidFill>
                  <a:srgbClr val="333333"/>
                </a:solidFill>
                <a:latin typeface="Georgia"/>
                <a:cs typeface="Georgia"/>
              </a:rPr>
              <a:t> </a:t>
            </a:r>
            <a:r>
              <a:rPr lang="es-ES" sz="1600" spc="-5" dirty="0">
                <a:solidFill>
                  <a:srgbClr val="333333"/>
                </a:solidFill>
                <a:latin typeface="Georgia"/>
                <a:cs typeface="Georgia"/>
              </a:rPr>
              <a:t>también con</a:t>
            </a:r>
            <a:r>
              <a:rPr lang="es-ES" sz="1600" dirty="0">
                <a:solidFill>
                  <a:srgbClr val="333333"/>
                </a:solidFill>
                <a:latin typeface="Georgia"/>
                <a:cs typeface="Georgia"/>
              </a:rPr>
              <a:t> </a:t>
            </a:r>
            <a:r>
              <a:rPr lang="es-ES" sz="1600" spc="-5" dirty="0">
                <a:solidFill>
                  <a:srgbClr val="333333"/>
                </a:solidFill>
                <a:latin typeface="Georgia"/>
                <a:cs typeface="Georgia"/>
              </a:rPr>
              <a:t>sus</a:t>
            </a:r>
            <a:r>
              <a:rPr lang="es-ES" sz="1600" dirty="0">
                <a:solidFill>
                  <a:srgbClr val="333333"/>
                </a:solidFill>
                <a:latin typeface="Georgia"/>
                <a:cs typeface="Georgia"/>
              </a:rPr>
              <a:t> </a:t>
            </a:r>
            <a:r>
              <a:rPr lang="es-ES" sz="1600" spc="-5" dirty="0">
                <a:solidFill>
                  <a:srgbClr val="333333"/>
                </a:solidFill>
                <a:latin typeface="Georgia"/>
                <a:cs typeface="Georgia"/>
              </a:rPr>
              <a:t>siglas SPA,</a:t>
            </a:r>
            <a:r>
              <a:rPr lang="es-ES" sz="1600" dirty="0">
                <a:solidFill>
                  <a:srgbClr val="333333"/>
                </a:solidFill>
                <a:latin typeface="Georgia"/>
                <a:cs typeface="Georgia"/>
              </a:rPr>
              <a:t> </a:t>
            </a:r>
            <a:r>
              <a:rPr lang="es-ES" sz="1600" spc="-5" dirty="0">
                <a:solidFill>
                  <a:srgbClr val="333333"/>
                </a:solidFill>
                <a:latin typeface="Georgia"/>
                <a:cs typeface="Georgia"/>
              </a:rPr>
              <a:t>es normal</a:t>
            </a:r>
            <a:r>
              <a:rPr lang="es-ES" sz="1600" dirty="0">
                <a:solidFill>
                  <a:srgbClr val="333333"/>
                </a:solidFill>
                <a:latin typeface="Georgia"/>
                <a:cs typeface="Georgia"/>
              </a:rPr>
              <a:t> </a:t>
            </a:r>
            <a:r>
              <a:rPr lang="es-ES" sz="1600" spc="-5" dirty="0">
                <a:solidFill>
                  <a:srgbClr val="333333"/>
                </a:solidFill>
                <a:latin typeface="Georgia"/>
                <a:cs typeface="Georgia"/>
              </a:rPr>
              <a:t>que el </a:t>
            </a:r>
            <a:r>
              <a:rPr lang="es-ES" sz="1600" dirty="0">
                <a:solidFill>
                  <a:srgbClr val="333333"/>
                </a:solidFill>
                <a:latin typeface="Georgia"/>
                <a:cs typeface="Georgia"/>
              </a:rPr>
              <a:t> </a:t>
            </a:r>
            <a:r>
              <a:rPr lang="es-ES" sz="1600" spc="-5" dirty="0">
                <a:solidFill>
                  <a:srgbClr val="333333"/>
                </a:solidFill>
                <a:latin typeface="Georgia"/>
                <a:cs typeface="Georgia"/>
              </a:rPr>
              <a:t>servidor entregue</a:t>
            </a:r>
            <a:r>
              <a:rPr lang="es-ES" sz="1600" dirty="0">
                <a:solidFill>
                  <a:srgbClr val="333333"/>
                </a:solidFill>
                <a:latin typeface="Georgia"/>
                <a:cs typeface="Georgia"/>
              </a:rPr>
              <a:t> </a:t>
            </a:r>
            <a:r>
              <a:rPr lang="es-ES" sz="1600" spc="-5" dirty="0">
                <a:solidFill>
                  <a:srgbClr val="333333"/>
                </a:solidFill>
                <a:latin typeface="Georgia"/>
                <a:cs typeface="Georgia"/>
              </a:rPr>
              <a:t>solamente los</a:t>
            </a:r>
            <a:r>
              <a:rPr lang="es-ES" sz="1600" dirty="0">
                <a:solidFill>
                  <a:srgbClr val="333333"/>
                </a:solidFill>
                <a:latin typeface="Georgia"/>
                <a:cs typeface="Georgia"/>
              </a:rPr>
              <a:t> </a:t>
            </a:r>
            <a:r>
              <a:rPr lang="es-ES" sz="1600" spc="-5" dirty="0">
                <a:solidFill>
                  <a:srgbClr val="333333"/>
                </a:solidFill>
                <a:latin typeface="Georgia"/>
                <a:cs typeface="Georgia"/>
              </a:rPr>
              <a:t>datos de</a:t>
            </a:r>
            <a:r>
              <a:rPr lang="es-ES" sz="1600" dirty="0">
                <a:solidFill>
                  <a:srgbClr val="333333"/>
                </a:solidFill>
                <a:latin typeface="Georgia"/>
                <a:cs typeface="Georgia"/>
              </a:rPr>
              <a:t> </a:t>
            </a:r>
            <a:r>
              <a:rPr lang="es-ES" sz="1600" spc="-5" dirty="0">
                <a:solidFill>
                  <a:srgbClr val="333333"/>
                </a:solidFill>
                <a:latin typeface="Georgia"/>
                <a:cs typeface="Georgia"/>
              </a:rPr>
              <a:t>negocio</a:t>
            </a:r>
            <a:r>
              <a:rPr lang="es-ES" sz="1600" dirty="0">
                <a:solidFill>
                  <a:srgbClr val="333333"/>
                </a:solidFill>
                <a:latin typeface="Georgia"/>
                <a:cs typeface="Georgia"/>
              </a:rPr>
              <a:t> </a:t>
            </a:r>
            <a:r>
              <a:rPr lang="es-ES" sz="1600" spc="-5" dirty="0">
                <a:solidFill>
                  <a:srgbClr val="333333"/>
                </a:solidFill>
                <a:latin typeface="Georgia"/>
                <a:cs typeface="Georgia"/>
              </a:rPr>
              <a:t>en crudo</a:t>
            </a:r>
            <a:r>
              <a:rPr lang="es-ES" sz="1600" dirty="0">
                <a:solidFill>
                  <a:srgbClr val="333333"/>
                </a:solidFill>
                <a:latin typeface="Georgia"/>
                <a:cs typeface="Georgia"/>
              </a:rPr>
              <a:t> </a:t>
            </a:r>
            <a:r>
              <a:rPr lang="es-ES" sz="1600" spc="-5" dirty="0">
                <a:solidFill>
                  <a:srgbClr val="333333"/>
                </a:solidFill>
                <a:latin typeface="Georgia"/>
                <a:cs typeface="Georgia"/>
              </a:rPr>
              <a:t>y que</a:t>
            </a:r>
            <a:r>
              <a:rPr lang="es-ES" sz="1600" dirty="0">
                <a:solidFill>
                  <a:srgbClr val="333333"/>
                </a:solidFill>
                <a:latin typeface="Georgia"/>
                <a:cs typeface="Georgia"/>
              </a:rPr>
              <a:t> </a:t>
            </a:r>
            <a:r>
              <a:rPr lang="es-ES" sz="1600" spc="-5" dirty="0">
                <a:solidFill>
                  <a:srgbClr val="333333"/>
                </a:solidFill>
                <a:latin typeface="Georgia"/>
                <a:cs typeface="Georgia"/>
              </a:rPr>
              <a:t>el</a:t>
            </a:r>
            <a:r>
              <a:rPr lang="es-ES" sz="1600" dirty="0">
                <a:solidFill>
                  <a:srgbClr val="333333"/>
                </a:solidFill>
                <a:latin typeface="Georgia"/>
                <a:cs typeface="Georgia"/>
              </a:rPr>
              <a:t> </a:t>
            </a:r>
            <a:r>
              <a:rPr lang="es-ES" sz="1600" spc="-5" dirty="0">
                <a:solidFill>
                  <a:srgbClr val="333333"/>
                </a:solidFill>
                <a:latin typeface="Georgia"/>
                <a:cs typeface="Georgia"/>
              </a:rPr>
              <a:t>navegador haga</a:t>
            </a:r>
            <a:r>
              <a:rPr lang="es-ES" sz="1600" dirty="0">
                <a:solidFill>
                  <a:srgbClr val="333333"/>
                </a:solidFill>
                <a:latin typeface="Georgia"/>
                <a:cs typeface="Georgia"/>
              </a:rPr>
              <a:t> </a:t>
            </a:r>
            <a:r>
              <a:rPr lang="es-ES" sz="1600" spc="-5" dirty="0">
                <a:solidFill>
                  <a:srgbClr val="333333"/>
                </a:solidFill>
                <a:latin typeface="Georgia"/>
                <a:cs typeface="Georgia"/>
              </a:rPr>
              <a:t>todo el </a:t>
            </a:r>
            <a:r>
              <a:rPr lang="es-ES" sz="1600" dirty="0">
                <a:solidFill>
                  <a:srgbClr val="333333"/>
                </a:solidFill>
                <a:latin typeface="Georgia"/>
                <a:cs typeface="Georgia"/>
              </a:rPr>
              <a:t> </a:t>
            </a:r>
            <a:r>
              <a:rPr lang="es-ES" sz="1600" spc="-5" dirty="0">
                <a:solidFill>
                  <a:srgbClr val="333333"/>
                </a:solidFill>
                <a:latin typeface="Georgia"/>
                <a:cs typeface="Georgia"/>
              </a:rPr>
              <a:t>trabajo</a:t>
            </a:r>
            <a:r>
              <a:rPr lang="es-ES" sz="1600" dirty="0">
                <a:solidFill>
                  <a:srgbClr val="333333"/>
                </a:solidFill>
                <a:latin typeface="Georgia"/>
                <a:cs typeface="Georgia"/>
              </a:rPr>
              <a:t> </a:t>
            </a:r>
            <a:r>
              <a:rPr lang="es-ES" sz="1600" spc="-5" dirty="0">
                <a:solidFill>
                  <a:srgbClr val="333333"/>
                </a:solidFill>
                <a:latin typeface="Georgia"/>
                <a:cs typeface="Georgia"/>
              </a:rPr>
              <a:t>de</a:t>
            </a:r>
            <a:r>
              <a:rPr lang="es-ES" sz="1600" dirty="0">
                <a:solidFill>
                  <a:srgbClr val="333333"/>
                </a:solidFill>
                <a:latin typeface="Georgia"/>
                <a:cs typeface="Georgia"/>
              </a:rPr>
              <a:t> </a:t>
            </a:r>
            <a:r>
              <a:rPr lang="es-ES" sz="1600" spc="-5" dirty="0">
                <a:solidFill>
                  <a:srgbClr val="333333"/>
                </a:solidFill>
                <a:latin typeface="Georgia"/>
                <a:cs typeface="Georgia"/>
              </a:rPr>
              <a:t>presentar</a:t>
            </a:r>
            <a:r>
              <a:rPr lang="es-ES" sz="1600" dirty="0">
                <a:solidFill>
                  <a:srgbClr val="333333"/>
                </a:solidFill>
                <a:latin typeface="Georgia"/>
                <a:cs typeface="Georgia"/>
              </a:rPr>
              <a:t> </a:t>
            </a:r>
            <a:r>
              <a:rPr lang="es-ES" sz="1600" spc="-5" dirty="0">
                <a:solidFill>
                  <a:srgbClr val="333333"/>
                </a:solidFill>
                <a:latin typeface="Georgia"/>
                <a:cs typeface="Georgia"/>
              </a:rPr>
              <a:t>esos</a:t>
            </a:r>
            <a:r>
              <a:rPr lang="es-ES" sz="1600" dirty="0">
                <a:solidFill>
                  <a:srgbClr val="333333"/>
                </a:solidFill>
                <a:latin typeface="Georgia"/>
                <a:cs typeface="Georgia"/>
              </a:rPr>
              <a:t> </a:t>
            </a:r>
            <a:r>
              <a:rPr lang="es-ES" sz="1600" spc="-5" dirty="0">
                <a:solidFill>
                  <a:srgbClr val="333333"/>
                </a:solidFill>
                <a:latin typeface="Georgia"/>
                <a:cs typeface="Georgia"/>
              </a:rPr>
              <a:t>datos</a:t>
            </a:r>
            <a:r>
              <a:rPr lang="es-ES" sz="1600" dirty="0">
                <a:solidFill>
                  <a:srgbClr val="333333"/>
                </a:solidFill>
                <a:latin typeface="Georgia"/>
                <a:cs typeface="Georgia"/>
              </a:rPr>
              <a:t> </a:t>
            </a:r>
            <a:r>
              <a:rPr lang="es-ES" sz="1600" spc="-5" dirty="0">
                <a:solidFill>
                  <a:srgbClr val="333333"/>
                </a:solidFill>
                <a:latin typeface="Georgia"/>
                <a:cs typeface="Georgia"/>
              </a:rPr>
              <a:t>en</a:t>
            </a:r>
            <a:r>
              <a:rPr lang="es-ES" sz="1600" dirty="0">
                <a:solidFill>
                  <a:srgbClr val="333333"/>
                </a:solidFill>
                <a:latin typeface="Georgia"/>
                <a:cs typeface="Georgia"/>
              </a:rPr>
              <a:t> </a:t>
            </a:r>
            <a:r>
              <a:rPr lang="es-ES" sz="1600" spc="-5" dirty="0">
                <a:solidFill>
                  <a:srgbClr val="333333"/>
                </a:solidFill>
                <a:latin typeface="Georgia"/>
                <a:cs typeface="Georgia"/>
              </a:rPr>
              <a:t>un</a:t>
            </a:r>
            <a:r>
              <a:rPr lang="es-ES" sz="1600" dirty="0">
                <a:solidFill>
                  <a:srgbClr val="333333"/>
                </a:solidFill>
                <a:latin typeface="Georgia"/>
                <a:cs typeface="Georgia"/>
              </a:rPr>
              <a:t> </a:t>
            </a:r>
            <a:r>
              <a:rPr lang="es-ES" sz="1600" spc="-5" dirty="0">
                <a:solidFill>
                  <a:srgbClr val="333333"/>
                </a:solidFill>
                <a:latin typeface="Georgia"/>
                <a:cs typeface="Georgia"/>
              </a:rPr>
              <a:t>formato</a:t>
            </a:r>
            <a:r>
              <a:rPr lang="es-ES" sz="1600" dirty="0">
                <a:solidFill>
                  <a:srgbClr val="333333"/>
                </a:solidFill>
                <a:latin typeface="Georgia"/>
                <a:cs typeface="Georgia"/>
              </a:rPr>
              <a:t> </a:t>
            </a:r>
            <a:r>
              <a:rPr lang="es-ES" sz="1600" spc="-5" dirty="0">
                <a:solidFill>
                  <a:srgbClr val="333333"/>
                </a:solidFill>
                <a:latin typeface="Georgia"/>
                <a:cs typeface="Georgia"/>
              </a:rPr>
              <a:t>adecuado</a:t>
            </a:r>
            <a:r>
              <a:rPr lang="es-ES" sz="1600" dirty="0">
                <a:solidFill>
                  <a:srgbClr val="333333"/>
                </a:solidFill>
                <a:latin typeface="Georgia"/>
                <a:cs typeface="Georgia"/>
              </a:rPr>
              <a:t> </a:t>
            </a:r>
            <a:r>
              <a:rPr lang="es-ES" sz="1600" spc="-5" dirty="0">
                <a:solidFill>
                  <a:srgbClr val="333333"/>
                </a:solidFill>
                <a:latin typeface="Georgia"/>
                <a:cs typeface="Georgia"/>
              </a:rPr>
              <a:t>(en</a:t>
            </a:r>
            <a:r>
              <a:rPr lang="es-ES" sz="1600" spc="5" dirty="0">
                <a:solidFill>
                  <a:srgbClr val="333333"/>
                </a:solidFill>
                <a:latin typeface="Georgia"/>
                <a:cs typeface="Georgia"/>
              </a:rPr>
              <a:t> </a:t>
            </a:r>
            <a:r>
              <a:rPr lang="es-ES" sz="1600" spc="-5" dirty="0">
                <a:solidFill>
                  <a:srgbClr val="333333"/>
                </a:solidFill>
                <a:latin typeface="Georgia"/>
                <a:cs typeface="Georgia"/>
              </a:rPr>
              <a:t>el</a:t>
            </a:r>
            <a:r>
              <a:rPr lang="es-ES" sz="1600" dirty="0">
                <a:solidFill>
                  <a:srgbClr val="333333"/>
                </a:solidFill>
                <a:latin typeface="Georgia"/>
                <a:cs typeface="Georgia"/>
              </a:rPr>
              <a:t> </a:t>
            </a:r>
            <a:r>
              <a:rPr lang="es-ES" sz="1600" spc="-5" dirty="0">
                <a:solidFill>
                  <a:srgbClr val="333333"/>
                </a:solidFill>
                <a:latin typeface="Georgia"/>
                <a:cs typeface="Georgia"/>
              </a:rPr>
              <a:t>navegador</a:t>
            </a:r>
            <a:r>
              <a:rPr lang="es-ES" sz="1600" dirty="0">
                <a:solidFill>
                  <a:srgbClr val="333333"/>
                </a:solidFill>
                <a:latin typeface="Georgia"/>
                <a:cs typeface="Georgia"/>
              </a:rPr>
              <a:t> </a:t>
            </a:r>
            <a:r>
              <a:rPr lang="es-ES" sz="1600" spc="-5" dirty="0">
                <a:solidFill>
                  <a:srgbClr val="333333"/>
                </a:solidFill>
                <a:latin typeface="Georgia"/>
                <a:cs typeface="Georgia"/>
              </a:rPr>
              <a:t>se</a:t>
            </a:r>
            <a:r>
              <a:rPr lang="es-ES" sz="1600" dirty="0">
                <a:solidFill>
                  <a:srgbClr val="333333"/>
                </a:solidFill>
                <a:latin typeface="Georgia"/>
                <a:cs typeface="Georgia"/>
              </a:rPr>
              <a:t> </a:t>
            </a:r>
            <a:r>
              <a:rPr lang="es-ES" sz="1600" spc="-5" dirty="0">
                <a:solidFill>
                  <a:srgbClr val="333333"/>
                </a:solidFill>
                <a:latin typeface="Georgia"/>
                <a:cs typeface="Georgia"/>
              </a:rPr>
              <a:t>produce</a:t>
            </a:r>
            <a:r>
              <a:rPr lang="es-ES" sz="1600" dirty="0">
                <a:solidFill>
                  <a:srgbClr val="333333"/>
                </a:solidFill>
                <a:latin typeface="Georgia"/>
                <a:cs typeface="Georgia"/>
              </a:rPr>
              <a:t> </a:t>
            </a:r>
            <a:r>
              <a:rPr lang="es-ES" sz="1600" spc="-5" dirty="0">
                <a:solidFill>
                  <a:srgbClr val="333333"/>
                </a:solidFill>
                <a:latin typeface="Georgia"/>
                <a:cs typeface="Georgia"/>
              </a:rPr>
              <a:t>el</a:t>
            </a:r>
            <a:r>
              <a:rPr lang="es-ES" sz="1600" dirty="0">
                <a:solidFill>
                  <a:srgbClr val="333333"/>
                </a:solidFill>
                <a:latin typeface="Georgia"/>
                <a:cs typeface="Georgia"/>
              </a:rPr>
              <a:t> </a:t>
            </a:r>
            <a:r>
              <a:rPr lang="es-ES" sz="1600" spc="-5" dirty="0">
                <a:solidFill>
                  <a:srgbClr val="333333"/>
                </a:solidFill>
                <a:latin typeface="Georgia"/>
                <a:cs typeface="Georgia"/>
              </a:rPr>
              <a:t>HTML </a:t>
            </a:r>
            <a:r>
              <a:rPr lang="es-ES" sz="1600" spc="-300" dirty="0">
                <a:solidFill>
                  <a:srgbClr val="333333"/>
                </a:solidFill>
                <a:latin typeface="Georgia"/>
                <a:cs typeface="Georgia"/>
              </a:rPr>
              <a:t> </a:t>
            </a:r>
            <a:r>
              <a:rPr lang="es-ES" sz="1600" spc="-5" dirty="0">
                <a:solidFill>
                  <a:srgbClr val="333333"/>
                </a:solidFill>
                <a:latin typeface="Georgia"/>
                <a:cs typeface="Georgia"/>
              </a:rPr>
              <a:t>para representar</a:t>
            </a:r>
            <a:r>
              <a:rPr lang="es-ES" sz="1600" dirty="0">
                <a:solidFill>
                  <a:srgbClr val="333333"/>
                </a:solidFill>
                <a:latin typeface="Georgia"/>
                <a:cs typeface="Georgia"/>
              </a:rPr>
              <a:t> </a:t>
            </a:r>
            <a:r>
              <a:rPr lang="es-ES" sz="1600" spc="-5" dirty="0">
                <a:solidFill>
                  <a:srgbClr val="333333"/>
                </a:solidFill>
                <a:latin typeface="Georgia"/>
                <a:cs typeface="Georgia"/>
              </a:rPr>
              <a:t>esos</a:t>
            </a:r>
            <a:r>
              <a:rPr lang="es-ES" sz="1600" dirty="0">
                <a:solidFill>
                  <a:srgbClr val="333333"/>
                </a:solidFill>
                <a:latin typeface="Georgia"/>
                <a:cs typeface="Georgia"/>
              </a:rPr>
              <a:t> </a:t>
            </a:r>
            <a:r>
              <a:rPr lang="es-ES" sz="1600" spc="-5" dirty="0">
                <a:solidFill>
                  <a:srgbClr val="333333"/>
                </a:solidFill>
                <a:latin typeface="Georgia"/>
                <a:cs typeface="Georgia"/>
              </a:rPr>
              <a:t>datos).</a:t>
            </a:r>
            <a:r>
              <a:rPr lang="es-ES" sz="1600" dirty="0">
                <a:solidFill>
                  <a:srgbClr val="333333"/>
                </a:solidFill>
                <a:latin typeface="Georgia"/>
                <a:cs typeface="Georgia"/>
              </a:rPr>
              <a:t> </a:t>
            </a:r>
            <a:r>
              <a:rPr lang="es-ES" sz="1600" spc="-5" dirty="0">
                <a:solidFill>
                  <a:srgbClr val="333333"/>
                </a:solidFill>
                <a:latin typeface="Georgia"/>
                <a:cs typeface="Georgia"/>
              </a:rPr>
              <a:t>Pero</a:t>
            </a:r>
            <a:r>
              <a:rPr lang="es-ES" sz="1600" dirty="0">
                <a:solidFill>
                  <a:srgbClr val="333333"/>
                </a:solidFill>
                <a:latin typeface="Georgia"/>
                <a:cs typeface="Georgia"/>
              </a:rPr>
              <a:t> </a:t>
            </a:r>
            <a:r>
              <a:rPr lang="es-ES" sz="1600" spc="-5" dirty="0">
                <a:solidFill>
                  <a:srgbClr val="333333"/>
                </a:solidFill>
                <a:latin typeface="Georgia"/>
                <a:cs typeface="Georgia"/>
              </a:rPr>
              <a:t>lo</a:t>
            </a:r>
            <a:r>
              <a:rPr lang="es-ES" sz="1600" dirty="0">
                <a:solidFill>
                  <a:srgbClr val="333333"/>
                </a:solidFill>
                <a:latin typeface="Georgia"/>
                <a:cs typeface="Georgia"/>
              </a:rPr>
              <a:t> </a:t>
            </a:r>
            <a:r>
              <a:rPr lang="es-ES" sz="1600" spc="-5" dirty="0">
                <a:solidFill>
                  <a:srgbClr val="333333"/>
                </a:solidFill>
                <a:latin typeface="Georgia"/>
                <a:cs typeface="Georgia"/>
              </a:rPr>
              <a:t>que más</a:t>
            </a:r>
            <a:r>
              <a:rPr lang="es-ES" sz="1600" dirty="0">
                <a:solidFill>
                  <a:srgbClr val="333333"/>
                </a:solidFill>
                <a:latin typeface="Georgia"/>
                <a:cs typeface="Georgia"/>
              </a:rPr>
              <a:t> </a:t>
            </a:r>
            <a:r>
              <a:rPr lang="es-ES" sz="1600" spc="-5" dirty="0">
                <a:solidFill>
                  <a:srgbClr val="333333"/>
                </a:solidFill>
                <a:latin typeface="Georgia"/>
                <a:cs typeface="Georgia"/>
              </a:rPr>
              <a:t>caracteriza</a:t>
            </a:r>
            <a:r>
              <a:rPr lang="es-ES" sz="1600" dirty="0">
                <a:solidFill>
                  <a:srgbClr val="333333"/>
                </a:solidFill>
                <a:latin typeface="Georgia"/>
                <a:cs typeface="Georgia"/>
              </a:rPr>
              <a:t> </a:t>
            </a:r>
            <a:r>
              <a:rPr lang="es-ES" sz="1600" spc="-5" dirty="0">
                <a:solidFill>
                  <a:srgbClr val="333333"/>
                </a:solidFill>
                <a:latin typeface="Georgia"/>
                <a:cs typeface="Georgia"/>
              </a:rPr>
              <a:t>a</a:t>
            </a:r>
            <a:r>
              <a:rPr lang="es-ES" sz="1600" dirty="0">
                <a:solidFill>
                  <a:srgbClr val="333333"/>
                </a:solidFill>
                <a:latin typeface="Georgia"/>
                <a:cs typeface="Georgia"/>
              </a:rPr>
              <a:t> </a:t>
            </a:r>
            <a:r>
              <a:rPr lang="es-ES" sz="1600" spc="-5" dirty="0">
                <a:solidFill>
                  <a:srgbClr val="333333"/>
                </a:solidFill>
                <a:latin typeface="Georgia"/>
                <a:cs typeface="Georgia"/>
              </a:rPr>
              <a:t>una</a:t>
            </a:r>
            <a:r>
              <a:rPr lang="es-ES" sz="1600" dirty="0">
                <a:solidFill>
                  <a:srgbClr val="333333"/>
                </a:solidFill>
                <a:latin typeface="Georgia"/>
                <a:cs typeface="Georgia"/>
              </a:rPr>
              <a:t> </a:t>
            </a:r>
            <a:r>
              <a:rPr lang="es-ES" sz="1600" spc="-5" dirty="0">
                <a:solidFill>
                  <a:srgbClr val="333333"/>
                </a:solidFill>
                <a:latin typeface="Georgia"/>
                <a:cs typeface="Georgia"/>
              </a:rPr>
              <a:t>SPA</a:t>
            </a:r>
            <a:r>
              <a:rPr lang="es-ES" sz="1600" dirty="0">
                <a:solidFill>
                  <a:srgbClr val="333333"/>
                </a:solidFill>
                <a:latin typeface="Georgia"/>
                <a:cs typeface="Georgia"/>
              </a:rPr>
              <a:t> </a:t>
            </a:r>
            <a:r>
              <a:rPr lang="es-ES" sz="1600" spc="-5" dirty="0">
                <a:solidFill>
                  <a:srgbClr val="333333"/>
                </a:solidFill>
                <a:latin typeface="Georgia"/>
                <a:cs typeface="Georgia"/>
              </a:rPr>
              <a:t>es</a:t>
            </a:r>
            <a:r>
              <a:rPr lang="es-ES" sz="1600" dirty="0">
                <a:solidFill>
                  <a:srgbClr val="333333"/>
                </a:solidFill>
                <a:latin typeface="Georgia"/>
                <a:cs typeface="Georgia"/>
              </a:rPr>
              <a:t> </a:t>
            </a:r>
            <a:r>
              <a:rPr lang="es-ES" sz="1600" spc="-5" dirty="0">
                <a:solidFill>
                  <a:srgbClr val="333333"/>
                </a:solidFill>
                <a:latin typeface="Georgia"/>
                <a:cs typeface="Georgia"/>
              </a:rPr>
              <a:t>que la</a:t>
            </a:r>
            <a:r>
              <a:rPr lang="es-ES" sz="1600" dirty="0">
                <a:solidFill>
                  <a:srgbClr val="333333"/>
                </a:solidFill>
                <a:latin typeface="Georgia"/>
                <a:cs typeface="Georgia"/>
              </a:rPr>
              <a:t> </a:t>
            </a:r>
            <a:r>
              <a:rPr lang="es-ES" sz="1600" spc="-5" dirty="0">
                <a:solidFill>
                  <a:srgbClr val="333333"/>
                </a:solidFill>
                <a:latin typeface="Georgia"/>
                <a:cs typeface="Georgia"/>
              </a:rPr>
              <a:t>navegación</a:t>
            </a:r>
            <a:r>
              <a:rPr lang="es-ES" sz="1600" dirty="0">
                <a:solidFill>
                  <a:srgbClr val="333333"/>
                </a:solidFill>
                <a:latin typeface="Georgia"/>
                <a:cs typeface="Georgia"/>
              </a:rPr>
              <a:t> </a:t>
            </a:r>
            <a:r>
              <a:rPr lang="es-ES" sz="1600" spc="-5" dirty="0">
                <a:solidFill>
                  <a:srgbClr val="333333"/>
                </a:solidFill>
                <a:latin typeface="Georgia"/>
                <a:cs typeface="Georgia"/>
              </a:rPr>
              <a:t>se </a:t>
            </a:r>
            <a:r>
              <a:rPr lang="es-ES" sz="1600" dirty="0">
                <a:solidFill>
                  <a:srgbClr val="333333"/>
                </a:solidFill>
                <a:latin typeface="Georgia"/>
                <a:cs typeface="Georgia"/>
              </a:rPr>
              <a:t> </a:t>
            </a:r>
            <a:r>
              <a:rPr lang="es-ES" sz="1600" spc="-5" dirty="0">
                <a:solidFill>
                  <a:srgbClr val="333333"/>
                </a:solidFill>
                <a:latin typeface="Georgia"/>
                <a:cs typeface="Georgia"/>
              </a:rPr>
              <a:t>realiza siempre</a:t>
            </a:r>
            <a:r>
              <a:rPr lang="es-ES" sz="1600" dirty="0">
                <a:solidFill>
                  <a:srgbClr val="333333"/>
                </a:solidFill>
                <a:latin typeface="Georgia"/>
                <a:cs typeface="Georgia"/>
              </a:rPr>
              <a:t> </a:t>
            </a:r>
            <a:r>
              <a:rPr lang="es-ES" sz="1600" spc="-5" dirty="0">
                <a:solidFill>
                  <a:srgbClr val="333333"/>
                </a:solidFill>
                <a:latin typeface="Georgia"/>
                <a:cs typeface="Georgia"/>
              </a:rPr>
              <a:t>dentro</a:t>
            </a:r>
            <a:r>
              <a:rPr lang="es-ES" sz="1600" dirty="0">
                <a:solidFill>
                  <a:srgbClr val="333333"/>
                </a:solidFill>
                <a:latin typeface="Georgia"/>
                <a:cs typeface="Georgia"/>
              </a:rPr>
              <a:t> </a:t>
            </a:r>
            <a:r>
              <a:rPr lang="es-ES" sz="1600" spc="-5" dirty="0">
                <a:solidFill>
                  <a:srgbClr val="333333"/>
                </a:solidFill>
                <a:latin typeface="Georgia"/>
                <a:cs typeface="Georgia"/>
              </a:rPr>
              <a:t>de</a:t>
            </a:r>
            <a:r>
              <a:rPr lang="es-ES" sz="1600" dirty="0">
                <a:solidFill>
                  <a:srgbClr val="333333"/>
                </a:solidFill>
                <a:latin typeface="Georgia"/>
                <a:cs typeface="Georgia"/>
              </a:rPr>
              <a:t> </a:t>
            </a:r>
            <a:r>
              <a:rPr lang="es-ES" sz="1600" spc="-5" dirty="0">
                <a:solidFill>
                  <a:srgbClr val="333333"/>
                </a:solidFill>
                <a:latin typeface="Georgia"/>
                <a:cs typeface="Georgia"/>
              </a:rPr>
              <a:t>la</a:t>
            </a:r>
            <a:r>
              <a:rPr lang="es-ES" sz="1600" dirty="0">
                <a:solidFill>
                  <a:srgbClr val="333333"/>
                </a:solidFill>
                <a:latin typeface="Georgia"/>
                <a:cs typeface="Georgia"/>
              </a:rPr>
              <a:t> </a:t>
            </a:r>
            <a:r>
              <a:rPr lang="es-ES" sz="1600" spc="-5" dirty="0">
                <a:solidFill>
                  <a:srgbClr val="333333"/>
                </a:solidFill>
                <a:latin typeface="Georgia"/>
                <a:cs typeface="Georgia"/>
              </a:rPr>
              <a:t>misma página</a:t>
            </a:r>
            <a:r>
              <a:rPr lang="es-ES" sz="1600" dirty="0">
                <a:solidFill>
                  <a:srgbClr val="333333"/>
                </a:solidFill>
                <a:latin typeface="Georgia"/>
                <a:cs typeface="Georgia"/>
              </a:rPr>
              <a:t> </a:t>
            </a:r>
            <a:r>
              <a:rPr lang="es-ES" sz="1600" spc="-5" dirty="0">
                <a:solidFill>
                  <a:srgbClr val="333333"/>
                </a:solidFill>
                <a:latin typeface="Georgia"/>
                <a:cs typeface="Georgia"/>
              </a:rPr>
              <a:t>y</a:t>
            </a:r>
            <a:r>
              <a:rPr lang="es-ES" sz="1600" dirty="0">
                <a:solidFill>
                  <a:srgbClr val="333333"/>
                </a:solidFill>
                <a:latin typeface="Georgia"/>
                <a:cs typeface="Georgia"/>
              </a:rPr>
              <a:t> </a:t>
            </a:r>
            <a:r>
              <a:rPr lang="es-ES" sz="1600" spc="-5" dirty="0" err="1">
                <a:solidFill>
                  <a:srgbClr val="333333"/>
                </a:solidFill>
                <a:latin typeface="Georgia"/>
                <a:cs typeface="Georgia"/>
              </a:rPr>
              <a:t>Javascript</a:t>
            </a:r>
            <a:r>
              <a:rPr lang="es-ES" sz="1600" dirty="0">
                <a:solidFill>
                  <a:srgbClr val="333333"/>
                </a:solidFill>
                <a:latin typeface="Georgia"/>
                <a:cs typeface="Georgia"/>
              </a:rPr>
              <a:t> </a:t>
            </a:r>
            <a:r>
              <a:rPr lang="es-ES" sz="1600" spc="-5" dirty="0">
                <a:solidFill>
                  <a:srgbClr val="333333"/>
                </a:solidFill>
                <a:latin typeface="Georgia"/>
                <a:cs typeface="Georgia"/>
              </a:rPr>
              <a:t>se</a:t>
            </a:r>
            <a:r>
              <a:rPr lang="es-ES" sz="1600" dirty="0">
                <a:solidFill>
                  <a:srgbClr val="333333"/>
                </a:solidFill>
                <a:latin typeface="Georgia"/>
                <a:cs typeface="Georgia"/>
              </a:rPr>
              <a:t> </a:t>
            </a:r>
            <a:r>
              <a:rPr lang="es-ES" sz="1600" spc="-5" dirty="0">
                <a:solidFill>
                  <a:srgbClr val="333333"/>
                </a:solidFill>
                <a:latin typeface="Georgia"/>
                <a:cs typeface="Georgia"/>
              </a:rPr>
              <a:t>encarga</a:t>
            </a:r>
            <a:r>
              <a:rPr lang="es-ES" sz="1600" dirty="0">
                <a:solidFill>
                  <a:srgbClr val="333333"/>
                </a:solidFill>
                <a:latin typeface="Georgia"/>
                <a:cs typeface="Georgia"/>
              </a:rPr>
              <a:t> </a:t>
            </a:r>
            <a:r>
              <a:rPr lang="es-ES" sz="1600" spc="-5" dirty="0">
                <a:solidFill>
                  <a:srgbClr val="333333"/>
                </a:solidFill>
                <a:latin typeface="Georgia"/>
                <a:cs typeface="Georgia"/>
              </a:rPr>
              <a:t>de presentar</a:t>
            </a:r>
            <a:r>
              <a:rPr lang="es-ES" sz="1600" dirty="0">
                <a:solidFill>
                  <a:srgbClr val="333333"/>
                </a:solidFill>
                <a:latin typeface="Georgia"/>
                <a:cs typeface="Georgia"/>
              </a:rPr>
              <a:t> </a:t>
            </a:r>
            <a:r>
              <a:rPr lang="es-ES" sz="1600" spc="-5" dirty="0">
                <a:solidFill>
                  <a:srgbClr val="333333"/>
                </a:solidFill>
                <a:latin typeface="Georgia"/>
                <a:cs typeface="Georgia"/>
              </a:rPr>
              <a:t>una</a:t>
            </a:r>
            <a:r>
              <a:rPr lang="es-ES" sz="1600" dirty="0">
                <a:solidFill>
                  <a:srgbClr val="333333"/>
                </a:solidFill>
                <a:latin typeface="Georgia"/>
                <a:cs typeface="Georgia"/>
              </a:rPr>
              <a:t> </a:t>
            </a:r>
            <a:r>
              <a:rPr lang="es-ES" sz="1600" spc="-5" dirty="0">
                <a:solidFill>
                  <a:srgbClr val="333333"/>
                </a:solidFill>
                <a:latin typeface="Georgia"/>
                <a:cs typeface="Georgia"/>
              </a:rPr>
              <a:t>u</a:t>
            </a:r>
            <a:r>
              <a:rPr lang="es-ES" sz="1600" dirty="0">
                <a:solidFill>
                  <a:srgbClr val="333333"/>
                </a:solidFill>
                <a:latin typeface="Georgia"/>
                <a:cs typeface="Georgia"/>
              </a:rPr>
              <a:t> </a:t>
            </a:r>
            <a:r>
              <a:rPr lang="es-ES" sz="1600" spc="-5" dirty="0">
                <a:solidFill>
                  <a:srgbClr val="333333"/>
                </a:solidFill>
                <a:latin typeface="Georgia"/>
                <a:cs typeface="Georgia"/>
              </a:rPr>
              <a:t>otra </a:t>
            </a:r>
            <a:r>
              <a:rPr lang="es-ES" sz="1600" dirty="0">
                <a:solidFill>
                  <a:srgbClr val="333333"/>
                </a:solidFill>
                <a:latin typeface="Georgia"/>
                <a:cs typeface="Georgia"/>
              </a:rPr>
              <a:t> </a:t>
            </a:r>
            <a:r>
              <a:rPr lang="es-ES" sz="1600" spc="-5" dirty="0">
                <a:solidFill>
                  <a:srgbClr val="333333"/>
                </a:solidFill>
                <a:latin typeface="Georgia"/>
                <a:cs typeface="Georgia"/>
              </a:rPr>
              <a:t>pantalla al usuario sin tener que</a:t>
            </a:r>
            <a:r>
              <a:rPr lang="es-ES" sz="1600" dirty="0">
                <a:solidFill>
                  <a:srgbClr val="333333"/>
                </a:solidFill>
                <a:latin typeface="Georgia"/>
                <a:cs typeface="Georgia"/>
              </a:rPr>
              <a:t> </a:t>
            </a:r>
            <a:r>
              <a:rPr lang="es-ES" sz="1600" spc="-5" dirty="0">
                <a:solidFill>
                  <a:srgbClr val="333333"/>
                </a:solidFill>
                <a:latin typeface="Georgia"/>
                <a:cs typeface="Georgia"/>
              </a:rPr>
              <a:t>recargar todo el conjunto de</a:t>
            </a:r>
            <a:r>
              <a:rPr lang="es-ES" sz="1600" dirty="0">
                <a:solidFill>
                  <a:srgbClr val="333333"/>
                </a:solidFill>
                <a:latin typeface="Georgia"/>
                <a:cs typeface="Georgia"/>
              </a:rPr>
              <a:t> </a:t>
            </a:r>
            <a:r>
              <a:rPr lang="es-ES" sz="1600" spc="-5" dirty="0">
                <a:solidFill>
                  <a:srgbClr val="333333"/>
                </a:solidFill>
                <a:latin typeface="Georgia"/>
                <a:cs typeface="Georgia"/>
              </a:rPr>
              <a:t>la página.</a:t>
            </a:r>
            <a:endParaRPr lang="es-ES" sz="1600" dirty="0">
              <a:latin typeface="Georgia"/>
              <a:cs typeface="Georgia"/>
            </a:endParaRPr>
          </a:p>
          <a:p>
            <a:pPr marL="12700" marR="5080">
              <a:spcBef>
                <a:spcPts val="1300"/>
              </a:spcBef>
            </a:pPr>
            <a:r>
              <a:rPr lang="es-ES" sz="1600" spc="-5" dirty="0">
                <a:solidFill>
                  <a:srgbClr val="333333"/>
                </a:solidFill>
                <a:latin typeface="Georgia"/>
                <a:cs typeface="Georgia"/>
              </a:rPr>
              <a:t>Los</a:t>
            </a:r>
            <a:r>
              <a:rPr lang="es-ES" sz="1600" dirty="0">
                <a:solidFill>
                  <a:srgbClr val="333333"/>
                </a:solidFill>
                <a:latin typeface="Georgia"/>
                <a:cs typeface="Georgia"/>
              </a:rPr>
              <a:t> </a:t>
            </a:r>
            <a:r>
              <a:rPr lang="es-ES" sz="1600" spc="-5" dirty="0">
                <a:solidFill>
                  <a:srgbClr val="333333"/>
                </a:solidFill>
                <a:latin typeface="Georgia"/>
                <a:cs typeface="Georgia"/>
              </a:rPr>
              <a:t>dos</a:t>
            </a:r>
            <a:r>
              <a:rPr lang="es-ES" sz="1600" spc="5" dirty="0">
                <a:solidFill>
                  <a:srgbClr val="333333"/>
                </a:solidFill>
                <a:latin typeface="Georgia"/>
                <a:cs typeface="Georgia"/>
              </a:rPr>
              <a:t> </a:t>
            </a:r>
            <a:r>
              <a:rPr lang="es-ES" sz="1600" spc="-5" dirty="0">
                <a:solidFill>
                  <a:srgbClr val="333333"/>
                </a:solidFill>
                <a:latin typeface="Georgia"/>
                <a:cs typeface="Georgia"/>
              </a:rPr>
              <a:t>principales</a:t>
            </a:r>
            <a:r>
              <a:rPr lang="es-ES" sz="1600" dirty="0">
                <a:solidFill>
                  <a:srgbClr val="333333"/>
                </a:solidFill>
                <a:latin typeface="Georgia"/>
                <a:cs typeface="Georgia"/>
              </a:rPr>
              <a:t> </a:t>
            </a:r>
            <a:r>
              <a:rPr lang="es-ES" sz="1600" spc="-5" dirty="0">
                <a:solidFill>
                  <a:srgbClr val="333333"/>
                </a:solidFill>
                <a:latin typeface="Georgia"/>
                <a:cs typeface="Georgia"/>
              </a:rPr>
              <a:t>factores</a:t>
            </a:r>
            <a:r>
              <a:rPr lang="es-ES" sz="1600" spc="5" dirty="0">
                <a:solidFill>
                  <a:srgbClr val="333333"/>
                </a:solidFill>
                <a:latin typeface="Georgia"/>
                <a:cs typeface="Georgia"/>
              </a:rPr>
              <a:t> </a:t>
            </a:r>
            <a:r>
              <a:rPr lang="es-ES" sz="1600" spc="-5" dirty="0">
                <a:solidFill>
                  <a:srgbClr val="333333"/>
                </a:solidFill>
                <a:latin typeface="Georgia"/>
                <a:cs typeface="Georgia"/>
              </a:rPr>
              <a:t>que</a:t>
            </a:r>
            <a:r>
              <a:rPr lang="es-ES" sz="1600" dirty="0">
                <a:solidFill>
                  <a:srgbClr val="333333"/>
                </a:solidFill>
                <a:latin typeface="Georgia"/>
                <a:cs typeface="Georgia"/>
              </a:rPr>
              <a:t> </a:t>
            </a:r>
            <a:r>
              <a:rPr lang="es-ES" sz="1600" spc="-5" dirty="0">
                <a:solidFill>
                  <a:srgbClr val="333333"/>
                </a:solidFill>
                <a:latin typeface="Georgia"/>
                <a:cs typeface="Georgia"/>
              </a:rPr>
              <a:t>caracterizan</a:t>
            </a:r>
            <a:r>
              <a:rPr lang="es-ES" sz="1600" spc="5" dirty="0">
                <a:solidFill>
                  <a:srgbClr val="333333"/>
                </a:solidFill>
                <a:latin typeface="Georgia"/>
                <a:cs typeface="Georgia"/>
              </a:rPr>
              <a:t> </a:t>
            </a:r>
            <a:r>
              <a:rPr lang="es-ES" sz="1600" spc="-5" dirty="0">
                <a:solidFill>
                  <a:srgbClr val="333333"/>
                </a:solidFill>
                <a:latin typeface="Georgia"/>
                <a:cs typeface="Georgia"/>
              </a:rPr>
              <a:t>las</a:t>
            </a:r>
            <a:r>
              <a:rPr lang="es-ES" sz="1600" dirty="0">
                <a:solidFill>
                  <a:srgbClr val="333333"/>
                </a:solidFill>
                <a:latin typeface="Georgia"/>
                <a:cs typeface="Georgia"/>
              </a:rPr>
              <a:t> </a:t>
            </a:r>
            <a:r>
              <a:rPr lang="es-ES" sz="1600" spc="-5" dirty="0">
                <a:solidFill>
                  <a:srgbClr val="333333"/>
                </a:solidFill>
                <a:latin typeface="Georgia"/>
                <a:cs typeface="Georgia"/>
              </a:rPr>
              <a:t>SPA,</a:t>
            </a:r>
            <a:r>
              <a:rPr lang="es-ES" sz="1600" spc="5" dirty="0">
                <a:solidFill>
                  <a:srgbClr val="333333"/>
                </a:solidFill>
                <a:latin typeface="Georgia"/>
                <a:cs typeface="Georgia"/>
              </a:rPr>
              <a:t> </a:t>
            </a:r>
          </a:p>
          <a:p>
            <a:pPr marL="355600" marR="5080" indent="-342900">
              <a:spcBef>
                <a:spcPts val="1300"/>
              </a:spcBef>
              <a:buAutoNum type="arabicParenR"/>
            </a:pPr>
            <a:r>
              <a:rPr lang="es-ES" sz="1600" spc="-5" dirty="0">
                <a:solidFill>
                  <a:srgbClr val="333333"/>
                </a:solidFill>
                <a:latin typeface="Georgia"/>
                <a:cs typeface="Georgia"/>
              </a:rPr>
              <a:t>el</a:t>
            </a:r>
            <a:r>
              <a:rPr lang="es-ES" sz="1600" spc="5" dirty="0">
                <a:solidFill>
                  <a:srgbClr val="333333"/>
                </a:solidFill>
                <a:latin typeface="Georgia"/>
                <a:cs typeface="Georgia"/>
              </a:rPr>
              <a:t> </a:t>
            </a:r>
            <a:r>
              <a:rPr lang="es-ES" sz="1600" spc="-5" dirty="0">
                <a:solidFill>
                  <a:srgbClr val="333333"/>
                </a:solidFill>
                <a:latin typeface="Georgia"/>
                <a:cs typeface="Georgia"/>
              </a:rPr>
              <a:t>hecho</a:t>
            </a:r>
            <a:r>
              <a:rPr lang="es-ES" sz="1600" dirty="0">
                <a:solidFill>
                  <a:srgbClr val="333333"/>
                </a:solidFill>
                <a:latin typeface="Georgia"/>
                <a:cs typeface="Georgia"/>
              </a:rPr>
              <a:t> </a:t>
            </a:r>
            <a:r>
              <a:rPr lang="es-ES" sz="1600" spc="-5" dirty="0">
                <a:solidFill>
                  <a:srgbClr val="333333"/>
                </a:solidFill>
                <a:latin typeface="Georgia"/>
                <a:cs typeface="Georgia"/>
              </a:rPr>
              <a:t>de</a:t>
            </a:r>
            <a:r>
              <a:rPr lang="es-ES" sz="1600" spc="5" dirty="0">
                <a:solidFill>
                  <a:srgbClr val="333333"/>
                </a:solidFill>
                <a:latin typeface="Georgia"/>
                <a:cs typeface="Georgia"/>
              </a:rPr>
              <a:t> </a:t>
            </a:r>
            <a:r>
              <a:rPr lang="es-ES" sz="1600" spc="-5" dirty="0">
                <a:solidFill>
                  <a:srgbClr val="333333"/>
                </a:solidFill>
                <a:latin typeface="Georgia"/>
                <a:cs typeface="Georgia"/>
              </a:rPr>
              <a:t>traer</a:t>
            </a:r>
            <a:r>
              <a:rPr lang="es-ES" sz="1600" dirty="0">
                <a:solidFill>
                  <a:srgbClr val="333333"/>
                </a:solidFill>
                <a:latin typeface="Georgia"/>
                <a:cs typeface="Georgia"/>
              </a:rPr>
              <a:t> </a:t>
            </a:r>
            <a:r>
              <a:rPr lang="es-ES" sz="1600" spc="-5" dirty="0">
                <a:solidFill>
                  <a:srgbClr val="333333"/>
                </a:solidFill>
                <a:latin typeface="Georgia"/>
                <a:cs typeface="Georgia"/>
              </a:rPr>
              <a:t>del</a:t>
            </a:r>
            <a:r>
              <a:rPr lang="es-ES" sz="1600" spc="5" dirty="0">
                <a:solidFill>
                  <a:srgbClr val="333333"/>
                </a:solidFill>
                <a:latin typeface="Georgia"/>
                <a:cs typeface="Georgia"/>
              </a:rPr>
              <a:t> </a:t>
            </a:r>
            <a:r>
              <a:rPr lang="es-ES" sz="1600" spc="-5" dirty="0">
                <a:solidFill>
                  <a:srgbClr val="333333"/>
                </a:solidFill>
                <a:latin typeface="Georgia"/>
                <a:cs typeface="Georgia"/>
              </a:rPr>
              <a:t>servidor</a:t>
            </a:r>
            <a:r>
              <a:rPr lang="es-ES" sz="1600" dirty="0">
                <a:solidFill>
                  <a:srgbClr val="333333"/>
                </a:solidFill>
                <a:latin typeface="Georgia"/>
                <a:cs typeface="Georgia"/>
              </a:rPr>
              <a:t> </a:t>
            </a:r>
            <a:r>
              <a:rPr lang="es-ES" sz="1600" spc="-5" dirty="0">
                <a:solidFill>
                  <a:srgbClr val="333333"/>
                </a:solidFill>
                <a:latin typeface="Georgia"/>
                <a:cs typeface="Georgia"/>
              </a:rPr>
              <a:t>los</a:t>
            </a:r>
            <a:r>
              <a:rPr lang="es-ES" sz="1600" spc="5" dirty="0">
                <a:solidFill>
                  <a:srgbClr val="333333"/>
                </a:solidFill>
                <a:latin typeface="Georgia"/>
                <a:cs typeface="Georgia"/>
              </a:rPr>
              <a:t> </a:t>
            </a:r>
            <a:r>
              <a:rPr lang="es-ES" sz="1600" spc="-5" dirty="0">
                <a:solidFill>
                  <a:srgbClr val="333333"/>
                </a:solidFill>
                <a:latin typeface="Georgia"/>
                <a:cs typeface="Georgia"/>
              </a:rPr>
              <a:t>datos </a:t>
            </a:r>
            <a:r>
              <a:rPr lang="es-ES" sz="1600" spc="-300" dirty="0">
                <a:solidFill>
                  <a:srgbClr val="333333"/>
                </a:solidFill>
                <a:latin typeface="Georgia"/>
                <a:cs typeface="Georgia"/>
              </a:rPr>
              <a:t> </a:t>
            </a:r>
            <a:r>
              <a:rPr lang="es-ES" sz="1600" spc="-5" dirty="0">
                <a:solidFill>
                  <a:srgbClr val="333333"/>
                </a:solidFill>
                <a:latin typeface="Georgia"/>
                <a:cs typeface="Georgia"/>
              </a:rPr>
              <a:t>en crudo (más</a:t>
            </a:r>
            <a:r>
              <a:rPr lang="es-ES" sz="1600" dirty="0">
                <a:solidFill>
                  <a:srgbClr val="333333"/>
                </a:solidFill>
                <a:latin typeface="Georgia"/>
                <a:cs typeface="Georgia"/>
              </a:rPr>
              <a:t> </a:t>
            </a:r>
            <a:r>
              <a:rPr lang="es-ES" sz="1600" spc="-5" dirty="0">
                <a:solidFill>
                  <a:srgbClr val="333333"/>
                </a:solidFill>
                <a:latin typeface="Georgia"/>
                <a:cs typeface="Georgia"/>
              </a:rPr>
              <a:t>ligeros) </a:t>
            </a:r>
          </a:p>
          <a:p>
            <a:pPr marL="355600" marR="5080" indent="-342900">
              <a:spcBef>
                <a:spcPts val="1300"/>
              </a:spcBef>
              <a:buAutoNum type="arabicParenR"/>
            </a:pPr>
            <a:r>
              <a:rPr lang="es-ES" sz="1600" spc="-5" dirty="0">
                <a:solidFill>
                  <a:srgbClr val="333333"/>
                </a:solidFill>
                <a:latin typeface="Georgia"/>
                <a:cs typeface="Georgia"/>
              </a:rPr>
              <a:t>2) toda</a:t>
            </a:r>
            <a:r>
              <a:rPr lang="es-ES" sz="1600" dirty="0">
                <a:solidFill>
                  <a:srgbClr val="333333"/>
                </a:solidFill>
                <a:latin typeface="Georgia"/>
                <a:cs typeface="Georgia"/>
              </a:rPr>
              <a:t> </a:t>
            </a:r>
            <a:r>
              <a:rPr lang="es-ES" sz="1600" spc="-5" dirty="0">
                <a:solidFill>
                  <a:srgbClr val="333333"/>
                </a:solidFill>
                <a:latin typeface="Georgia"/>
                <a:cs typeface="Georgia"/>
              </a:rPr>
              <a:t>la navegación se</a:t>
            </a:r>
            <a:r>
              <a:rPr lang="es-ES" sz="1600" dirty="0">
                <a:solidFill>
                  <a:srgbClr val="333333"/>
                </a:solidFill>
                <a:latin typeface="Georgia"/>
                <a:cs typeface="Georgia"/>
              </a:rPr>
              <a:t> </a:t>
            </a:r>
            <a:r>
              <a:rPr lang="es-ES" sz="1600" spc="-5" dirty="0">
                <a:solidFill>
                  <a:srgbClr val="333333"/>
                </a:solidFill>
                <a:latin typeface="Georgia"/>
                <a:cs typeface="Georgia"/>
              </a:rPr>
              <a:t>realiza dentro</a:t>
            </a:r>
            <a:r>
              <a:rPr lang="es-ES" sz="1600" dirty="0">
                <a:solidFill>
                  <a:srgbClr val="333333"/>
                </a:solidFill>
                <a:latin typeface="Georgia"/>
                <a:cs typeface="Georgia"/>
              </a:rPr>
              <a:t> </a:t>
            </a:r>
            <a:r>
              <a:rPr lang="es-ES" sz="1600" spc="-5" dirty="0">
                <a:solidFill>
                  <a:srgbClr val="333333"/>
                </a:solidFill>
                <a:latin typeface="Georgia"/>
                <a:cs typeface="Georgia"/>
              </a:rPr>
              <a:t>del mismo</a:t>
            </a:r>
            <a:r>
              <a:rPr lang="es-ES" sz="1600" dirty="0">
                <a:solidFill>
                  <a:srgbClr val="333333"/>
                </a:solidFill>
                <a:latin typeface="Georgia"/>
                <a:cs typeface="Georgia"/>
              </a:rPr>
              <a:t> </a:t>
            </a:r>
            <a:r>
              <a:rPr lang="es-ES" sz="1600" spc="-5" dirty="0">
                <a:solidFill>
                  <a:srgbClr val="333333"/>
                </a:solidFill>
                <a:latin typeface="Georgia"/>
                <a:cs typeface="Georgia"/>
              </a:rPr>
              <a:t>documento, </a:t>
            </a:r>
            <a:r>
              <a:rPr lang="es-ES" sz="1600" dirty="0">
                <a:solidFill>
                  <a:srgbClr val="333333"/>
                </a:solidFill>
                <a:latin typeface="Georgia"/>
                <a:cs typeface="Georgia"/>
              </a:rPr>
              <a:t> </a:t>
            </a:r>
            <a:r>
              <a:rPr lang="es-ES" sz="1600" spc="-5" dirty="0">
                <a:solidFill>
                  <a:srgbClr val="333333"/>
                </a:solidFill>
                <a:latin typeface="Georgia"/>
                <a:cs typeface="Georgia"/>
              </a:rPr>
              <a:t>producen aplicaciones</a:t>
            </a:r>
            <a:r>
              <a:rPr lang="es-ES" sz="1600" dirty="0">
                <a:solidFill>
                  <a:srgbClr val="333333"/>
                </a:solidFill>
                <a:latin typeface="Georgia"/>
                <a:cs typeface="Georgia"/>
              </a:rPr>
              <a:t> </a:t>
            </a:r>
            <a:r>
              <a:rPr lang="es-ES" sz="1600" spc="-5" dirty="0">
                <a:solidFill>
                  <a:srgbClr val="333333"/>
                </a:solidFill>
                <a:latin typeface="Georgia"/>
                <a:cs typeface="Georgia"/>
              </a:rPr>
              <a:t>web</a:t>
            </a:r>
            <a:r>
              <a:rPr lang="es-ES" sz="1600" dirty="0">
                <a:solidFill>
                  <a:srgbClr val="333333"/>
                </a:solidFill>
                <a:latin typeface="Georgia"/>
                <a:cs typeface="Georgia"/>
              </a:rPr>
              <a:t> </a:t>
            </a:r>
            <a:r>
              <a:rPr lang="es-ES" sz="1600" spc="-5" dirty="0">
                <a:solidFill>
                  <a:srgbClr val="333333"/>
                </a:solidFill>
                <a:latin typeface="Georgia"/>
                <a:cs typeface="Georgia"/>
              </a:rPr>
              <a:t>de</a:t>
            </a:r>
            <a:r>
              <a:rPr lang="es-ES" sz="1600" dirty="0">
                <a:solidFill>
                  <a:srgbClr val="333333"/>
                </a:solidFill>
                <a:latin typeface="Georgia"/>
                <a:cs typeface="Georgia"/>
              </a:rPr>
              <a:t> </a:t>
            </a:r>
            <a:r>
              <a:rPr lang="es-ES" sz="1600" spc="-5" dirty="0">
                <a:solidFill>
                  <a:srgbClr val="333333"/>
                </a:solidFill>
                <a:latin typeface="Georgia"/>
                <a:cs typeface="Georgia"/>
              </a:rPr>
              <a:t>una</a:t>
            </a:r>
            <a:r>
              <a:rPr lang="es-ES" sz="1600" dirty="0">
                <a:solidFill>
                  <a:srgbClr val="333333"/>
                </a:solidFill>
                <a:latin typeface="Georgia"/>
                <a:cs typeface="Georgia"/>
              </a:rPr>
              <a:t> </a:t>
            </a:r>
            <a:r>
              <a:rPr lang="es-ES" sz="1600" spc="-5" dirty="0">
                <a:solidFill>
                  <a:srgbClr val="333333"/>
                </a:solidFill>
                <a:latin typeface="Georgia"/>
                <a:cs typeface="Georgia"/>
              </a:rPr>
              <a:t>respuesta</a:t>
            </a:r>
            <a:r>
              <a:rPr lang="es-ES" sz="1600" dirty="0">
                <a:solidFill>
                  <a:srgbClr val="333333"/>
                </a:solidFill>
                <a:latin typeface="Georgia"/>
                <a:cs typeface="Georgia"/>
              </a:rPr>
              <a:t> </a:t>
            </a:r>
            <a:r>
              <a:rPr lang="es-ES" sz="1600" spc="-5" dirty="0">
                <a:solidFill>
                  <a:srgbClr val="333333"/>
                </a:solidFill>
                <a:latin typeface="Georgia"/>
                <a:cs typeface="Georgia"/>
              </a:rPr>
              <a:t>muy</a:t>
            </a:r>
            <a:r>
              <a:rPr lang="es-ES" sz="1600" dirty="0">
                <a:solidFill>
                  <a:srgbClr val="333333"/>
                </a:solidFill>
                <a:latin typeface="Georgia"/>
                <a:cs typeface="Georgia"/>
              </a:rPr>
              <a:t> </a:t>
            </a:r>
            <a:r>
              <a:rPr lang="es-ES" sz="1600" spc="-5" dirty="0">
                <a:solidFill>
                  <a:srgbClr val="333333"/>
                </a:solidFill>
                <a:latin typeface="Georgia"/>
                <a:cs typeface="Georgia"/>
              </a:rPr>
              <a:t>rápida, aportando</a:t>
            </a:r>
            <a:r>
              <a:rPr lang="es-ES" sz="1600" dirty="0">
                <a:solidFill>
                  <a:srgbClr val="333333"/>
                </a:solidFill>
                <a:latin typeface="Georgia"/>
                <a:cs typeface="Georgia"/>
              </a:rPr>
              <a:t> </a:t>
            </a:r>
            <a:r>
              <a:rPr lang="es-ES" sz="1600" spc="-5" dirty="0">
                <a:solidFill>
                  <a:srgbClr val="333333"/>
                </a:solidFill>
                <a:latin typeface="Georgia"/>
                <a:cs typeface="Georgia"/>
              </a:rPr>
              <a:t>una</a:t>
            </a:r>
            <a:r>
              <a:rPr lang="es-ES" sz="1600" dirty="0">
                <a:solidFill>
                  <a:srgbClr val="333333"/>
                </a:solidFill>
                <a:latin typeface="Georgia"/>
                <a:cs typeface="Georgia"/>
              </a:rPr>
              <a:t> </a:t>
            </a:r>
            <a:r>
              <a:rPr lang="es-ES" sz="1600" spc="-5" dirty="0">
                <a:solidFill>
                  <a:srgbClr val="333333"/>
                </a:solidFill>
                <a:latin typeface="Georgia"/>
                <a:cs typeface="Georgia"/>
              </a:rPr>
              <a:t>experiencia</a:t>
            </a:r>
            <a:r>
              <a:rPr lang="es-ES" sz="1600" dirty="0">
                <a:solidFill>
                  <a:srgbClr val="333333"/>
                </a:solidFill>
                <a:latin typeface="Georgia"/>
                <a:cs typeface="Georgia"/>
              </a:rPr>
              <a:t> </a:t>
            </a:r>
            <a:r>
              <a:rPr lang="es-ES" sz="1600" spc="-5" dirty="0">
                <a:solidFill>
                  <a:srgbClr val="333333"/>
                </a:solidFill>
                <a:latin typeface="Georgia"/>
                <a:cs typeface="Georgia"/>
              </a:rPr>
              <a:t>de</a:t>
            </a:r>
            <a:r>
              <a:rPr lang="es-ES" sz="1600" dirty="0">
                <a:solidFill>
                  <a:srgbClr val="333333"/>
                </a:solidFill>
                <a:latin typeface="Georgia"/>
                <a:cs typeface="Georgia"/>
              </a:rPr>
              <a:t> </a:t>
            </a:r>
            <a:r>
              <a:rPr lang="es-ES" sz="1600" spc="-5" dirty="0">
                <a:solidFill>
                  <a:srgbClr val="333333"/>
                </a:solidFill>
                <a:latin typeface="Georgia"/>
                <a:cs typeface="Georgia"/>
              </a:rPr>
              <a:t>uso </a:t>
            </a:r>
            <a:r>
              <a:rPr lang="es-ES" sz="1600" dirty="0">
                <a:solidFill>
                  <a:srgbClr val="333333"/>
                </a:solidFill>
                <a:latin typeface="Georgia"/>
                <a:cs typeface="Georgia"/>
              </a:rPr>
              <a:t> </a:t>
            </a:r>
            <a:r>
              <a:rPr lang="es-ES" sz="1600" spc="-5" dirty="0">
                <a:solidFill>
                  <a:srgbClr val="333333"/>
                </a:solidFill>
                <a:latin typeface="Georgia"/>
                <a:cs typeface="Georgia"/>
              </a:rPr>
              <a:t>cercana a la de una aplicación de escritorio.</a:t>
            </a:r>
          </a:p>
          <a:p>
            <a:pPr marL="12700">
              <a:spcBef>
                <a:spcPts val="1300"/>
              </a:spcBef>
            </a:pPr>
            <a:r>
              <a:rPr lang="es-ES" sz="1600" spc="-5" dirty="0">
                <a:solidFill>
                  <a:srgbClr val="5C5822"/>
                </a:solidFill>
                <a:latin typeface="Trebuchet MS"/>
                <a:cs typeface="Trebuchet MS"/>
              </a:rPr>
              <a:t>Librerías, </a:t>
            </a:r>
            <a:r>
              <a:rPr lang="es-ES" sz="1600" spc="-5" dirty="0" err="1">
                <a:solidFill>
                  <a:srgbClr val="5C5822"/>
                </a:solidFill>
                <a:latin typeface="Trebuchet MS"/>
                <a:cs typeface="Trebuchet MS"/>
              </a:rPr>
              <a:t>frameworks</a:t>
            </a:r>
            <a:r>
              <a:rPr lang="es-ES" sz="1600" spc="-5" dirty="0">
                <a:solidFill>
                  <a:srgbClr val="5C5822"/>
                </a:solidFill>
                <a:latin typeface="Trebuchet MS"/>
                <a:cs typeface="Trebuchet MS"/>
              </a:rPr>
              <a:t> y desarrollo "</a:t>
            </a:r>
            <a:r>
              <a:rPr lang="es-ES" sz="1600" spc="-5" dirty="0" err="1">
                <a:solidFill>
                  <a:srgbClr val="5C5822"/>
                </a:solidFill>
                <a:latin typeface="Trebuchet MS"/>
                <a:cs typeface="Trebuchet MS"/>
              </a:rPr>
              <a:t>Vanilla</a:t>
            </a:r>
            <a:r>
              <a:rPr lang="es-ES" sz="1600" spc="-5" dirty="0">
                <a:solidFill>
                  <a:srgbClr val="5C5822"/>
                </a:solidFill>
                <a:latin typeface="Trebuchet MS"/>
                <a:cs typeface="Trebuchet MS"/>
              </a:rPr>
              <a:t> </a:t>
            </a:r>
            <a:r>
              <a:rPr lang="es-ES" sz="1600" spc="-5" dirty="0" err="1">
                <a:solidFill>
                  <a:srgbClr val="5C5822"/>
                </a:solidFill>
                <a:latin typeface="Trebuchet MS"/>
                <a:cs typeface="Trebuchet MS"/>
              </a:rPr>
              <a:t>Javascript</a:t>
            </a:r>
            <a:r>
              <a:rPr lang="es-ES" sz="1600" spc="-5" dirty="0">
                <a:solidFill>
                  <a:srgbClr val="5C5822"/>
                </a:solidFill>
                <a:latin typeface="Trebuchet MS"/>
                <a:cs typeface="Trebuchet MS"/>
              </a:rPr>
              <a:t>" para la web</a:t>
            </a:r>
            <a:endParaRPr lang="es-ES" sz="1600" dirty="0">
              <a:latin typeface="Trebuchet MS"/>
              <a:cs typeface="Trebuchet MS"/>
            </a:endParaRPr>
          </a:p>
          <a:p>
            <a:pPr marL="12700" marR="43180">
              <a:spcBef>
                <a:spcPts val="1420"/>
              </a:spcBef>
            </a:pPr>
            <a:r>
              <a:rPr lang="es-ES" sz="1600" spc="-5" dirty="0">
                <a:solidFill>
                  <a:srgbClr val="333333"/>
                </a:solidFill>
                <a:latin typeface="Georgia"/>
                <a:cs typeface="Georgia"/>
              </a:rPr>
              <a:t>La</a:t>
            </a:r>
            <a:r>
              <a:rPr lang="es-ES" sz="1600" dirty="0">
                <a:solidFill>
                  <a:srgbClr val="333333"/>
                </a:solidFill>
                <a:latin typeface="Georgia"/>
                <a:cs typeface="Georgia"/>
              </a:rPr>
              <a:t> </a:t>
            </a:r>
            <a:r>
              <a:rPr lang="es-ES" sz="1600" spc="-5" dirty="0">
                <a:solidFill>
                  <a:srgbClr val="333333"/>
                </a:solidFill>
                <a:latin typeface="Georgia"/>
                <a:cs typeface="Georgia"/>
              </a:rPr>
              <a:t>creación</a:t>
            </a:r>
            <a:r>
              <a:rPr lang="es-ES" sz="1600" dirty="0">
                <a:solidFill>
                  <a:srgbClr val="333333"/>
                </a:solidFill>
                <a:latin typeface="Georgia"/>
                <a:cs typeface="Georgia"/>
              </a:rPr>
              <a:t> </a:t>
            </a:r>
            <a:r>
              <a:rPr lang="es-ES" sz="1600" spc="-5" dirty="0">
                <a:solidFill>
                  <a:srgbClr val="333333"/>
                </a:solidFill>
                <a:latin typeface="Georgia"/>
                <a:cs typeface="Georgia"/>
              </a:rPr>
              <a:t>de</a:t>
            </a:r>
            <a:r>
              <a:rPr lang="es-ES" sz="1600" dirty="0">
                <a:solidFill>
                  <a:srgbClr val="333333"/>
                </a:solidFill>
                <a:latin typeface="Georgia"/>
                <a:cs typeface="Georgia"/>
              </a:rPr>
              <a:t> </a:t>
            </a:r>
            <a:r>
              <a:rPr lang="es-ES" sz="1600" spc="-5" dirty="0">
                <a:solidFill>
                  <a:srgbClr val="333333"/>
                </a:solidFill>
                <a:latin typeface="Georgia"/>
                <a:cs typeface="Georgia"/>
              </a:rPr>
              <a:t>una</a:t>
            </a:r>
            <a:r>
              <a:rPr lang="es-ES" sz="1600" dirty="0">
                <a:solidFill>
                  <a:srgbClr val="333333"/>
                </a:solidFill>
                <a:latin typeface="Georgia"/>
                <a:cs typeface="Georgia"/>
              </a:rPr>
              <a:t> </a:t>
            </a:r>
            <a:r>
              <a:rPr lang="es-ES" sz="1600" spc="-5" dirty="0">
                <a:solidFill>
                  <a:srgbClr val="333333"/>
                </a:solidFill>
                <a:latin typeface="Georgia"/>
                <a:cs typeface="Georgia"/>
              </a:rPr>
              <a:t>SPA</a:t>
            </a:r>
            <a:r>
              <a:rPr lang="es-ES" sz="1600" dirty="0">
                <a:solidFill>
                  <a:srgbClr val="333333"/>
                </a:solidFill>
                <a:latin typeface="Georgia"/>
                <a:cs typeface="Georgia"/>
              </a:rPr>
              <a:t> </a:t>
            </a:r>
            <a:r>
              <a:rPr lang="es-ES" sz="1600" spc="-5" dirty="0">
                <a:solidFill>
                  <a:srgbClr val="333333"/>
                </a:solidFill>
                <a:latin typeface="Georgia"/>
                <a:cs typeface="Georgia"/>
              </a:rPr>
              <a:t>es</a:t>
            </a:r>
            <a:r>
              <a:rPr lang="es-ES" sz="1600" dirty="0">
                <a:solidFill>
                  <a:srgbClr val="333333"/>
                </a:solidFill>
                <a:latin typeface="Georgia"/>
                <a:cs typeface="Georgia"/>
              </a:rPr>
              <a:t> </a:t>
            </a:r>
            <a:r>
              <a:rPr lang="es-ES" sz="1600" spc="-5" dirty="0">
                <a:solidFill>
                  <a:srgbClr val="333333"/>
                </a:solidFill>
                <a:latin typeface="Georgia"/>
                <a:cs typeface="Georgia"/>
              </a:rPr>
              <a:t>una</a:t>
            </a:r>
            <a:r>
              <a:rPr lang="es-ES" sz="1600" dirty="0">
                <a:solidFill>
                  <a:srgbClr val="333333"/>
                </a:solidFill>
                <a:latin typeface="Georgia"/>
                <a:cs typeface="Georgia"/>
              </a:rPr>
              <a:t> </a:t>
            </a:r>
            <a:r>
              <a:rPr lang="es-ES" sz="1600" spc="-5" dirty="0">
                <a:solidFill>
                  <a:srgbClr val="333333"/>
                </a:solidFill>
                <a:latin typeface="Georgia"/>
                <a:cs typeface="Georgia"/>
              </a:rPr>
              <a:t>tarea</a:t>
            </a:r>
            <a:r>
              <a:rPr lang="es-ES" sz="1600" dirty="0">
                <a:solidFill>
                  <a:srgbClr val="333333"/>
                </a:solidFill>
                <a:latin typeface="Georgia"/>
                <a:cs typeface="Georgia"/>
              </a:rPr>
              <a:t> </a:t>
            </a:r>
            <a:r>
              <a:rPr lang="es-ES" sz="1600" spc="-5" dirty="0">
                <a:solidFill>
                  <a:srgbClr val="333333"/>
                </a:solidFill>
                <a:latin typeface="Georgia"/>
                <a:cs typeface="Georgia"/>
              </a:rPr>
              <a:t>bastante</a:t>
            </a:r>
            <a:r>
              <a:rPr lang="es-ES" sz="1600" dirty="0">
                <a:solidFill>
                  <a:srgbClr val="333333"/>
                </a:solidFill>
                <a:latin typeface="Georgia"/>
                <a:cs typeface="Georgia"/>
              </a:rPr>
              <a:t> </a:t>
            </a:r>
            <a:r>
              <a:rPr lang="es-ES" sz="1600" spc="-5" dirty="0">
                <a:solidFill>
                  <a:srgbClr val="333333"/>
                </a:solidFill>
                <a:latin typeface="Georgia"/>
                <a:cs typeface="Georgia"/>
              </a:rPr>
              <a:t>más</a:t>
            </a:r>
            <a:r>
              <a:rPr lang="es-ES" sz="1600" dirty="0">
                <a:solidFill>
                  <a:srgbClr val="333333"/>
                </a:solidFill>
                <a:latin typeface="Georgia"/>
                <a:cs typeface="Georgia"/>
              </a:rPr>
              <a:t> </a:t>
            </a:r>
            <a:r>
              <a:rPr lang="es-ES" sz="1600" spc="-5" dirty="0">
                <a:solidFill>
                  <a:srgbClr val="333333"/>
                </a:solidFill>
                <a:latin typeface="Georgia"/>
                <a:cs typeface="Georgia"/>
              </a:rPr>
              <a:t>avanzada</a:t>
            </a:r>
            <a:r>
              <a:rPr lang="es-ES" sz="1600" dirty="0">
                <a:solidFill>
                  <a:srgbClr val="333333"/>
                </a:solidFill>
                <a:latin typeface="Georgia"/>
                <a:cs typeface="Georgia"/>
              </a:rPr>
              <a:t> </a:t>
            </a:r>
            <a:r>
              <a:rPr lang="es-ES" sz="1600" spc="-5" dirty="0">
                <a:solidFill>
                  <a:srgbClr val="333333"/>
                </a:solidFill>
                <a:latin typeface="Georgia"/>
                <a:cs typeface="Georgia"/>
              </a:rPr>
              <a:t>que</a:t>
            </a:r>
            <a:r>
              <a:rPr lang="es-ES" sz="1600" dirty="0">
                <a:solidFill>
                  <a:srgbClr val="333333"/>
                </a:solidFill>
                <a:latin typeface="Georgia"/>
                <a:cs typeface="Georgia"/>
              </a:rPr>
              <a:t> </a:t>
            </a:r>
            <a:r>
              <a:rPr lang="es-ES" sz="1600" spc="-5" dirty="0">
                <a:solidFill>
                  <a:srgbClr val="333333"/>
                </a:solidFill>
                <a:latin typeface="Georgia"/>
                <a:cs typeface="Georgia"/>
              </a:rPr>
              <a:t>el</a:t>
            </a:r>
            <a:r>
              <a:rPr lang="es-ES" sz="1600" dirty="0">
                <a:solidFill>
                  <a:srgbClr val="333333"/>
                </a:solidFill>
                <a:latin typeface="Georgia"/>
                <a:cs typeface="Georgia"/>
              </a:rPr>
              <a:t> </a:t>
            </a:r>
            <a:r>
              <a:rPr lang="es-ES" sz="1600" spc="-5" dirty="0">
                <a:solidFill>
                  <a:srgbClr val="333333"/>
                </a:solidFill>
                <a:latin typeface="Georgia"/>
                <a:cs typeface="Georgia"/>
              </a:rPr>
              <a:t>desarrollo</a:t>
            </a:r>
            <a:r>
              <a:rPr lang="es-ES" sz="1600" dirty="0">
                <a:solidFill>
                  <a:srgbClr val="333333"/>
                </a:solidFill>
                <a:latin typeface="Georgia"/>
                <a:cs typeface="Georgia"/>
              </a:rPr>
              <a:t> </a:t>
            </a:r>
            <a:r>
              <a:rPr lang="es-ES" sz="1600" spc="-5" dirty="0">
                <a:solidFill>
                  <a:srgbClr val="333333"/>
                </a:solidFill>
                <a:latin typeface="Georgia"/>
                <a:cs typeface="Georgia"/>
              </a:rPr>
              <a:t>de</a:t>
            </a:r>
            <a:r>
              <a:rPr lang="es-ES" sz="1600" dirty="0">
                <a:solidFill>
                  <a:srgbClr val="333333"/>
                </a:solidFill>
                <a:latin typeface="Georgia"/>
                <a:cs typeface="Georgia"/>
              </a:rPr>
              <a:t> </a:t>
            </a:r>
            <a:r>
              <a:rPr lang="es-ES" sz="1600" spc="-5" dirty="0">
                <a:solidFill>
                  <a:srgbClr val="333333"/>
                </a:solidFill>
                <a:latin typeface="Georgia"/>
                <a:cs typeface="Georgia"/>
              </a:rPr>
              <a:t>un</a:t>
            </a:r>
            <a:r>
              <a:rPr lang="es-ES" sz="1600" dirty="0">
                <a:solidFill>
                  <a:srgbClr val="333333"/>
                </a:solidFill>
                <a:latin typeface="Georgia"/>
                <a:cs typeface="Georgia"/>
              </a:rPr>
              <a:t> </a:t>
            </a:r>
            <a:r>
              <a:rPr lang="es-ES" sz="1600" spc="-5" dirty="0">
                <a:solidFill>
                  <a:srgbClr val="333333"/>
                </a:solidFill>
                <a:latin typeface="Georgia"/>
                <a:cs typeface="Georgia"/>
              </a:rPr>
              <a:t>sitio</a:t>
            </a:r>
            <a:r>
              <a:rPr lang="es-ES" sz="1600" dirty="0">
                <a:solidFill>
                  <a:srgbClr val="333333"/>
                </a:solidFill>
                <a:latin typeface="Georgia"/>
                <a:cs typeface="Georgia"/>
              </a:rPr>
              <a:t> </a:t>
            </a:r>
            <a:r>
              <a:rPr lang="es-ES" sz="1600" spc="-5" dirty="0">
                <a:solidFill>
                  <a:srgbClr val="333333"/>
                </a:solidFill>
                <a:latin typeface="Georgia"/>
                <a:cs typeface="Georgia"/>
              </a:rPr>
              <a:t>web</a:t>
            </a:r>
            <a:r>
              <a:rPr lang="es-ES" sz="1600" dirty="0">
                <a:solidFill>
                  <a:srgbClr val="333333"/>
                </a:solidFill>
                <a:latin typeface="Georgia"/>
                <a:cs typeface="Georgia"/>
              </a:rPr>
              <a:t> </a:t>
            </a:r>
            <a:r>
              <a:rPr lang="es-ES" sz="1600" spc="-5" dirty="0">
                <a:solidFill>
                  <a:srgbClr val="333333"/>
                </a:solidFill>
                <a:latin typeface="Georgia"/>
                <a:cs typeface="Georgia"/>
              </a:rPr>
              <a:t>y </a:t>
            </a:r>
            <a:r>
              <a:rPr lang="es-ES" sz="1600" spc="-300" dirty="0">
                <a:solidFill>
                  <a:srgbClr val="333333"/>
                </a:solidFill>
                <a:latin typeface="Georgia"/>
                <a:cs typeface="Georgia"/>
              </a:rPr>
              <a:t> </a:t>
            </a:r>
            <a:r>
              <a:rPr lang="es-ES" sz="1600" spc="-5" dirty="0">
                <a:solidFill>
                  <a:srgbClr val="333333"/>
                </a:solidFill>
                <a:latin typeface="Georgia"/>
                <a:cs typeface="Georgia"/>
              </a:rPr>
              <a:t>para poder realizar</a:t>
            </a:r>
            <a:r>
              <a:rPr lang="es-ES" sz="1600" dirty="0">
                <a:solidFill>
                  <a:srgbClr val="333333"/>
                </a:solidFill>
                <a:latin typeface="Georgia"/>
                <a:cs typeface="Georgia"/>
              </a:rPr>
              <a:t> </a:t>
            </a:r>
            <a:r>
              <a:rPr lang="es-ES" sz="1600" spc="-5" dirty="0">
                <a:solidFill>
                  <a:srgbClr val="333333"/>
                </a:solidFill>
                <a:latin typeface="Georgia"/>
                <a:cs typeface="Georgia"/>
              </a:rPr>
              <a:t>ese trabajo</a:t>
            </a:r>
            <a:r>
              <a:rPr lang="es-ES" sz="1600" dirty="0">
                <a:solidFill>
                  <a:srgbClr val="333333"/>
                </a:solidFill>
                <a:latin typeface="Georgia"/>
                <a:cs typeface="Georgia"/>
              </a:rPr>
              <a:t> </a:t>
            </a:r>
            <a:r>
              <a:rPr lang="es-ES" sz="1600" spc="-5" dirty="0">
                <a:solidFill>
                  <a:srgbClr val="333333"/>
                </a:solidFill>
                <a:latin typeface="Georgia"/>
                <a:cs typeface="Georgia"/>
              </a:rPr>
              <a:t>es importante</a:t>
            </a:r>
            <a:r>
              <a:rPr lang="es-ES" sz="1600" dirty="0">
                <a:solidFill>
                  <a:srgbClr val="333333"/>
                </a:solidFill>
                <a:latin typeface="Georgia"/>
                <a:cs typeface="Georgia"/>
              </a:rPr>
              <a:t> </a:t>
            </a:r>
            <a:r>
              <a:rPr lang="es-ES" sz="1600" spc="-5" dirty="0">
                <a:solidFill>
                  <a:srgbClr val="333333"/>
                </a:solidFill>
                <a:latin typeface="Georgia"/>
                <a:cs typeface="Georgia"/>
              </a:rPr>
              <a:t>que el</a:t>
            </a:r>
            <a:r>
              <a:rPr lang="es-ES" sz="1600" dirty="0">
                <a:solidFill>
                  <a:srgbClr val="333333"/>
                </a:solidFill>
                <a:latin typeface="Georgia"/>
                <a:cs typeface="Georgia"/>
              </a:rPr>
              <a:t> </a:t>
            </a:r>
            <a:r>
              <a:rPr lang="es-ES" sz="1600" spc="-5" dirty="0">
                <a:solidFill>
                  <a:srgbClr val="333333"/>
                </a:solidFill>
                <a:latin typeface="Georgia"/>
                <a:cs typeface="Georgia"/>
              </a:rPr>
              <a:t>equipo de</a:t>
            </a:r>
            <a:r>
              <a:rPr lang="es-ES" sz="1600" dirty="0">
                <a:solidFill>
                  <a:srgbClr val="333333"/>
                </a:solidFill>
                <a:latin typeface="Georgia"/>
                <a:cs typeface="Georgia"/>
              </a:rPr>
              <a:t> </a:t>
            </a:r>
            <a:r>
              <a:rPr lang="es-ES" sz="1600" spc="-5" dirty="0">
                <a:solidFill>
                  <a:srgbClr val="333333"/>
                </a:solidFill>
                <a:latin typeface="Georgia"/>
                <a:cs typeface="Georgia"/>
              </a:rPr>
              <a:t>desarrollo se</a:t>
            </a:r>
            <a:r>
              <a:rPr lang="es-ES" sz="1600" dirty="0">
                <a:solidFill>
                  <a:srgbClr val="333333"/>
                </a:solidFill>
                <a:latin typeface="Georgia"/>
                <a:cs typeface="Georgia"/>
              </a:rPr>
              <a:t> </a:t>
            </a:r>
            <a:r>
              <a:rPr lang="es-ES" sz="1600" spc="-5" dirty="0">
                <a:solidFill>
                  <a:srgbClr val="333333"/>
                </a:solidFill>
                <a:latin typeface="Georgia"/>
                <a:cs typeface="Georgia"/>
              </a:rPr>
              <a:t>base en</a:t>
            </a:r>
            <a:r>
              <a:rPr lang="es-ES" sz="1600" dirty="0">
                <a:solidFill>
                  <a:srgbClr val="333333"/>
                </a:solidFill>
                <a:latin typeface="Georgia"/>
                <a:cs typeface="Georgia"/>
              </a:rPr>
              <a:t> </a:t>
            </a:r>
            <a:r>
              <a:rPr lang="es-ES" sz="1600" spc="-5" dirty="0">
                <a:solidFill>
                  <a:srgbClr val="333333"/>
                </a:solidFill>
                <a:latin typeface="Georgia"/>
                <a:cs typeface="Georgia"/>
              </a:rPr>
              <a:t>un </a:t>
            </a:r>
            <a:r>
              <a:rPr lang="es-ES" sz="1600" dirty="0">
                <a:solidFill>
                  <a:srgbClr val="333333"/>
                </a:solidFill>
                <a:latin typeface="Georgia"/>
                <a:cs typeface="Georgia"/>
              </a:rPr>
              <a:t> </a:t>
            </a:r>
            <a:r>
              <a:rPr lang="es-ES" sz="1600" spc="-5" dirty="0" err="1">
                <a:solidFill>
                  <a:srgbClr val="333333"/>
                </a:solidFill>
                <a:latin typeface="Georgia"/>
                <a:cs typeface="Georgia"/>
              </a:rPr>
              <a:t>framework</a:t>
            </a:r>
            <a:r>
              <a:rPr lang="es-ES" sz="1600" spc="-5" dirty="0">
                <a:solidFill>
                  <a:srgbClr val="333333"/>
                </a:solidFill>
                <a:latin typeface="Georgia"/>
                <a:cs typeface="Georgia"/>
              </a:rPr>
              <a:t> </a:t>
            </a:r>
            <a:r>
              <a:rPr lang="es-ES" sz="1600" spc="-5" dirty="0" err="1">
                <a:solidFill>
                  <a:srgbClr val="333333"/>
                </a:solidFill>
                <a:latin typeface="Georgia"/>
                <a:cs typeface="Georgia"/>
              </a:rPr>
              <a:t>Javascript</a:t>
            </a:r>
            <a:r>
              <a:rPr lang="es-ES" sz="1600" spc="-5" dirty="0">
                <a:solidFill>
                  <a:srgbClr val="333333"/>
                </a:solidFill>
                <a:latin typeface="Georgia"/>
                <a:cs typeface="Georgia"/>
              </a:rPr>
              <a:t>, como podría</a:t>
            </a:r>
            <a:r>
              <a:rPr lang="es-ES" sz="1600" dirty="0">
                <a:solidFill>
                  <a:srgbClr val="333333"/>
                </a:solidFill>
                <a:latin typeface="Georgia"/>
                <a:cs typeface="Georgia"/>
              </a:rPr>
              <a:t> </a:t>
            </a:r>
            <a:r>
              <a:rPr lang="es-ES" sz="1600" spc="-5" dirty="0">
                <a:solidFill>
                  <a:srgbClr val="333333"/>
                </a:solidFill>
                <a:latin typeface="Georgia"/>
                <a:cs typeface="Georgia"/>
              </a:rPr>
              <a:t>ser Angular, </a:t>
            </a:r>
            <a:r>
              <a:rPr lang="es-ES" sz="1600" spc="-5" dirty="0" err="1">
                <a:solidFill>
                  <a:srgbClr val="333333"/>
                </a:solidFill>
                <a:latin typeface="Georgia"/>
                <a:cs typeface="Georgia"/>
              </a:rPr>
              <a:t>React</a:t>
            </a:r>
            <a:r>
              <a:rPr lang="es-ES" sz="1600" spc="-5" dirty="0">
                <a:solidFill>
                  <a:srgbClr val="333333"/>
                </a:solidFill>
                <a:latin typeface="Georgia"/>
                <a:cs typeface="Georgia"/>
              </a:rPr>
              <a:t>, </a:t>
            </a:r>
            <a:r>
              <a:rPr lang="es-ES" sz="1600" spc="-5" dirty="0" err="1">
                <a:solidFill>
                  <a:srgbClr val="333333"/>
                </a:solidFill>
                <a:latin typeface="Georgia"/>
                <a:cs typeface="Georgia"/>
              </a:rPr>
              <a:t>VueJS</a:t>
            </a:r>
            <a:r>
              <a:rPr lang="es-ES" sz="1600" spc="-5" dirty="0">
                <a:solidFill>
                  <a:srgbClr val="333333"/>
                </a:solidFill>
                <a:latin typeface="Georgia"/>
                <a:cs typeface="Georgia"/>
              </a:rPr>
              <a:t>, </a:t>
            </a:r>
            <a:r>
              <a:rPr lang="es-ES" sz="1600" spc="-5" dirty="0" err="1">
                <a:solidFill>
                  <a:srgbClr val="333333"/>
                </a:solidFill>
                <a:latin typeface="Georgia"/>
                <a:cs typeface="Georgia"/>
              </a:rPr>
              <a:t>Ember</a:t>
            </a:r>
            <a:r>
              <a:rPr lang="es-ES" sz="1600" dirty="0">
                <a:solidFill>
                  <a:srgbClr val="333333"/>
                </a:solidFill>
                <a:latin typeface="Georgia"/>
                <a:cs typeface="Georgia"/>
              </a:rPr>
              <a:t> </a:t>
            </a:r>
            <a:r>
              <a:rPr lang="es-ES" sz="1600" spc="-5" dirty="0">
                <a:solidFill>
                  <a:srgbClr val="333333"/>
                </a:solidFill>
                <a:latin typeface="Georgia"/>
                <a:cs typeface="Georgia"/>
              </a:rPr>
              <a:t>o </a:t>
            </a:r>
            <a:r>
              <a:rPr lang="es-ES" sz="1600" spc="-5" dirty="0" err="1">
                <a:solidFill>
                  <a:srgbClr val="333333"/>
                </a:solidFill>
                <a:latin typeface="Georgia"/>
                <a:cs typeface="Georgia"/>
              </a:rPr>
              <a:t>Polymer</a:t>
            </a:r>
            <a:r>
              <a:rPr lang="es-ES" sz="1600" spc="-5" dirty="0">
                <a:solidFill>
                  <a:srgbClr val="333333"/>
                </a:solidFill>
                <a:latin typeface="Georgia"/>
                <a:cs typeface="Georgia"/>
              </a:rPr>
              <a:t>.</a:t>
            </a:r>
          </a:p>
          <a:p>
            <a:pPr marL="12700" marR="43180">
              <a:spcBef>
                <a:spcPts val="1420"/>
              </a:spcBef>
            </a:pPr>
            <a:r>
              <a:rPr lang="es-ES" sz="1600" spc="-5" dirty="0">
                <a:solidFill>
                  <a:srgbClr val="333333"/>
                </a:solidFill>
                <a:latin typeface="Georgia"/>
                <a:cs typeface="Georgia"/>
              </a:rPr>
              <a:t>Para</a:t>
            </a:r>
            <a:r>
              <a:rPr lang="es-ES" sz="1600" dirty="0">
                <a:solidFill>
                  <a:srgbClr val="333333"/>
                </a:solidFill>
                <a:latin typeface="Georgia"/>
                <a:cs typeface="Georgia"/>
              </a:rPr>
              <a:t> </a:t>
            </a:r>
            <a:r>
              <a:rPr lang="es-ES" sz="1600" spc="-5" dirty="0">
                <a:solidFill>
                  <a:srgbClr val="333333"/>
                </a:solidFill>
                <a:latin typeface="Georgia"/>
                <a:cs typeface="Georgia"/>
              </a:rPr>
              <a:t>el</a:t>
            </a:r>
            <a:r>
              <a:rPr lang="es-ES" sz="1600" dirty="0">
                <a:solidFill>
                  <a:srgbClr val="333333"/>
                </a:solidFill>
                <a:latin typeface="Georgia"/>
                <a:cs typeface="Georgia"/>
              </a:rPr>
              <a:t> </a:t>
            </a:r>
            <a:r>
              <a:rPr lang="es-ES" sz="1600" spc="-5" dirty="0">
                <a:solidFill>
                  <a:srgbClr val="333333"/>
                </a:solidFill>
                <a:latin typeface="Georgia"/>
                <a:cs typeface="Georgia"/>
              </a:rPr>
              <a:t>desarrollo</a:t>
            </a:r>
            <a:r>
              <a:rPr lang="es-ES" sz="1600" dirty="0">
                <a:solidFill>
                  <a:srgbClr val="333333"/>
                </a:solidFill>
                <a:latin typeface="Georgia"/>
                <a:cs typeface="Georgia"/>
              </a:rPr>
              <a:t> </a:t>
            </a:r>
            <a:r>
              <a:rPr lang="es-ES" sz="1600" spc="-5" dirty="0">
                <a:solidFill>
                  <a:srgbClr val="333333"/>
                </a:solidFill>
                <a:latin typeface="Georgia"/>
                <a:cs typeface="Georgia"/>
              </a:rPr>
              <a:t>de</a:t>
            </a:r>
            <a:r>
              <a:rPr lang="es-ES" sz="1600" dirty="0">
                <a:solidFill>
                  <a:srgbClr val="333333"/>
                </a:solidFill>
                <a:latin typeface="Georgia"/>
                <a:cs typeface="Georgia"/>
              </a:rPr>
              <a:t> </a:t>
            </a:r>
            <a:r>
              <a:rPr lang="es-ES" sz="1600" spc="-5" dirty="0">
                <a:solidFill>
                  <a:srgbClr val="333333"/>
                </a:solidFill>
                <a:latin typeface="Georgia"/>
                <a:cs typeface="Georgia"/>
              </a:rPr>
              <a:t>sitios</a:t>
            </a:r>
            <a:r>
              <a:rPr lang="es-ES" sz="1600" spc="5" dirty="0">
                <a:solidFill>
                  <a:srgbClr val="333333"/>
                </a:solidFill>
                <a:latin typeface="Georgia"/>
                <a:cs typeface="Georgia"/>
              </a:rPr>
              <a:t> </a:t>
            </a:r>
            <a:r>
              <a:rPr lang="es-ES" sz="1600" spc="-5" dirty="0">
                <a:solidFill>
                  <a:srgbClr val="333333"/>
                </a:solidFill>
                <a:latin typeface="Georgia"/>
                <a:cs typeface="Georgia"/>
              </a:rPr>
              <a:t>web</a:t>
            </a:r>
            <a:r>
              <a:rPr lang="es-ES" sz="1600" dirty="0">
                <a:solidFill>
                  <a:srgbClr val="333333"/>
                </a:solidFill>
                <a:latin typeface="Georgia"/>
                <a:cs typeface="Georgia"/>
              </a:rPr>
              <a:t> </a:t>
            </a:r>
            <a:r>
              <a:rPr lang="es-ES" sz="1600" spc="-5" dirty="0">
                <a:solidFill>
                  <a:srgbClr val="333333"/>
                </a:solidFill>
                <a:latin typeface="Georgia"/>
                <a:cs typeface="Georgia"/>
              </a:rPr>
              <a:t>sería</a:t>
            </a:r>
            <a:r>
              <a:rPr lang="es-ES" sz="1600" dirty="0">
                <a:solidFill>
                  <a:srgbClr val="333333"/>
                </a:solidFill>
                <a:latin typeface="Georgia"/>
                <a:cs typeface="Georgia"/>
              </a:rPr>
              <a:t> </a:t>
            </a:r>
            <a:r>
              <a:rPr lang="es-ES" sz="1600" spc="-5" dirty="0">
                <a:solidFill>
                  <a:srgbClr val="333333"/>
                </a:solidFill>
                <a:latin typeface="Georgia"/>
                <a:cs typeface="Georgia"/>
              </a:rPr>
              <a:t>suficiente</a:t>
            </a:r>
            <a:r>
              <a:rPr lang="es-ES" sz="1600" dirty="0">
                <a:solidFill>
                  <a:srgbClr val="333333"/>
                </a:solidFill>
                <a:latin typeface="Georgia"/>
                <a:cs typeface="Georgia"/>
              </a:rPr>
              <a:t> </a:t>
            </a:r>
            <a:r>
              <a:rPr lang="es-ES" sz="1600" spc="-5" dirty="0">
                <a:solidFill>
                  <a:srgbClr val="333333"/>
                </a:solidFill>
                <a:latin typeface="Georgia"/>
                <a:cs typeface="Georgia"/>
              </a:rPr>
              <a:t>generalmente</a:t>
            </a:r>
            <a:r>
              <a:rPr lang="es-ES" sz="1600" dirty="0">
                <a:solidFill>
                  <a:srgbClr val="333333"/>
                </a:solidFill>
                <a:latin typeface="Georgia"/>
                <a:cs typeface="Georgia"/>
              </a:rPr>
              <a:t> </a:t>
            </a:r>
            <a:r>
              <a:rPr lang="es-ES" sz="1600" spc="-5" dirty="0">
                <a:solidFill>
                  <a:srgbClr val="333333"/>
                </a:solidFill>
                <a:latin typeface="Georgia"/>
                <a:cs typeface="Georgia"/>
              </a:rPr>
              <a:t>con</a:t>
            </a:r>
            <a:r>
              <a:rPr lang="es-ES" sz="1600" spc="5" dirty="0">
                <a:solidFill>
                  <a:srgbClr val="333333"/>
                </a:solidFill>
                <a:latin typeface="Georgia"/>
                <a:cs typeface="Georgia"/>
              </a:rPr>
              <a:t> </a:t>
            </a:r>
            <a:r>
              <a:rPr lang="es-ES" sz="1600" spc="-5" dirty="0">
                <a:solidFill>
                  <a:srgbClr val="333333"/>
                </a:solidFill>
                <a:latin typeface="Georgia"/>
                <a:cs typeface="Georgia"/>
              </a:rPr>
              <a:t>el</a:t>
            </a:r>
            <a:r>
              <a:rPr lang="es-ES" sz="1600" dirty="0">
                <a:solidFill>
                  <a:srgbClr val="333333"/>
                </a:solidFill>
                <a:latin typeface="Georgia"/>
                <a:cs typeface="Georgia"/>
              </a:rPr>
              <a:t> </a:t>
            </a:r>
            <a:r>
              <a:rPr lang="es-ES" sz="1600" spc="-5" dirty="0">
                <a:solidFill>
                  <a:srgbClr val="333333"/>
                </a:solidFill>
                <a:latin typeface="Georgia"/>
                <a:cs typeface="Georgia"/>
              </a:rPr>
              <a:t>uso</a:t>
            </a:r>
            <a:r>
              <a:rPr lang="es-ES" sz="1600" dirty="0">
                <a:solidFill>
                  <a:srgbClr val="333333"/>
                </a:solidFill>
                <a:latin typeface="Georgia"/>
                <a:cs typeface="Georgia"/>
              </a:rPr>
              <a:t> </a:t>
            </a:r>
            <a:r>
              <a:rPr lang="es-ES" sz="1600" spc="-5" dirty="0">
                <a:solidFill>
                  <a:srgbClr val="333333"/>
                </a:solidFill>
                <a:latin typeface="Georgia"/>
                <a:cs typeface="Georgia"/>
              </a:rPr>
              <a:t>de</a:t>
            </a:r>
            <a:r>
              <a:rPr lang="es-ES" sz="1600" dirty="0">
                <a:solidFill>
                  <a:srgbClr val="333333"/>
                </a:solidFill>
                <a:latin typeface="Georgia"/>
                <a:cs typeface="Georgia"/>
              </a:rPr>
              <a:t> </a:t>
            </a:r>
            <a:r>
              <a:rPr lang="es-ES" sz="1600" spc="-5" dirty="0" err="1">
                <a:solidFill>
                  <a:srgbClr val="333333"/>
                </a:solidFill>
                <a:latin typeface="Georgia"/>
                <a:cs typeface="Georgia"/>
              </a:rPr>
              <a:t>Javascript</a:t>
            </a:r>
            <a:r>
              <a:rPr lang="es-ES" sz="1600" dirty="0">
                <a:solidFill>
                  <a:srgbClr val="333333"/>
                </a:solidFill>
                <a:latin typeface="Georgia"/>
                <a:cs typeface="Georgia"/>
              </a:rPr>
              <a:t> </a:t>
            </a:r>
            <a:r>
              <a:rPr lang="es-ES" sz="1600" spc="-5" dirty="0">
                <a:solidFill>
                  <a:srgbClr val="333333"/>
                </a:solidFill>
                <a:latin typeface="Georgia"/>
                <a:cs typeface="Georgia"/>
              </a:rPr>
              <a:t>puro,</a:t>
            </a:r>
            <a:r>
              <a:rPr lang="es-ES" sz="1600" spc="5" dirty="0">
                <a:solidFill>
                  <a:srgbClr val="333333"/>
                </a:solidFill>
                <a:latin typeface="Georgia"/>
                <a:cs typeface="Georgia"/>
              </a:rPr>
              <a:t> </a:t>
            </a:r>
            <a:r>
              <a:rPr lang="es-ES" sz="1600" spc="-5" dirty="0">
                <a:solidFill>
                  <a:srgbClr val="333333"/>
                </a:solidFill>
                <a:latin typeface="Georgia"/>
                <a:cs typeface="Georgia"/>
              </a:rPr>
              <a:t>sin </a:t>
            </a:r>
            <a:r>
              <a:rPr lang="es-ES" sz="1600" spc="-300" dirty="0">
                <a:solidFill>
                  <a:srgbClr val="333333"/>
                </a:solidFill>
                <a:latin typeface="Georgia"/>
                <a:cs typeface="Georgia"/>
              </a:rPr>
              <a:t> </a:t>
            </a:r>
            <a:r>
              <a:rPr lang="es-ES" sz="1600" spc="-5" dirty="0">
                <a:solidFill>
                  <a:srgbClr val="333333"/>
                </a:solidFill>
                <a:latin typeface="Georgia"/>
                <a:cs typeface="Georgia"/>
              </a:rPr>
              <a:t>necesidad de</a:t>
            </a:r>
            <a:r>
              <a:rPr lang="es-ES" sz="1600" dirty="0">
                <a:solidFill>
                  <a:srgbClr val="333333"/>
                </a:solidFill>
                <a:latin typeface="Georgia"/>
                <a:cs typeface="Georgia"/>
              </a:rPr>
              <a:t> </a:t>
            </a:r>
            <a:r>
              <a:rPr lang="es-ES" sz="1600" spc="-5" dirty="0">
                <a:solidFill>
                  <a:srgbClr val="333333"/>
                </a:solidFill>
                <a:latin typeface="Georgia"/>
                <a:cs typeface="Georgia"/>
              </a:rPr>
              <a:t>basarnos</a:t>
            </a:r>
            <a:r>
              <a:rPr lang="es-ES" sz="1600" dirty="0">
                <a:solidFill>
                  <a:srgbClr val="333333"/>
                </a:solidFill>
                <a:latin typeface="Georgia"/>
                <a:cs typeface="Georgia"/>
              </a:rPr>
              <a:t> </a:t>
            </a:r>
            <a:r>
              <a:rPr lang="es-ES" sz="1600" spc="-5" dirty="0">
                <a:solidFill>
                  <a:srgbClr val="333333"/>
                </a:solidFill>
                <a:latin typeface="Georgia"/>
                <a:cs typeface="Georgia"/>
              </a:rPr>
              <a:t>en</a:t>
            </a:r>
            <a:r>
              <a:rPr lang="es-ES" sz="1600" dirty="0">
                <a:solidFill>
                  <a:srgbClr val="333333"/>
                </a:solidFill>
                <a:latin typeface="Georgia"/>
                <a:cs typeface="Georgia"/>
              </a:rPr>
              <a:t> </a:t>
            </a:r>
            <a:r>
              <a:rPr lang="es-ES" sz="1600" spc="-5" dirty="0">
                <a:solidFill>
                  <a:srgbClr val="333333"/>
                </a:solidFill>
                <a:latin typeface="Georgia"/>
                <a:cs typeface="Georgia"/>
              </a:rPr>
              <a:t>ninguna librería</a:t>
            </a:r>
            <a:r>
              <a:rPr lang="es-ES" sz="1600" dirty="0">
                <a:solidFill>
                  <a:srgbClr val="333333"/>
                </a:solidFill>
                <a:latin typeface="Georgia"/>
                <a:cs typeface="Georgia"/>
              </a:rPr>
              <a:t> </a:t>
            </a:r>
            <a:r>
              <a:rPr lang="es-ES" sz="1600" spc="-5" dirty="0">
                <a:solidFill>
                  <a:srgbClr val="333333"/>
                </a:solidFill>
                <a:latin typeface="Georgia"/>
                <a:cs typeface="Georgia"/>
              </a:rPr>
              <a:t>adicional.</a:t>
            </a:r>
            <a:r>
              <a:rPr lang="es-ES" sz="1600" dirty="0">
                <a:solidFill>
                  <a:srgbClr val="333333"/>
                </a:solidFill>
                <a:latin typeface="Georgia"/>
                <a:cs typeface="Georgia"/>
              </a:rPr>
              <a:t> </a:t>
            </a:r>
            <a:r>
              <a:rPr lang="es-ES" sz="1600" spc="-5" dirty="0">
                <a:solidFill>
                  <a:srgbClr val="333333"/>
                </a:solidFill>
                <a:latin typeface="Georgia"/>
                <a:cs typeface="Georgia"/>
              </a:rPr>
              <a:t>Ese</a:t>
            </a:r>
            <a:r>
              <a:rPr lang="es-ES" sz="1600" dirty="0">
                <a:solidFill>
                  <a:srgbClr val="333333"/>
                </a:solidFill>
                <a:latin typeface="Georgia"/>
                <a:cs typeface="Georgia"/>
              </a:rPr>
              <a:t> </a:t>
            </a:r>
            <a:r>
              <a:rPr lang="es-ES" sz="1600" spc="-5" dirty="0">
                <a:solidFill>
                  <a:srgbClr val="333333"/>
                </a:solidFill>
                <a:latin typeface="Georgia"/>
                <a:cs typeface="Georgia"/>
              </a:rPr>
              <a:t>desarrollo</a:t>
            </a:r>
            <a:r>
              <a:rPr lang="es-ES" sz="1600" dirty="0">
                <a:solidFill>
                  <a:srgbClr val="333333"/>
                </a:solidFill>
                <a:latin typeface="Georgia"/>
                <a:cs typeface="Georgia"/>
              </a:rPr>
              <a:t> </a:t>
            </a:r>
            <a:r>
              <a:rPr lang="es-ES" sz="1600" spc="-5" dirty="0">
                <a:solidFill>
                  <a:srgbClr val="333333"/>
                </a:solidFill>
                <a:latin typeface="Georgia"/>
                <a:cs typeface="Georgia"/>
              </a:rPr>
              <a:t>de </a:t>
            </a:r>
            <a:r>
              <a:rPr lang="es-ES" sz="1600" spc="-5" dirty="0" err="1">
                <a:solidFill>
                  <a:srgbClr val="333333"/>
                </a:solidFill>
                <a:latin typeface="Georgia"/>
                <a:cs typeface="Georgia"/>
              </a:rPr>
              <a:t>Javascript</a:t>
            </a:r>
            <a:r>
              <a:rPr lang="es-ES" sz="1600" dirty="0">
                <a:solidFill>
                  <a:srgbClr val="333333"/>
                </a:solidFill>
                <a:latin typeface="Georgia"/>
                <a:cs typeface="Georgia"/>
              </a:rPr>
              <a:t> </a:t>
            </a:r>
            <a:r>
              <a:rPr lang="es-ES" sz="1600" spc="-5" dirty="0">
                <a:solidFill>
                  <a:srgbClr val="333333"/>
                </a:solidFill>
                <a:latin typeface="Georgia"/>
                <a:cs typeface="Georgia"/>
              </a:rPr>
              <a:t>"puro"</a:t>
            </a:r>
            <a:r>
              <a:rPr lang="es-ES" sz="1600" dirty="0">
                <a:solidFill>
                  <a:srgbClr val="333333"/>
                </a:solidFill>
                <a:latin typeface="Georgia"/>
                <a:cs typeface="Georgia"/>
              </a:rPr>
              <a:t> </a:t>
            </a:r>
            <a:r>
              <a:rPr lang="es-ES" sz="1600" spc="-5" dirty="0">
                <a:solidFill>
                  <a:srgbClr val="333333"/>
                </a:solidFill>
                <a:latin typeface="Georgia"/>
                <a:cs typeface="Georgia"/>
              </a:rPr>
              <a:t>se </a:t>
            </a:r>
            <a:r>
              <a:rPr lang="es-ES" sz="1600" dirty="0">
                <a:solidFill>
                  <a:srgbClr val="333333"/>
                </a:solidFill>
                <a:latin typeface="Georgia"/>
                <a:cs typeface="Georgia"/>
              </a:rPr>
              <a:t> </a:t>
            </a:r>
            <a:r>
              <a:rPr lang="es-ES" sz="1600" spc="-5" dirty="0">
                <a:solidFill>
                  <a:srgbClr val="333333"/>
                </a:solidFill>
                <a:latin typeface="Georgia"/>
                <a:cs typeface="Georgia"/>
              </a:rPr>
              <a:t>conoce</a:t>
            </a:r>
            <a:r>
              <a:rPr lang="es-ES" sz="1600" spc="-10" dirty="0">
                <a:solidFill>
                  <a:srgbClr val="333333"/>
                </a:solidFill>
                <a:latin typeface="Georgia"/>
                <a:cs typeface="Georgia"/>
              </a:rPr>
              <a:t> </a:t>
            </a:r>
            <a:r>
              <a:rPr lang="es-ES" sz="1600" spc="-5" dirty="0">
                <a:solidFill>
                  <a:srgbClr val="333333"/>
                </a:solidFill>
                <a:latin typeface="Georgia"/>
                <a:cs typeface="Georgia"/>
              </a:rPr>
              <a:t>generalmente como "</a:t>
            </a:r>
            <a:r>
              <a:rPr lang="es-ES" sz="1600" spc="-5" dirty="0" err="1">
                <a:solidFill>
                  <a:srgbClr val="333333"/>
                </a:solidFill>
                <a:latin typeface="Georgia"/>
                <a:cs typeface="Georgia"/>
              </a:rPr>
              <a:t>Vanilla</a:t>
            </a:r>
            <a:r>
              <a:rPr lang="es-ES" sz="1600" spc="-5" dirty="0">
                <a:solidFill>
                  <a:srgbClr val="333333"/>
                </a:solidFill>
                <a:latin typeface="Georgia"/>
                <a:cs typeface="Georgia"/>
              </a:rPr>
              <a:t> </a:t>
            </a:r>
            <a:r>
              <a:rPr lang="es-ES" sz="1600" spc="-5" dirty="0" err="1">
                <a:solidFill>
                  <a:srgbClr val="333333"/>
                </a:solidFill>
                <a:latin typeface="Georgia"/>
                <a:cs typeface="Georgia"/>
              </a:rPr>
              <a:t>Javascript</a:t>
            </a:r>
            <a:r>
              <a:rPr lang="es-ES" sz="1600" spc="-5" dirty="0">
                <a:solidFill>
                  <a:srgbClr val="333333"/>
                </a:solidFill>
                <a:latin typeface="Georgia"/>
                <a:cs typeface="Georgia"/>
              </a:rPr>
              <a:t>".</a:t>
            </a:r>
            <a:endParaRPr lang="es-ES" sz="1600" dirty="0">
              <a:latin typeface="Georgia"/>
              <a:cs typeface="Georgia"/>
            </a:endParaRPr>
          </a:p>
          <a:p>
            <a:pPr marL="12700" marR="5080">
              <a:lnSpc>
                <a:spcPts val="1500"/>
              </a:lnSpc>
              <a:spcBef>
                <a:spcPts val="1300"/>
              </a:spcBef>
            </a:pPr>
            <a:endParaRPr lang="es-ES" sz="1800" dirty="0">
              <a:latin typeface="Georgia"/>
              <a:cs typeface="Georgia"/>
            </a:endParaRPr>
          </a:p>
        </p:txBody>
      </p:sp>
    </p:spTree>
    <p:extLst>
      <p:ext uri="{BB962C8B-B14F-4D97-AF65-F5344CB8AC3E}">
        <p14:creationId xmlns:p14="http://schemas.microsoft.com/office/powerpoint/2010/main" val="303896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2592925" y="624110"/>
            <a:ext cx="8911687" cy="420919"/>
          </a:xfrm>
        </p:spPr>
        <p:txBody>
          <a:bodyPr>
            <a:normAutofit fontScale="90000"/>
          </a:bodyPr>
          <a:lstStyle/>
          <a:p>
            <a:r>
              <a:rPr lang="en-US" dirty="0" err="1"/>
              <a:t>Indice</a:t>
            </a:r>
            <a:endParaRPr lang="en-US" dirty="0"/>
          </a:p>
        </p:txBody>
      </p:sp>
      <p:sp>
        <p:nvSpPr>
          <p:cNvPr id="5" name="Content Placeholder 4">
            <a:extLst>
              <a:ext uri="{FF2B5EF4-FFF2-40B4-BE49-F238E27FC236}">
                <a16:creationId xmlns:a16="http://schemas.microsoft.com/office/drawing/2014/main" id="{159E8ED1-2F7B-415C-A290-E9857CF483ED}"/>
              </a:ext>
            </a:extLst>
          </p:cNvPr>
          <p:cNvSpPr>
            <a:spLocks noGrp="1"/>
          </p:cNvSpPr>
          <p:nvPr>
            <p:ph idx="1"/>
          </p:nvPr>
        </p:nvSpPr>
        <p:spPr>
          <a:xfrm>
            <a:off x="1036859" y="1421218"/>
            <a:ext cx="5693550" cy="4812672"/>
          </a:xfrm>
        </p:spPr>
        <p:txBody>
          <a:bodyPr>
            <a:normAutofit fontScale="92500" lnSpcReduction="10000"/>
          </a:bodyPr>
          <a:lstStyle/>
          <a:p>
            <a:r>
              <a:rPr lang="es-ES" dirty="0"/>
              <a:t>1.PROGRAMACIÓN CLIENTE </a:t>
            </a:r>
          </a:p>
          <a:p>
            <a:r>
              <a:rPr lang="es-ES" dirty="0"/>
              <a:t>1.1. Programación cliente (JavaScript) </a:t>
            </a:r>
          </a:p>
          <a:p>
            <a:r>
              <a:rPr lang="es-ES" dirty="0"/>
              <a:t>1.2. Programación de páginas web </a:t>
            </a:r>
          </a:p>
          <a:p>
            <a:r>
              <a:rPr lang="es-ES" dirty="0"/>
              <a:t>1.3. Introducción a JavaScript </a:t>
            </a:r>
          </a:p>
          <a:p>
            <a:r>
              <a:rPr lang="es-ES" dirty="0"/>
              <a:t>1.4. Fundamentos de programación </a:t>
            </a:r>
          </a:p>
          <a:p>
            <a:r>
              <a:rPr lang="es-ES" dirty="0"/>
              <a:t>1.5. Objetos y </a:t>
            </a:r>
            <a:r>
              <a:rPr lang="es-ES" dirty="0" err="1"/>
              <a:t>Arrays</a:t>
            </a:r>
            <a:r>
              <a:rPr lang="es-ES" dirty="0"/>
              <a:t> en JavaScript</a:t>
            </a:r>
          </a:p>
          <a:p>
            <a:r>
              <a:rPr lang="es-ES" dirty="0"/>
              <a:t>1.6. Los objetos </a:t>
            </a:r>
            <a:r>
              <a:rPr lang="es-ES" dirty="0" err="1"/>
              <a:t>location</a:t>
            </a:r>
            <a:r>
              <a:rPr lang="es-ES" dirty="0"/>
              <a:t> e </a:t>
            </a:r>
            <a:r>
              <a:rPr lang="es-ES" dirty="0" err="1"/>
              <a:t>history</a:t>
            </a:r>
            <a:r>
              <a:rPr lang="es-ES" dirty="0"/>
              <a:t> </a:t>
            </a:r>
          </a:p>
          <a:p>
            <a:r>
              <a:rPr lang="es-ES" dirty="0"/>
              <a:t>1.7. El objeto document </a:t>
            </a:r>
          </a:p>
          <a:p>
            <a:r>
              <a:rPr lang="es-ES" dirty="0"/>
              <a:t>1.8. El objeto form </a:t>
            </a:r>
          </a:p>
          <a:p>
            <a:r>
              <a:rPr lang="es-ES" dirty="0"/>
              <a:t>1.9. Otros objetos </a:t>
            </a:r>
          </a:p>
          <a:p>
            <a:r>
              <a:rPr lang="es-ES" dirty="0"/>
              <a:t>1.10. Modelo de Objetos del Documento ( DOM) </a:t>
            </a:r>
          </a:p>
          <a:p>
            <a:r>
              <a:rPr lang="es-ES" dirty="0"/>
              <a:t>1.11. Manipulación del DOM </a:t>
            </a:r>
          </a:p>
          <a:p>
            <a:r>
              <a:rPr lang="es-ES" dirty="0"/>
              <a:t>1.12. Buenas prácticas </a:t>
            </a:r>
          </a:p>
        </p:txBody>
      </p:sp>
    </p:spTree>
    <p:extLst>
      <p:ext uri="{BB962C8B-B14F-4D97-AF65-F5344CB8AC3E}">
        <p14:creationId xmlns:p14="http://schemas.microsoft.com/office/powerpoint/2010/main" val="27569441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2592925" y="624110"/>
            <a:ext cx="8911687" cy="420919"/>
          </a:xfrm>
        </p:spPr>
        <p:txBody>
          <a:bodyPr>
            <a:normAutofit fontScale="90000"/>
          </a:bodyPr>
          <a:lstStyle/>
          <a:p>
            <a:r>
              <a:rPr lang="en-US" dirty="0" err="1">
                <a:solidFill>
                  <a:srgbClr val="002060"/>
                </a:solidFill>
              </a:rPr>
              <a:t>Introducción</a:t>
            </a:r>
            <a:endParaRPr lang="en-US" dirty="0">
              <a:solidFill>
                <a:srgbClr val="002060"/>
              </a:solidFill>
            </a:endParaRPr>
          </a:p>
        </p:txBody>
      </p:sp>
      <p:sp>
        <p:nvSpPr>
          <p:cNvPr id="4" name="TextBox 3">
            <a:extLst>
              <a:ext uri="{FF2B5EF4-FFF2-40B4-BE49-F238E27FC236}">
                <a16:creationId xmlns:a16="http://schemas.microsoft.com/office/drawing/2014/main" id="{12DA5276-3E7C-4BEF-8384-6A9F3E25ECDA}"/>
              </a:ext>
            </a:extLst>
          </p:cNvPr>
          <p:cNvSpPr txBox="1"/>
          <p:nvPr/>
        </p:nvSpPr>
        <p:spPr>
          <a:xfrm>
            <a:off x="1464634" y="1451392"/>
            <a:ext cx="10316239" cy="4113947"/>
          </a:xfrm>
          <a:prstGeom prst="rect">
            <a:avLst/>
          </a:prstGeom>
          <a:noFill/>
        </p:spPr>
        <p:txBody>
          <a:bodyPr wrap="square">
            <a:spAutoFit/>
          </a:bodyPr>
          <a:lstStyle/>
          <a:p>
            <a:pPr marL="12700">
              <a:lnSpc>
                <a:spcPct val="150000"/>
              </a:lnSpc>
              <a:spcBef>
                <a:spcPts val="100"/>
              </a:spcBef>
            </a:pPr>
            <a:r>
              <a:rPr lang="es-ES" sz="1600" spc="-5" dirty="0">
                <a:solidFill>
                  <a:srgbClr val="5C5822"/>
                </a:solidFill>
                <a:latin typeface="Trebuchet MS"/>
                <a:cs typeface="Trebuchet MS"/>
              </a:rPr>
              <a:t>Librerías, </a:t>
            </a:r>
            <a:r>
              <a:rPr lang="es-ES" sz="1600" spc="-5" dirty="0" err="1">
                <a:solidFill>
                  <a:srgbClr val="5C5822"/>
                </a:solidFill>
                <a:latin typeface="Trebuchet MS"/>
                <a:cs typeface="Trebuchet MS"/>
              </a:rPr>
              <a:t>frameworks</a:t>
            </a:r>
            <a:r>
              <a:rPr lang="es-ES" sz="1600" spc="-5" dirty="0">
                <a:solidFill>
                  <a:srgbClr val="5C5822"/>
                </a:solidFill>
                <a:latin typeface="Trebuchet MS"/>
                <a:cs typeface="Trebuchet MS"/>
              </a:rPr>
              <a:t> y desarrollo "</a:t>
            </a:r>
            <a:r>
              <a:rPr lang="es-ES" sz="1600" spc="-5" dirty="0" err="1">
                <a:solidFill>
                  <a:srgbClr val="5C5822"/>
                </a:solidFill>
                <a:latin typeface="Trebuchet MS"/>
                <a:cs typeface="Trebuchet MS"/>
              </a:rPr>
              <a:t>Vanilla</a:t>
            </a:r>
            <a:r>
              <a:rPr lang="es-ES" sz="1600" spc="-5" dirty="0">
                <a:solidFill>
                  <a:srgbClr val="5C5822"/>
                </a:solidFill>
                <a:latin typeface="Trebuchet MS"/>
                <a:cs typeface="Trebuchet MS"/>
              </a:rPr>
              <a:t> </a:t>
            </a:r>
            <a:r>
              <a:rPr lang="es-ES" sz="1600" spc="-5" dirty="0" err="1">
                <a:solidFill>
                  <a:srgbClr val="5C5822"/>
                </a:solidFill>
                <a:latin typeface="Trebuchet MS"/>
                <a:cs typeface="Trebuchet MS"/>
              </a:rPr>
              <a:t>Javascript</a:t>
            </a:r>
            <a:r>
              <a:rPr lang="es-ES" sz="1600" spc="-5" dirty="0">
                <a:solidFill>
                  <a:srgbClr val="5C5822"/>
                </a:solidFill>
                <a:latin typeface="Trebuchet MS"/>
                <a:cs typeface="Trebuchet MS"/>
              </a:rPr>
              <a:t>" para la web</a:t>
            </a:r>
            <a:endParaRPr lang="es-ES" sz="1600" dirty="0">
              <a:latin typeface="Trebuchet MS"/>
              <a:cs typeface="Trebuchet MS"/>
            </a:endParaRPr>
          </a:p>
          <a:p>
            <a:pPr marL="12700">
              <a:lnSpc>
                <a:spcPct val="150000"/>
              </a:lnSpc>
              <a:spcBef>
                <a:spcPts val="100"/>
              </a:spcBef>
            </a:pPr>
            <a:endParaRPr lang="es-ES" sz="1600" spc="-5" dirty="0">
              <a:solidFill>
                <a:srgbClr val="333333"/>
              </a:solidFill>
              <a:latin typeface="Georgia"/>
              <a:cs typeface="Georgia"/>
            </a:endParaRPr>
          </a:p>
          <a:p>
            <a:pPr marL="12700">
              <a:lnSpc>
                <a:spcPct val="150000"/>
              </a:lnSpc>
              <a:spcBef>
                <a:spcPts val="100"/>
              </a:spcBef>
            </a:pPr>
            <a:r>
              <a:rPr lang="es-ES" sz="1600" spc="-5" dirty="0">
                <a:solidFill>
                  <a:srgbClr val="333333"/>
                </a:solidFill>
                <a:latin typeface="Georgia"/>
                <a:cs typeface="Georgia"/>
              </a:rPr>
              <a:t>Sin embargo,</a:t>
            </a:r>
            <a:r>
              <a:rPr lang="es-ES" sz="1600" dirty="0">
                <a:solidFill>
                  <a:srgbClr val="333333"/>
                </a:solidFill>
                <a:latin typeface="Georgia"/>
                <a:cs typeface="Georgia"/>
              </a:rPr>
              <a:t> </a:t>
            </a:r>
            <a:r>
              <a:rPr lang="es-ES" sz="1600" spc="-5" dirty="0">
                <a:solidFill>
                  <a:srgbClr val="333333"/>
                </a:solidFill>
                <a:latin typeface="Georgia"/>
                <a:cs typeface="Georgia"/>
              </a:rPr>
              <a:t>es</a:t>
            </a:r>
            <a:r>
              <a:rPr lang="es-ES" sz="1600" dirty="0">
                <a:solidFill>
                  <a:srgbClr val="333333"/>
                </a:solidFill>
                <a:latin typeface="Georgia"/>
                <a:cs typeface="Georgia"/>
              </a:rPr>
              <a:t> </a:t>
            </a:r>
            <a:r>
              <a:rPr lang="es-ES" sz="1600" spc="-5" dirty="0">
                <a:solidFill>
                  <a:srgbClr val="333333"/>
                </a:solidFill>
                <a:latin typeface="Georgia"/>
                <a:cs typeface="Georgia"/>
              </a:rPr>
              <a:t>también</a:t>
            </a:r>
            <a:r>
              <a:rPr lang="es-ES" sz="1600" dirty="0">
                <a:solidFill>
                  <a:srgbClr val="333333"/>
                </a:solidFill>
                <a:latin typeface="Georgia"/>
                <a:cs typeface="Georgia"/>
              </a:rPr>
              <a:t> </a:t>
            </a:r>
            <a:r>
              <a:rPr lang="es-ES" sz="1600" spc="-5" dirty="0">
                <a:solidFill>
                  <a:srgbClr val="333333"/>
                </a:solidFill>
                <a:latin typeface="Georgia"/>
                <a:cs typeface="Georgia"/>
              </a:rPr>
              <a:t>habitual</a:t>
            </a:r>
            <a:r>
              <a:rPr lang="es-ES" sz="1600" dirty="0">
                <a:solidFill>
                  <a:srgbClr val="333333"/>
                </a:solidFill>
                <a:latin typeface="Georgia"/>
                <a:cs typeface="Georgia"/>
              </a:rPr>
              <a:t> </a:t>
            </a:r>
            <a:r>
              <a:rPr lang="es-ES" sz="1600" spc="-5" dirty="0">
                <a:solidFill>
                  <a:srgbClr val="333333"/>
                </a:solidFill>
                <a:latin typeface="Georgia"/>
                <a:cs typeface="Georgia"/>
              </a:rPr>
              <a:t>que</a:t>
            </a:r>
            <a:r>
              <a:rPr lang="es-ES" sz="1600" dirty="0">
                <a:solidFill>
                  <a:srgbClr val="333333"/>
                </a:solidFill>
                <a:latin typeface="Georgia"/>
                <a:cs typeface="Georgia"/>
              </a:rPr>
              <a:t> </a:t>
            </a:r>
            <a:r>
              <a:rPr lang="es-ES" sz="1600" spc="-5" dirty="0">
                <a:solidFill>
                  <a:srgbClr val="333333"/>
                </a:solidFill>
                <a:latin typeface="Georgia"/>
                <a:cs typeface="Georgia"/>
              </a:rPr>
              <a:t>en el</a:t>
            </a:r>
            <a:r>
              <a:rPr lang="es-ES" sz="1600" dirty="0">
                <a:solidFill>
                  <a:srgbClr val="333333"/>
                </a:solidFill>
                <a:latin typeface="Georgia"/>
                <a:cs typeface="Georgia"/>
              </a:rPr>
              <a:t> </a:t>
            </a:r>
            <a:r>
              <a:rPr lang="es-ES" sz="1600" spc="-5" dirty="0">
                <a:solidFill>
                  <a:srgbClr val="333333"/>
                </a:solidFill>
                <a:latin typeface="Georgia"/>
                <a:cs typeface="Georgia"/>
              </a:rPr>
              <a:t>desarrollo</a:t>
            </a:r>
            <a:r>
              <a:rPr lang="es-ES" sz="1600" dirty="0">
                <a:solidFill>
                  <a:srgbClr val="333333"/>
                </a:solidFill>
                <a:latin typeface="Georgia"/>
                <a:cs typeface="Georgia"/>
              </a:rPr>
              <a:t> </a:t>
            </a:r>
            <a:r>
              <a:rPr lang="es-ES" sz="1600" spc="-5" dirty="0">
                <a:solidFill>
                  <a:srgbClr val="333333"/>
                </a:solidFill>
                <a:latin typeface="Georgia"/>
                <a:cs typeface="Georgia"/>
              </a:rPr>
              <a:t>de</a:t>
            </a:r>
            <a:r>
              <a:rPr lang="es-ES" sz="1600" dirty="0">
                <a:solidFill>
                  <a:srgbClr val="333333"/>
                </a:solidFill>
                <a:latin typeface="Georgia"/>
                <a:cs typeface="Georgia"/>
              </a:rPr>
              <a:t> </a:t>
            </a:r>
            <a:r>
              <a:rPr lang="es-ES" sz="1600" spc="-5" dirty="0">
                <a:solidFill>
                  <a:srgbClr val="333333"/>
                </a:solidFill>
                <a:latin typeface="Georgia"/>
                <a:cs typeface="Georgia"/>
              </a:rPr>
              <a:t>sitios</a:t>
            </a:r>
            <a:r>
              <a:rPr lang="es-ES" sz="1600" dirty="0">
                <a:solidFill>
                  <a:srgbClr val="333333"/>
                </a:solidFill>
                <a:latin typeface="Georgia"/>
                <a:cs typeface="Georgia"/>
              </a:rPr>
              <a:t> </a:t>
            </a:r>
            <a:r>
              <a:rPr lang="es-ES" sz="1600" spc="-5" dirty="0">
                <a:solidFill>
                  <a:srgbClr val="333333"/>
                </a:solidFill>
                <a:latin typeface="Georgia"/>
                <a:cs typeface="Georgia"/>
              </a:rPr>
              <a:t>web</a:t>
            </a:r>
            <a:r>
              <a:rPr lang="es-ES" sz="1600" dirty="0">
                <a:solidFill>
                  <a:srgbClr val="333333"/>
                </a:solidFill>
                <a:latin typeface="Georgia"/>
                <a:cs typeface="Georgia"/>
              </a:rPr>
              <a:t> </a:t>
            </a:r>
            <a:r>
              <a:rPr lang="es-ES" sz="1600" spc="-5" dirty="0">
                <a:solidFill>
                  <a:srgbClr val="333333"/>
                </a:solidFill>
                <a:latin typeface="Georgia"/>
                <a:cs typeface="Georgia"/>
              </a:rPr>
              <a:t>se usen</a:t>
            </a:r>
            <a:r>
              <a:rPr lang="es-ES" sz="1600" dirty="0">
                <a:solidFill>
                  <a:srgbClr val="333333"/>
                </a:solidFill>
                <a:latin typeface="Georgia"/>
                <a:cs typeface="Georgia"/>
              </a:rPr>
              <a:t> </a:t>
            </a:r>
            <a:r>
              <a:rPr lang="es-ES" sz="1600" spc="-5" dirty="0">
                <a:solidFill>
                  <a:srgbClr val="333333"/>
                </a:solidFill>
                <a:latin typeface="Georgia"/>
                <a:cs typeface="Georgia"/>
              </a:rPr>
              <a:t>librerías</a:t>
            </a:r>
            <a:r>
              <a:rPr lang="es-ES" sz="1600" dirty="0">
                <a:solidFill>
                  <a:srgbClr val="333333"/>
                </a:solidFill>
                <a:latin typeface="Georgia"/>
                <a:cs typeface="Georgia"/>
              </a:rPr>
              <a:t> </a:t>
            </a:r>
            <a:r>
              <a:rPr lang="es-ES" sz="1600" spc="-5" dirty="0" err="1">
                <a:solidFill>
                  <a:srgbClr val="333333"/>
                </a:solidFill>
                <a:latin typeface="Georgia"/>
                <a:cs typeface="Georgia"/>
              </a:rPr>
              <a:t>comojQuery</a:t>
            </a:r>
            <a:r>
              <a:rPr lang="es-ES" sz="1600" spc="-5" dirty="0">
                <a:solidFill>
                  <a:srgbClr val="333333"/>
                </a:solidFill>
                <a:latin typeface="Georgia"/>
                <a:cs typeface="Georgia"/>
              </a:rPr>
              <a:t>. jQuery</a:t>
            </a:r>
            <a:r>
              <a:rPr lang="es-ES" sz="1600" dirty="0">
                <a:solidFill>
                  <a:srgbClr val="333333"/>
                </a:solidFill>
                <a:latin typeface="Georgia"/>
                <a:cs typeface="Georgia"/>
              </a:rPr>
              <a:t> </a:t>
            </a:r>
            <a:r>
              <a:rPr lang="es-ES" sz="1600" spc="-5" dirty="0">
                <a:solidFill>
                  <a:srgbClr val="333333"/>
                </a:solidFill>
                <a:latin typeface="Georgia"/>
                <a:cs typeface="Georgia"/>
              </a:rPr>
              <a:t>es un</a:t>
            </a:r>
            <a:r>
              <a:rPr lang="es-ES" sz="1600" dirty="0">
                <a:solidFill>
                  <a:srgbClr val="333333"/>
                </a:solidFill>
                <a:latin typeface="Georgia"/>
                <a:cs typeface="Georgia"/>
              </a:rPr>
              <a:t> </a:t>
            </a:r>
            <a:r>
              <a:rPr lang="es-ES" sz="1600" spc="-5" dirty="0">
                <a:solidFill>
                  <a:srgbClr val="333333"/>
                </a:solidFill>
                <a:latin typeface="Georgia"/>
                <a:cs typeface="Georgia"/>
              </a:rPr>
              <a:t>conjunto de</a:t>
            </a:r>
            <a:r>
              <a:rPr lang="es-ES" sz="1600" dirty="0">
                <a:solidFill>
                  <a:srgbClr val="333333"/>
                </a:solidFill>
                <a:latin typeface="Georgia"/>
                <a:cs typeface="Georgia"/>
              </a:rPr>
              <a:t> </a:t>
            </a:r>
            <a:r>
              <a:rPr lang="es-ES" sz="1600" spc="-5" dirty="0">
                <a:solidFill>
                  <a:srgbClr val="333333"/>
                </a:solidFill>
                <a:latin typeface="Georgia"/>
                <a:cs typeface="Georgia"/>
              </a:rPr>
              <a:t>objetos y</a:t>
            </a:r>
            <a:r>
              <a:rPr lang="es-ES" sz="1600" dirty="0">
                <a:solidFill>
                  <a:srgbClr val="333333"/>
                </a:solidFill>
                <a:latin typeface="Georgia"/>
                <a:cs typeface="Georgia"/>
              </a:rPr>
              <a:t> </a:t>
            </a:r>
            <a:r>
              <a:rPr lang="es-ES" sz="1600" spc="-5" dirty="0">
                <a:solidFill>
                  <a:srgbClr val="333333"/>
                </a:solidFill>
                <a:latin typeface="Georgia"/>
                <a:cs typeface="Georgia"/>
              </a:rPr>
              <a:t>funciones (código</a:t>
            </a:r>
            <a:r>
              <a:rPr lang="es-ES" sz="1600" dirty="0">
                <a:solidFill>
                  <a:srgbClr val="333333"/>
                </a:solidFill>
                <a:latin typeface="Georgia"/>
                <a:cs typeface="Georgia"/>
              </a:rPr>
              <a:t> </a:t>
            </a:r>
            <a:r>
              <a:rPr lang="es-ES" sz="1600" spc="-5" dirty="0">
                <a:solidFill>
                  <a:srgbClr val="333333"/>
                </a:solidFill>
                <a:latin typeface="Georgia"/>
                <a:cs typeface="Georgia"/>
              </a:rPr>
              <a:t>de utilidad</a:t>
            </a:r>
            <a:r>
              <a:rPr lang="es-ES" sz="1600" dirty="0">
                <a:solidFill>
                  <a:srgbClr val="333333"/>
                </a:solidFill>
                <a:latin typeface="Georgia"/>
                <a:cs typeface="Georgia"/>
              </a:rPr>
              <a:t> </a:t>
            </a:r>
            <a:r>
              <a:rPr lang="es-ES" sz="1600" spc="-5" dirty="0">
                <a:solidFill>
                  <a:srgbClr val="333333"/>
                </a:solidFill>
                <a:latin typeface="Georgia"/>
                <a:cs typeface="Georgia"/>
              </a:rPr>
              <a:t>general) que</a:t>
            </a:r>
            <a:r>
              <a:rPr lang="es-ES" sz="1600" dirty="0">
                <a:solidFill>
                  <a:srgbClr val="333333"/>
                </a:solidFill>
                <a:latin typeface="Georgia"/>
                <a:cs typeface="Georgia"/>
              </a:rPr>
              <a:t> </a:t>
            </a:r>
            <a:r>
              <a:rPr lang="es-ES" sz="1600" spc="-5" dirty="0">
                <a:solidFill>
                  <a:srgbClr val="333333"/>
                </a:solidFill>
                <a:latin typeface="Georgia"/>
                <a:cs typeface="Georgia"/>
              </a:rPr>
              <a:t>tiene el </a:t>
            </a:r>
            <a:r>
              <a:rPr lang="es-ES" sz="1600" dirty="0">
                <a:solidFill>
                  <a:srgbClr val="333333"/>
                </a:solidFill>
                <a:latin typeface="Georgia"/>
                <a:cs typeface="Georgia"/>
              </a:rPr>
              <a:t> </a:t>
            </a:r>
            <a:r>
              <a:rPr lang="es-ES" sz="1600" spc="-5" dirty="0">
                <a:solidFill>
                  <a:srgbClr val="333333"/>
                </a:solidFill>
                <a:latin typeface="Georgia"/>
                <a:cs typeface="Georgia"/>
              </a:rPr>
              <a:t>objetivo ayudarte a</a:t>
            </a:r>
            <a:r>
              <a:rPr lang="es-ES" sz="1600" dirty="0">
                <a:solidFill>
                  <a:srgbClr val="333333"/>
                </a:solidFill>
                <a:latin typeface="Georgia"/>
                <a:cs typeface="Georgia"/>
              </a:rPr>
              <a:t> </a:t>
            </a:r>
            <a:r>
              <a:rPr lang="es-ES" sz="1600" spc="-5" dirty="0">
                <a:solidFill>
                  <a:srgbClr val="333333"/>
                </a:solidFill>
                <a:latin typeface="Georgia"/>
                <a:cs typeface="Georgia"/>
              </a:rPr>
              <a:t>manipular la</a:t>
            </a:r>
            <a:r>
              <a:rPr lang="es-ES" sz="1600" dirty="0">
                <a:solidFill>
                  <a:srgbClr val="333333"/>
                </a:solidFill>
                <a:latin typeface="Georgia"/>
                <a:cs typeface="Georgia"/>
              </a:rPr>
              <a:t> </a:t>
            </a:r>
            <a:r>
              <a:rPr lang="es-ES" sz="1600" spc="-5" dirty="0">
                <a:solidFill>
                  <a:srgbClr val="333333"/>
                </a:solidFill>
                <a:latin typeface="Georgia"/>
                <a:cs typeface="Georgia"/>
              </a:rPr>
              <a:t>página, salvando</a:t>
            </a:r>
            <a:r>
              <a:rPr lang="es-ES" sz="1600" dirty="0">
                <a:solidFill>
                  <a:srgbClr val="333333"/>
                </a:solidFill>
                <a:latin typeface="Georgia"/>
                <a:cs typeface="Georgia"/>
              </a:rPr>
              <a:t> </a:t>
            </a:r>
            <a:r>
              <a:rPr lang="es-ES" sz="1600" spc="-5" dirty="0">
                <a:solidFill>
                  <a:srgbClr val="333333"/>
                </a:solidFill>
                <a:latin typeface="Georgia"/>
                <a:cs typeface="Georgia"/>
              </a:rPr>
              <a:t>las diferencias</a:t>
            </a:r>
            <a:r>
              <a:rPr lang="es-ES" sz="1600" dirty="0">
                <a:solidFill>
                  <a:srgbClr val="333333"/>
                </a:solidFill>
                <a:latin typeface="Georgia"/>
                <a:cs typeface="Georgia"/>
              </a:rPr>
              <a:t> </a:t>
            </a:r>
            <a:r>
              <a:rPr lang="es-ES" sz="1600" spc="-5" dirty="0">
                <a:solidFill>
                  <a:srgbClr val="333333"/>
                </a:solidFill>
                <a:latin typeface="Georgia"/>
                <a:cs typeface="Georgia"/>
              </a:rPr>
              <a:t>entre los</a:t>
            </a:r>
            <a:r>
              <a:rPr lang="es-ES" sz="1600" dirty="0">
                <a:solidFill>
                  <a:srgbClr val="333333"/>
                </a:solidFill>
                <a:latin typeface="Georgia"/>
                <a:cs typeface="Georgia"/>
              </a:rPr>
              <a:t> </a:t>
            </a:r>
            <a:r>
              <a:rPr lang="es-ES" sz="1600" spc="-5" dirty="0">
                <a:solidFill>
                  <a:srgbClr val="333333"/>
                </a:solidFill>
                <a:latin typeface="Georgia"/>
                <a:cs typeface="Georgia"/>
              </a:rPr>
              <a:t>distintos </a:t>
            </a:r>
            <a:r>
              <a:rPr lang="es-ES" sz="1600" dirty="0">
                <a:solidFill>
                  <a:srgbClr val="333333"/>
                </a:solidFill>
                <a:latin typeface="Georgia"/>
                <a:cs typeface="Georgia"/>
              </a:rPr>
              <a:t> </a:t>
            </a:r>
            <a:r>
              <a:rPr lang="es-ES" sz="1600" spc="-5" dirty="0">
                <a:solidFill>
                  <a:srgbClr val="333333"/>
                </a:solidFill>
                <a:latin typeface="Georgia"/>
                <a:cs typeface="Georgia"/>
              </a:rPr>
              <a:t>navegadores</a:t>
            </a:r>
            <a:r>
              <a:rPr lang="es-ES" sz="1600" dirty="0">
                <a:solidFill>
                  <a:srgbClr val="333333"/>
                </a:solidFill>
                <a:latin typeface="Georgia"/>
                <a:cs typeface="Georgia"/>
              </a:rPr>
              <a:t> </a:t>
            </a:r>
            <a:r>
              <a:rPr lang="es-ES" sz="1600" spc="-5" dirty="0">
                <a:solidFill>
                  <a:srgbClr val="333333"/>
                </a:solidFill>
                <a:latin typeface="Georgia"/>
                <a:cs typeface="Georgia"/>
              </a:rPr>
              <a:t>y</a:t>
            </a:r>
            <a:r>
              <a:rPr lang="es-ES" sz="1600" dirty="0">
                <a:solidFill>
                  <a:srgbClr val="333333"/>
                </a:solidFill>
                <a:latin typeface="Georgia"/>
                <a:cs typeface="Georgia"/>
              </a:rPr>
              <a:t> </a:t>
            </a:r>
            <a:r>
              <a:rPr lang="es-ES" sz="1600" spc="-5" dirty="0">
                <a:solidFill>
                  <a:srgbClr val="333333"/>
                </a:solidFill>
                <a:latin typeface="Georgia"/>
                <a:cs typeface="Georgia"/>
              </a:rPr>
              <a:t>permitiendo</a:t>
            </a:r>
            <a:r>
              <a:rPr lang="es-ES" sz="1600" dirty="0">
                <a:solidFill>
                  <a:srgbClr val="333333"/>
                </a:solidFill>
                <a:latin typeface="Georgia"/>
                <a:cs typeface="Georgia"/>
              </a:rPr>
              <a:t> </a:t>
            </a:r>
            <a:r>
              <a:rPr lang="es-ES" sz="1600" spc="-5" dirty="0">
                <a:solidFill>
                  <a:srgbClr val="333333"/>
                </a:solidFill>
                <a:latin typeface="Georgia"/>
                <a:cs typeface="Georgia"/>
              </a:rPr>
              <a:t>escribir</a:t>
            </a:r>
            <a:r>
              <a:rPr lang="es-ES" sz="1600" dirty="0">
                <a:solidFill>
                  <a:srgbClr val="333333"/>
                </a:solidFill>
                <a:latin typeface="Georgia"/>
                <a:cs typeface="Georgia"/>
              </a:rPr>
              <a:t> </a:t>
            </a:r>
            <a:r>
              <a:rPr lang="es-ES" sz="1600" spc="-5" dirty="0">
                <a:solidFill>
                  <a:srgbClr val="333333"/>
                </a:solidFill>
                <a:latin typeface="Georgia"/>
                <a:cs typeface="Georgia"/>
              </a:rPr>
              <a:t>un</a:t>
            </a:r>
            <a:r>
              <a:rPr lang="es-ES" sz="1600" dirty="0">
                <a:solidFill>
                  <a:srgbClr val="333333"/>
                </a:solidFill>
                <a:latin typeface="Georgia"/>
                <a:cs typeface="Georgia"/>
              </a:rPr>
              <a:t> </a:t>
            </a:r>
            <a:r>
              <a:rPr lang="es-ES" sz="1600" spc="-5" dirty="0">
                <a:solidFill>
                  <a:srgbClr val="333333"/>
                </a:solidFill>
                <a:latin typeface="Georgia"/>
                <a:cs typeface="Georgia"/>
              </a:rPr>
              <a:t>único</a:t>
            </a:r>
            <a:r>
              <a:rPr lang="es-ES" sz="1600" dirty="0">
                <a:solidFill>
                  <a:srgbClr val="333333"/>
                </a:solidFill>
                <a:latin typeface="Georgia"/>
                <a:cs typeface="Georgia"/>
              </a:rPr>
              <a:t> </a:t>
            </a:r>
            <a:r>
              <a:rPr lang="es-ES" sz="1600" spc="-5" dirty="0">
                <a:solidFill>
                  <a:srgbClr val="333333"/>
                </a:solidFill>
                <a:latin typeface="Georgia"/>
                <a:cs typeface="Georgia"/>
              </a:rPr>
              <a:t>código</a:t>
            </a:r>
            <a:r>
              <a:rPr lang="es-ES" sz="1600" dirty="0">
                <a:solidFill>
                  <a:srgbClr val="333333"/>
                </a:solidFill>
                <a:latin typeface="Georgia"/>
                <a:cs typeface="Georgia"/>
              </a:rPr>
              <a:t> </a:t>
            </a:r>
            <a:r>
              <a:rPr lang="es-ES" sz="1600" spc="-5" dirty="0">
                <a:solidFill>
                  <a:srgbClr val="333333"/>
                </a:solidFill>
                <a:latin typeface="Georgia"/>
                <a:cs typeface="Georgia"/>
              </a:rPr>
              <a:t>que</a:t>
            </a:r>
            <a:r>
              <a:rPr lang="es-ES" sz="1600" dirty="0">
                <a:solidFill>
                  <a:srgbClr val="333333"/>
                </a:solidFill>
                <a:latin typeface="Georgia"/>
                <a:cs typeface="Georgia"/>
              </a:rPr>
              <a:t> </a:t>
            </a:r>
            <a:r>
              <a:rPr lang="es-ES" sz="1600" spc="-5" dirty="0">
                <a:solidFill>
                  <a:srgbClr val="333333"/>
                </a:solidFill>
                <a:latin typeface="Georgia"/>
                <a:cs typeface="Georgia"/>
              </a:rPr>
              <a:t>se</a:t>
            </a:r>
            <a:r>
              <a:rPr lang="es-ES" sz="1600" dirty="0">
                <a:solidFill>
                  <a:srgbClr val="333333"/>
                </a:solidFill>
                <a:latin typeface="Georgia"/>
                <a:cs typeface="Georgia"/>
              </a:rPr>
              <a:t> </a:t>
            </a:r>
            <a:r>
              <a:rPr lang="es-ES" sz="1600" spc="-5" dirty="0">
                <a:solidFill>
                  <a:srgbClr val="333333"/>
                </a:solidFill>
                <a:latin typeface="Georgia"/>
                <a:cs typeface="Georgia"/>
              </a:rPr>
              <a:t>ejecuta</a:t>
            </a:r>
            <a:r>
              <a:rPr lang="es-ES" sz="1600" spc="5" dirty="0">
                <a:solidFill>
                  <a:srgbClr val="333333"/>
                </a:solidFill>
                <a:latin typeface="Georgia"/>
                <a:cs typeface="Georgia"/>
              </a:rPr>
              <a:t> </a:t>
            </a:r>
            <a:r>
              <a:rPr lang="es-ES" sz="1600" spc="-5" dirty="0">
                <a:solidFill>
                  <a:srgbClr val="333333"/>
                </a:solidFill>
                <a:latin typeface="Georgia"/>
                <a:cs typeface="Georgia"/>
              </a:rPr>
              <a:t>correctamente</a:t>
            </a:r>
            <a:r>
              <a:rPr lang="es-ES" sz="1600" dirty="0">
                <a:solidFill>
                  <a:srgbClr val="333333"/>
                </a:solidFill>
                <a:latin typeface="Georgia"/>
                <a:cs typeface="Georgia"/>
              </a:rPr>
              <a:t> </a:t>
            </a:r>
            <a:r>
              <a:rPr lang="es-ES" sz="1600" spc="-5" dirty="0">
                <a:solidFill>
                  <a:srgbClr val="333333"/>
                </a:solidFill>
                <a:latin typeface="Georgia"/>
                <a:cs typeface="Georgia"/>
              </a:rPr>
              <a:t>en</a:t>
            </a:r>
            <a:r>
              <a:rPr lang="es-ES" sz="1600" dirty="0">
                <a:solidFill>
                  <a:srgbClr val="333333"/>
                </a:solidFill>
                <a:latin typeface="Georgia"/>
                <a:cs typeface="Georgia"/>
              </a:rPr>
              <a:t> </a:t>
            </a:r>
            <a:r>
              <a:rPr lang="es-ES" sz="1600" spc="-5" dirty="0">
                <a:solidFill>
                  <a:srgbClr val="333333"/>
                </a:solidFill>
                <a:latin typeface="Georgia"/>
                <a:cs typeface="Georgia"/>
              </a:rPr>
              <a:t>cualquier </a:t>
            </a:r>
            <a:r>
              <a:rPr lang="es-ES" sz="1600" spc="-300" dirty="0">
                <a:solidFill>
                  <a:srgbClr val="333333"/>
                </a:solidFill>
                <a:latin typeface="Georgia"/>
                <a:cs typeface="Georgia"/>
              </a:rPr>
              <a:t> </a:t>
            </a:r>
            <a:r>
              <a:rPr lang="es-ES" sz="1600" spc="-5" dirty="0">
                <a:solidFill>
                  <a:srgbClr val="333333"/>
                </a:solidFill>
                <a:latin typeface="Georgia"/>
                <a:cs typeface="Georgia"/>
              </a:rPr>
              <a:t>cliente web.</a:t>
            </a:r>
            <a:r>
              <a:rPr lang="es-ES" sz="1600" dirty="0">
                <a:solidFill>
                  <a:srgbClr val="333333"/>
                </a:solidFill>
                <a:latin typeface="Georgia"/>
                <a:cs typeface="Georgia"/>
              </a:rPr>
              <a:t> </a:t>
            </a:r>
            <a:r>
              <a:rPr lang="es-ES" sz="1600" spc="-5" dirty="0">
                <a:solidFill>
                  <a:srgbClr val="333333"/>
                </a:solidFill>
                <a:latin typeface="Georgia"/>
                <a:cs typeface="Georgia"/>
              </a:rPr>
              <a:t>Además,</a:t>
            </a:r>
            <a:r>
              <a:rPr lang="es-ES" sz="1600" dirty="0">
                <a:solidFill>
                  <a:srgbClr val="333333"/>
                </a:solidFill>
                <a:latin typeface="Georgia"/>
                <a:cs typeface="Georgia"/>
              </a:rPr>
              <a:t> </a:t>
            </a:r>
            <a:r>
              <a:rPr lang="es-ES" sz="1600" spc="-5" dirty="0">
                <a:solidFill>
                  <a:srgbClr val="333333"/>
                </a:solidFill>
                <a:latin typeface="Georgia"/>
                <a:cs typeface="Georgia"/>
              </a:rPr>
              <a:t>jQuery te</a:t>
            </a:r>
            <a:r>
              <a:rPr lang="es-ES" sz="1600" dirty="0">
                <a:solidFill>
                  <a:srgbClr val="333333"/>
                </a:solidFill>
                <a:latin typeface="Georgia"/>
                <a:cs typeface="Georgia"/>
              </a:rPr>
              <a:t> </a:t>
            </a:r>
            <a:r>
              <a:rPr lang="es-ES" sz="1600" spc="-5" dirty="0">
                <a:solidFill>
                  <a:srgbClr val="333333"/>
                </a:solidFill>
                <a:latin typeface="Georgia"/>
                <a:cs typeface="Georgia"/>
              </a:rPr>
              <a:t>ofrece</a:t>
            </a:r>
            <a:r>
              <a:rPr lang="es-ES" sz="1600" dirty="0">
                <a:solidFill>
                  <a:srgbClr val="333333"/>
                </a:solidFill>
                <a:latin typeface="Georgia"/>
                <a:cs typeface="Georgia"/>
              </a:rPr>
              <a:t> </a:t>
            </a:r>
            <a:r>
              <a:rPr lang="es-ES" sz="1600" spc="-5" dirty="0">
                <a:solidFill>
                  <a:srgbClr val="333333"/>
                </a:solidFill>
                <a:latin typeface="Georgia"/>
                <a:cs typeface="Georgia"/>
              </a:rPr>
              <a:t>muchas funciones</a:t>
            </a:r>
            <a:r>
              <a:rPr lang="es-ES" sz="1600" dirty="0">
                <a:solidFill>
                  <a:srgbClr val="333333"/>
                </a:solidFill>
                <a:latin typeface="Georgia"/>
                <a:cs typeface="Georgia"/>
              </a:rPr>
              <a:t> </a:t>
            </a:r>
            <a:r>
              <a:rPr lang="es-ES" sz="1600" spc="-5" dirty="0">
                <a:solidFill>
                  <a:srgbClr val="333333"/>
                </a:solidFill>
                <a:latin typeface="Georgia"/>
                <a:cs typeface="Georgia"/>
              </a:rPr>
              <a:t>que</a:t>
            </a:r>
            <a:r>
              <a:rPr lang="es-ES" sz="1600" dirty="0">
                <a:solidFill>
                  <a:srgbClr val="333333"/>
                </a:solidFill>
                <a:latin typeface="Georgia"/>
                <a:cs typeface="Georgia"/>
              </a:rPr>
              <a:t> </a:t>
            </a:r>
            <a:r>
              <a:rPr lang="es-ES" sz="1600" spc="-5" dirty="0">
                <a:solidFill>
                  <a:srgbClr val="333333"/>
                </a:solidFill>
                <a:latin typeface="Georgia"/>
                <a:cs typeface="Georgia"/>
              </a:rPr>
              <a:t>realmente resultan</a:t>
            </a:r>
            <a:r>
              <a:rPr lang="es-ES" sz="1600" dirty="0">
                <a:solidFill>
                  <a:srgbClr val="333333"/>
                </a:solidFill>
                <a:latin typeface="Georgia"/>
                <a:cs typeface="Georgia"/>
              </a:rPr>
              <a:t> </a:t>
            </a:r>
            <a:r>
              <a:rPr lang="es-ES" sz="1600" spc="-5" dirty="0">
                <a:solidFill>
                  <a:srgbClr val="333333"/>
                </a:solidFill>
                <a:latin typeface="Georgia"/>
                <a:cs typeface="Georgia"/>
              </a:rPr>
              <a:t>útiles</a:t>
            </a:r>
            <a:r>
              <a:rPr lang="es-ES" sz="1600" dirty="0">
                <a:solidFill>
                  <a:srgbClr val="333333"/>
                </a:solidFill>
                <a:latin typeface="Georgia"/>
                <a:cs typeface="Georgia"/>
              </a:rPr>
              <a:t> </a:t>
            </a:r>
            <a:r>
              <a:rPr lang="es-ES" sz="1600" spc="-5" dirty="0">
                <a:solidFill>
                  <a:srgbClr val="333333"/>
                </a:solidFill>
                <a:latin typeface="Georgia"/>
                <a:cs typeface="Georgia"/>
              </a:rPr>
              <a:t>para el </a:t>
            </a:r>
            <a:r>
              <a:rPr lang="es-ES" sz="1600" dirty="0">
                <a:solidFill>
                  <a:srgbClr val="333333"/>
                </a:solidFill>
                <a:latin typeface="Georgia"/>
                <a:cs typeface="Georgia"/>
              </a:rPr>
              <a:t> </a:t>
            </a:r>
            <a:r>
              <a:rPr lang="es-ES" sz="1600" spc="-5" dirty="0">
                <a:solidFill>
                  <a:srgbClr val="333333"/>
                </a:solidFill>
                <a:latin typeface="Georgia"/>
                <a:cs typeface="Georgia"/>
              </a:rPr>
              <a:t>desarrollo de</a:t>
            </a:r>
            <a:r>
              <a:rPr lang="es-ES" sz="1600" dirty="0">
                <a:solidFill>
                  <a:srgbClr val="333333"/>
                </a:solidFill>
                <a:latin typeface="Georgia"/>
                <a:cs typeface="Georgia"/>
              </a:rPr>
              <a:t> </a:t>
            </a:r>
            <a:r>
              <a:rPr lang="es-ES" sz="1600" spc="-5" dirty="0">
                <a:solidFill>
                  <a:srgbClr val="333333"/>
                </a:solidFill>
                <a:latin typeface="Georgia"/>
                <a:cs typeface="Georgia"/>
              </a:rPr>
              <a:t>muchas</a:t>
            </a:r>
            <a:r>
              <a:rPr lang="es-ES" sz="1600" dirty="0">
                <a:solidFill>
                  <a:srgbClr val="333333"/>
                </a:solidFill>
                <a:latin typeface="Georgia"/>
                <a:cs typeface="Georgia"/>
              </a:rPr>
              <a:t> </a:t>
            </a:r>
            <a:r>
              <a:rPr lang="es-ES" sz="1600" spc="-5" dirty="0">
                <a:solidFill>
                  <a:srgbClr val="333333"/>
                </a:solidFill>
                <a:latin typeface="Georgia"/>
                <a:cs typeface="Georgia"/>
              </a:rPr>
              <a:t>tareas</a:t>
            </a:r>
            <a:r>
              <a:rPr lang="es-ES" sz="1600" dirty="0">
                <a:solidFill>
                  <a:srgbClr val="333333"/>
                </a:solidFill>
                <a:latin typeface="Georgia"/>
                <a:cs typeface="Georgia"/>
              </a:rPr>
              <a:t> </a:t>
            </a:r>
            <a:r>
              <a:rPr lang="es-ES" sz="1600" spc="-5" dirty="0">
                <a:solidFill>
                  <a:srgbClr val="333333"/>
                </a:solidFill>
                <a:latin typeface="Georgia"/>
                <a:cs typeface="Georgia"/>
              </a:rPr>
              <a:t>habituales</a:t>
            </a:r>
            <a:r>
              <a:rPr lang="es-ES" sz="1600" dirty="0">
                <a:solidFill>
                  <a:srgbClr val="333333"/>
                </a:solidFill>
                <a:latin typeface="Georgia"/>
                <a:cs typeface="Georgia"/>
              </a:rPr>
              <a:t> </a:t>
            </a:r>
            <a:r>
              <a:rPr lang="es-ES" sz="1600" spc="-5" dirty="0">
                <a:solidFill>
                  <a:srgbClr val="333333"/>
                </a:solidFill>
                <a:latin typeface="Georgia"/>
                <a:cs typeface="Georgia"/>
              </a:rPr>
              <a:t>de</a:t>
            </a:r>
            <a:r>
              <a:rPr lang="es-ES" sz="1600" dirty="0">
                <a:solidFill>
                  <a:srgbClr val="333333"/>
                </a:solidFill>
                <a:latin typeface="Georgia"/>
                <a:cs typeface="Georgia"/>
              </a:rPr>
              <a:t> </a:t>
            </a:r>
            <a:r>
              <a:rPr lang="es-ES" sz="1600" spc="-5" dirty="0">
                <a:solidFill>
                  <a:srgbClr val="333333"/>
                </a:solidFill>
                <a:latin typeface="Georgia"/>
                <a:cs typeface="Georgia"/>
              </a:rPr>
              <a:t>los sitios</a:t>
            </a:r>
            <a:r>
              <a:rPr lang="es-ES" sz="1600" dirty="0">
                <a:solidFill>
                  <a:srgbClr val="333333"/>
                </a:solidFill>
                <a:latin typeface="Georgia"/>
                <a:cs typeface="Georgia"/>
              </a:rPr>
              <a:t> </a:t>
            </a:r>
            <a:r>
              <a:rPr lang="es-ES" sz="1600" spc="-5" dirty="0">
                <a:solidFill>
                  <a:srgbClr val="333333"/>
                </a:solidFill>
                <a:latin typeface="Georgia"/>
                <a:cs typeface="Georgia"/>
              </a:rPr>
              <a:t>web,</a:t>
            </a:r>
            <a:r>
              <a:rPr lang="es-ES" sz="1600" dirty="0">
                <a:solidFill>
                  <a:srgbClr val="333333"/>
                </a:solidFill>
                <a:latin typeface="Georgia"/>
                <a:cs typeface="Georgia"/>
              </a:rPr>
              <a:t> </a:t>
            </a:r>
            <a:r>
              <a:rPr lang="es-ES" sz="1600" spc="-5" dirty="0">
                <a:solidFill>
                  <a:srgbClr val="333333"/>
                </a:solidFill>
                <a:latin typeface="Georgia"/>
                <a:cs typeface="Georgia"/>
              </a:rPr>
              <a:t>que</a:t>
            </a:r>
            <a:r>
              <a:rPr lang="es-ES" sz="1600" dirty="0">
                <a:solidFill>
                  <a:srgbClr val="333333"/>
                </a:solidFill>
                <a:latin typeface="Georgia"/>
                <a:cs typeface="Georgia"/>
              </a:rPr>
              <a:t> </a:t>
            </a:r>
            <a:r>
              <a:rPr lang="es-ES" sz="1600" spc="-5" dirty="0">
                <a:solidFill>
                  <a:srgbClr val="333333"/>
                </a:solidFill>
                <a:latin typeface="Georgia"/>
                <a:cs typeface="Georgia"/>
              </a:rPr>
              <a:t>puedes</a:t>
            </a:r>
            <a:r>
              <a:rPr lang="es-ES" sz="1600" dirty="0">
                <a:solidFill>
                  <a:srgbClr val="333333"/>
                </a:solidFill>
                <a:latin typeface="Georgia"/>
                <a:cs typeface="Georgia"/>
              </a:rPr>
              <a:t> </a:t>
            </a:r>
            <a:r>
              <a:rPr lang="es-ES" sz="1600" spc="-5" dirty="0">
                <a:solidFill>
                  <a:srgbClr val="333333"/>
                </a:solidFill>
                <a:latin typeface="Georgia"/>
                <a:cs typeface="Georgia"/>
              </a:rPr>
              <a:t>usar</a:t>
            </a:r>
            <a:r>
              <a:rPr lang="es-ES" sz="1600" dirty="0">
                <a:solidFill>
                  <a:srgbClr val="333333"/>
                </a:solidFill>
                <a:latin typeface="Georgia"/>
                <a:cs typeface="Georgia"/>
              </a:rPr>
              <a:t> </a:t>
            </a:r>
            <a:r>
              <a:rPr lang="es-ES" sz="1600" spc="-5" dirty="0">
                <a:solidFill>
                  <a:srgbClr val="333333"/>
                </a:solidFill>
                <a:latin typeface="Georgia"/>
                <a:cs typeface="Georgia"/>
              </a:rPr>
              <a:t>de</a:t>
            </a:r>
            <a:r>
              <a:rPr lang="es-ES" sz="1600" dirty="0">
                <a:solidFill>
                  <a:srgbClr val="333333"/>
                </a:solidFill>
                <a:latin typeface="Georgia"/>
                <a:cs typeface="Georgia"/>
              </a:rPr>
              <a:t> </a:t>
            </a:r>
            <a:r>
              <a:rPr lang="es-ES" sz="1600" spc="-5" dirty="0">
                <a:solidFill>
                  <a:srgbClr val="333333"/>
                </a:solidFill>
                <a:latin typeface="Georgia"/>
                <a:cs typeface="Georgia"/>
              </a:rPr>
              <a:t>una manera</a:t>
            </a:r>
            <a:r>
              <a:rPr lang="es-ES" sz="1600" dirty="0">
                <a:solidFill>
                  <a:srgbClr val="333333"/>
                </a:solidFill>
                <a:latin typeface="Georgia"/>
                <a:cs typeface="Georgia"/>
              </a:rPr>
              <a:t> </a:t>
            </a:r>
            <a:r>
              <a:rPr lang="es-ES" sz="1600" spc="-5" dirty="0">
                <a:solidFill>
                  <a:srgbClr val="333333"/>
                </a:solidFill>
                <a:latin typeface="Georgia"/>
                <a:cs typeface="Georgia"/>
              </a:rPr>
              <a:t>más </a:t>
            </a:r>
            <a:r>
              <a:rPr lang="es-ES" sz="1600" dirty="0">
                <a:solidFill>
                  <a:srgbClr val="333333"/>
                </a:solidFill>
                <a:latin typeface="Georgia"/>
                <a:cs typeface="Georgia"/>
              </a:rPr>
              <a:t> </a:t>
            </a:r>
            <a:r>
              <a:rPr lang="es-ES" sz="1600" spc="-5" dirty="0">
                <a:solidFill>
                  <a:srgbClr val="333333"/>
                </a:solidFill>
                <a:latin typeface="Georgia"/>
                <a:cs typeface="Georgia"/>
              </a:rPr>
              <a:t>rápida que si </a:t>
            </a:r>
            <a:r>
              <a:rPr lang="es-ES" sz="1600" spc="-5" dirty="0" err="1">
                <a:solidFill>
                  <a:srgbClr val="333333"/>
                </a:solidFill>
                <a:latin typeface="Georgia"/>
                <a:cs typeface="Georgia"/>
              </a:rPr>
              <a:t>trabajajes</a:t>
            </a:r>
            <a:r>
              <a:rPr lang="es-ES" sz="1600" spc="-5" dirty="0">
                <a:solidFill>
                  <a:srgbClr val="333333"/>
                </a:solidFill>
                <a:latin typeface="Georgia"/>
                <a:cs typeface="Georgia"/>
              </a:rPr>
              <a:t> solo con </a:t>
            </a:r>
            <a:r>
              <a:rPr lang="es-ES" sz="1600" spc="-5" dirty="0" err="1">
                <a:solidFill>
                  <a:srgbClr val="333333"/>
                </a:solidFill>
                <a:latin typeface="Georgia"/>
                <a:cs typeface="Georgia"/>
              </a:rPr>
              <a:t>Javascript</a:t>
            </a:r>
            <a:r>
              <a:rPr lang="es-ES" sz="1600" spc="-5" dirty="0">
                <a:solidFill>
                  <a:srgbClr val="333333"/>
                </a:solidFill>
                <a:latin typeface="Georgia"/>
                <a:cs typeface="Georgia"/>
              </a:rPr>
              <a:t>.</a:t>
            </a:r>
            <a:endParaRPr lang="es-ES" sz="1600" dirty="0">
              <a:latin typeface="Georgia"/>
              <a:cs typeface="Georgia"/>
            </a:endParaRPr>
          </a:p>
          <a:p>
            <a:pPr marL="12700">
              <a:lnSpc>
                <a:spcPct val="150000"/>
              </a:lnSpc>
              <a:spcBef>
                <a:spcPts val="100"/>
              </a:spcBef>
            </a:pPr>
            <a:r>
              <a:rPr lang="es-ES" sz="1600" spc="-5" dirty="0">
                <a:solidFill>
                  <a:srgbClr val="333333"/>
                </a:solidFill>
                <a:latin typeface="Georgia"/>
                <a:cs typeface="Georgia"/>
              </a:rPr>
              <a:t>Pero más allá de librerías y </a:t>
            </a:r>
            <a:r>
              <a:rPr lang="es-ES" sz="1600" spc="-5" dirty="0" err="1">
                <a:solidFill>
                  <a:srgbClr val="333333"/>
                </a:solidFill>
                <a:latin typeface="Georgia"/>
                <a:cs typeface="Georgia"/>
              </a:rPr>
              <a:t>frameworks</a:t>
            </a:r>
            <a:r>
              <a:rPr lang="es-ES" sz="1600" spc="-5" dirty="0">
                <a:solidFill>
                  <a:srgbClr val="333333"/>
                </a:solidFill>
                <a:latin typeface="Georgia"/>
                <a:cs typeface="Georgia"/>
              </a:rPr>
              <a:t> debemos saber que hoy, además del propio lenguaje, </a:t>
            </a:r>
            <a:r>
              <a:rPr lang="es-ES" sz="1600" dirty="0">
                <a:solidFill>
                  <a:srgbClr val="333333"/>
                </a:solidFill>
                <a:latin typeface="Georgia"/>
                <a:cs typeface="Georgia"/>
              </a:rPr>
              <a:t> </a:t>
            </a:r>
            <a:r>
              <a:rPr lang="es-ES" sz="1600" spc="-5" dirty="0">
                <a:solidFill>
                  <a:srgbClr val="333333"/>
                </a:solidFill>
                <a:latin typeface="Georgia"/>
                <a:cs typeface="Georgia"/>
              </a:rPr>
              <a:t>existen en los navegadores muchas otras tecnologías basadas en </a:t>
            </a:r>
            <a:r>
              <a:rPr lang="es-ES" sz="1600" spc="-5" dirty="0" err="1">
                <a:solidFill>
                  <a:srgbClr val="333333"/>
                </a:solidFill>
                <a:latin typeface="Georgia"/>
                <a:cs typeface="Georgia"/>
              </a:rPr>
              <a:t>Javascript</a:t>
            </a:r>
            <a:r>
              <a:rPr lang="es-ES" sz="1600" spc="-5" dirty="0">
                <a:solidFill>
                  <a:srgbClr val="333333"/>
                </a:solidFill>
                <a:latin typeface="Georgia"/>
                <a:cs typeface="Georgia"/>
              </a:rPr>
              <a:t> para resolver una </a:t>
            </a:r>
            <a:r>
              <a:rPr lang="es-ES" sz="1600" spc="-300" dirty="0">
                <a:solidFill>
                  <a:srgbClr val="333333"/>
                </a:solidFill>
                <a:latin typeface="Georgia"/>
                <a:cs typeface="Georgia"/>
              </a:rPr>
              <a:t> </a:t>
            </a:r>
            <a:r>
              <a:rPr lang="es-ES" sz="1600" spc="-5" dirty="0">
                <a:solidFill>
                  <a:srgbClr val="333333"/>
                </a:solidFill>
                <a:latin typeface="Georgia"/>
                <a:cs typeface="Georgia"/>
              </a:rPr>
              <a:t>amplia</a:t>
            </a:r>
            <a:r>
              <a:rPr lang="es-ES" sz="1600" spc="-10" dirty="0">
                <a:solidFill>
                  <a:srgbClr val="333333"/>
                </a:solidFill>
                <a:latin typeface="Georgia"/>
                <a:cs typeface="Georgia"/>
              </a:rPr>
              <a:t> </a:t>
            </a:r>
            <a:r>
              <a:rPr lang="es-ES" sz="1600" spc="-5" dirty="0">
                <a:solidFill>
                  <a:srgbClr val="333333"/>
                </a:solidFill>
                <a:latin typeface="Georgia"/>
                <a:cs typeface="Georgia"/>
              </a:rPr>
              <a:t>gama de necesidades.</a:t>
            </a:r>
            <a:endParaRPr lang="es-ES" sz="1600" dirty="0">
              <a:latin typeface="Georgia"/>
              <a:cs typeface="Georgia"/>
            </a:endParaRPr>
          </a:p>
          <a:p>
            <a:pPr marL="12700">
              <a:lnSpc>
                <a:spcPct val="100000"/>
              </a:lnSpc>
              <a:spcBef>
                <a:spcPts val="100"/>
              </a:spcBef>
            </a:pPr>
            <a:endParaRPr lang="es-ES" sz="1800" dirty="0">
              <a:latin typeface="Georgia"/>
              <a:cs typeface="Georgia"/>
            </a:endParaRPr>
          </a:p>
        </p:txBody>
      </p:sp>
    </p:spTree>
    <p:extLst>
      <p:ext uri="{BB962C8B-B14F-4D97-AF65-F5344CB8AC3E}">
        <p14:creationId xmlns:p14="http://schemas.microsoft.com/office/powerpoint/2010/main" val="38026625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2592925" y="624110"/>
            <a:ext cx="8911687" cy="420919"/>
          </a:xfrm>
        </p:spPr>
        <p:txBody>
          <a:bodyPr>
            <a:normAutofit fontScale="90000"/>
          </a:bodyPr>
          <a:lstStyle/>
          <a:p>
            <a:r>
              <a:rPr lang="en-US" dirty="0" err="1">
                <a:solidFill>
                  <a:srgbClr val="002060"/>
                </a:solidFill>
              </a:rPr>
              <a:t>Introducción</a:t>
            </a:r>
            <a:endParaRPr lang="en-US" dirty="0">
              <a:solidFill>
                <a:srgbClr val="002060"/>
              </a:solidFill>
            </a:endParaRPr>
          </a:p>
        </p:txBody>
      </p:sp>
      <p:sp>
        <p:nvSpPr>
          <p:cNvPr id="5" name="TextBox 4">
            <a:extLst>
              <a:ext uri="{FF2B5EF4-FFF2-40B4-BE49-F238E27FC236}">
                <a16:creationId xmlns:a16="http://schemas.microsoft.com/office/drawing/2014/main" id="{2771374F-4759-4B64-AECE-24AE8EB9E36A}"/>
              </a:ext>
            </a:extLst>
          </p:cNvPr>
          <p:cNvSpPr txBox="1"/>
          <p:nvPr/>
        </p:nvSpPr>
        <p:spPr>
          <a:xfrm>
            <a:off x="1464635" y="1572983"/>
            <a:ext cx="6097772" cy="3403689"/>
          </a:xfrm>
          <a:prstGeom prst="rect">
            <a:avLst/>
          </a:prstGeom>
          <a:noFill/>
        </p:spPr>
        <p:txBody>
          <a:bodyPr wrap="square">
            <a:spAutoFit/>
          </a:bodyPr>
          <a:lstStyle/>
          <a:p>
            <a:pPr marL="12700" algn="just">
              <a:lnSpc>
                <a:spcPct val="100000"/>
              </a:lnSpc>
            </a:pPr>
            <a:r>
              <a:rPr lang="es-ES" sz="1050" spc="-5" dirty="0" err="1">
                <a:solidFill>
                  <a:srgbClr val="5C5822"/>
                </a:solidFill>
                <a:latin typeface="Trebuchet MS"/>
                <a:cs typeface="Trebuchet MS"/>
              </a:rPr>
              <a:t>APIs</a:t>
            </a:r>
            <a:r>
              <a:rPr lang="es-ES" sz="1050" spc="-50" dirty="0">
                <a:solidFill>
                  <a:srgbClr val="5C5822"/>
                </a:solidFill>
                <a:latin typeface="Trebuchet MS"/>
                <a:cs typeface="Trebuchet MS"/>
              </a:rPr>
              <a:t> </a:t>
            </a:r>
            <a:r>
              <a:rPr lang="es-ES" sz="1050" spc="-5" dirty="0">
                <a:solidFill>
                  <a:srgbClr val="5C5822"/>
                </a:solidFill>
                <a:latin typeface="Trebuchet MS"/>
                <a:cs typeface="Trebuchet MS"/>
              </a:rPr>
              <a:t>HTML5</a:t>
            </a:r>
            <a:endParaRPr lang="es-ES" sz="1050" dirty="0">
              <a:latin typeface="Trebuchet MS"/>
              <a:cs typeface="Trebuchet MS"/>
            </a:endParaRPr>
          </a:p>
          <a:p>
            <a:pPr>
              <a:lnSpc>
                <a:spcPct val="100000"/>
              </a:lnSpc>
            </a:pPr>
            <a:endParaRPr lang="es-ES" sz="1100" dirty="0">
              <a:latin typeface="Trebuchet MS"/>
              <a:cs typeface="Trebuchet MS"/>
            </a:endParaRPr>
          </a:p>
          <a:p>
            <a:pPr marL="12700" marR="26670">
              <a:lnSpc>
                <a:spcPts val="1500"/>
              </a:lnSpc>
              <a:spcBef>
                <a:spcPts val="860"/>
              </a:spcBef>
            </a:pPr>
            <a:r>
              <a:rPr lang="es-ES" sz="1800" spc="-5" dirty="0">
                <a:solidFill>
                  <a:srgbClr val="333333"/>
                </a:solidFill>
                <a:latin typeface="Georgia"/>
                <a:cs typeface="Georgia"/>
              </a:rPr>
              <a:t>Con</a:t>
            </a:r>
            <a:r>
              <a:rPr lang="es-ES" sz="1800" dirty="0">
                <a:solidFill>
                  <a:srgbClr val="333333"/>
                </a:solidFill>
                <a:latin typeface="Georgia"/>
                <a:cs typeface="Georgia"/>
              </a:rPr>
              <a:t> </a:t>
            </a:r>
            <a:r>
              <a:rPr lang="es-ES" sz="1800" spc="-5" dirty="0">
                <a:solidFill>
                  <a:srgbClr val="333333"/>
                </a:solidFill>
                <a:latin typeface="Georgia"/>
                <a:cs typeface="Georgia"/>
              </a:rPr>
              <a:t>la</a:t>
            </a:r>
            <a:r>
              <a:rPr lang="es-ES" sz="1800" dirty="0">
                <a:solidFill>
                  <a:srgbClr val="333333"/>
                </a:solidFill>
                <a:latin typeface="Georgia"/>
                <a:cs typeface="Georgia"/>
              </a:rPr>
              <a:t> </a:t>
            </a:r>
            <a:r>
              <a:rPr lang="es-ES" sz="1800" spc="-5" dirty="0">
                <a:solidFill>
                  <a:srgbClr val="333333"/>
                </a:solidFill>
                <a:latin typeface="Georgia"/>
                <a:cs typeface="Georgia"/>
              </a:rPr>
              <a:t>llegada</a:t>
            </a:r>
            <a:r>
              <a:rPr lang="es-ES" sz="1800" dirty="0">
                <a:solidFill>
                  <a:srgbClr val="333333"/>
                </a:solidFill>
                <a:latin typeface="Georgia"/>
                <a:cs typeface="Georgia"/>
              </a:rPr>
              <a:t> </a:t>
            </a:r>
            <a:r>
              <a:rPr lang="es-ES" sz="1800" spc="-5" dirty="0">
                <a:solidFill>
                  <a:srgbClr val="333333"/>
                </a:solidFill>
                <a:latin typeface="Georgia"/>
                <a:cs typeface="Georgia"/>
              </a:rPr>
              <a:t>de</a:t>
            </a:r>
            <a:r>
              <a:rPr lang="es-ES" sz="1800" dirty="0">
                <a:solidFill>
                  <a:srgbClr val="333333"/>
                </a:solidFill>
                <a:latin typeface="Georgia"/>
                <a:cs typeface="Georgia"/>
              </a:rPr>
              <a:t> </a:t>
            </a:r>
            <a:r>
              <a:rPr lang="es-ES" sz="1800" spc="-5" dirty="0">
                <a:solidFill>
                  <a:srgbClr val="333333"/>
                </a:solidFill>
                <a:latin typeface="Georgia"/>
                <a:cs typeface="Georgia"/>
              </a:rPr>
              <a:t>HTML5</a:t>
            </a:r>
            <a:r>
              <a:rPr lang="es-ES" sz="1800" dirty="0">
                <a:solidFill>
                  <a:srgbClr val="333333"/>
                </a:solidFill>
                <a:latin typeface="Georgia"/>
                <a:cs typeface="Georgia"/>
              </a:rPr>
              <a:t> </a:t>
            </a:r>
            <a:r>
              <a:rPr lang="es-ES" sz="1800" spc="-5" dirty="0">
                <a:solidFill>
                  <a:srgbClr val="333333"/>
                </a:solidFill>
                <a:latin typeface="Georgia"/>
                <a:cs typeface="Georgia"/>
              </a:rPr>
              <a:t>se</a:t>
            </a:r>
            <a:r>
              <a:rPr lang="es-ES" sz="1800" dirty="0">
                <a:solidFill>
                  <a:srgbClr val="333333"/>
                </a:solidFill>
                <a:latin typeface="Georgia"/>
                <a:cs typeface="Georgia"/>
              </a:rPr>
              <a:t> </a:t>
            </a:r>
            <a:r>
              <a:rPr lang="es-ES" sz="1800" spc="-5" dirty="0">
                <a:solidFill>
                  <a:srgbClr val="333333"/>
                </a:solidFill>
                <a:latin typeface="Georgia"/>
                <a:cs typeface="Georgia"/>
              </a:rPr>
              <a:t>produjo</a:t>
            </a:r>
            <a:r>
              <a:rPr lang="es-ES" sz="1800" dirty="0">
                <a:solidFill>
                  <a:srgbClr val="333333"/>
                </a:solidFill>
                <a:latin typeface="Georgia"/>
                <a:cs typeface="Georgia"/>
              </a:rPr>
              <a:t> </a:t>
            </a:r>
            <a:r>
              <a:rPr lang="es-ES" sz="1800" spc="-5" dirty="0">
                <a:solidFill>
                  <a:srgbClr val="333333"/>
                </a:solidFill>
                <a:latin typeface="Georgia"/>
                <a:cs typeface="Georgia"/>
              </a:rPr>
              <a:t>una</a:t>
            </a:r>
            <a:r>
              <a:rPr lang="es-ES" sz="1800" dirty="0">
                <a:solidFill>
                  <a:srgbClr val="333333"/>
                </a:solidFill>
                <a:latin typeface="Georgia"/>
                <a:cs typeface="Georgia"/>
              </a:rPr>
              <a:t> </a:t>
            </a:r>
            <a:r>
              <a:rPr lang="es-ES" sz="1800" spc="-5" dirty="0">
                <a:solidFill>
                  <a:srgbClr val="333333"/>
                </a:solidFill>
                <a:latin typeface="Georgia"/>
                <a:cs typeface="Georgia"/>
              </a:rPr>
              <a:t>estandarización</a:t>
            </a:r>
            <a:r>
              <a:rPr lang="es-ES" sz="1800" dirty="0">
                <a:solidFill>
                  <a:srgbClr val="333333"/>
                </a:solidFill>
                <a:latin typeface="Georgia"/>
                <a:cs typeface="Georgia"/>
              </a:rPr>
              <a:t> </a:t>
            </a:r>
            <a:r>
              <a:rPr lang="es-ES" sz="1800" spc="-5" dirty="0">
                <a:solidFill>
                  <a:srgbClr val="333333"/>
                </a:solidFill>
                <a:latin typeface="Georgia"/>
                <a:cs typeface="Georgia"/>
              </a:rPr>
              <a:t>mayor</a:t>
            </a:r>
            <a:r>
              <a:rPr lang="es-ES" sz="1800" dirty="0">
                <a:solidFill>
                  <a:srgbClr val="333333"/>
                </a:solidFill>
                <a:latin typeface="Georgia"/>
                <a:cs typeface="Georgia"/>
              </a:rPr>
              <a:t> </a:t>
            </a:r>
            <a:r>
              <a:rPr lang="es-ES" sz="1800" spc="-5" dirty="0">
                <a:solidFill>
                  <a:srgbClr val="333333"/>
                </a:solidFill>
                <a:latin typeface="Georgia"/>
                <a:cs typeface="Georgia"/>
              </a:rPr>
              <a:t>de</a:t>
            </a:r>
            <a:r>
              <a:rPr lang="es-ES" sz="1800" dirty="0">
                <a:solidFill>
                  <a:srgbClr val="333333"/>
                </a:solidFill>
                <a:latin typeface="Georgia"/>
                <a:cs typeface="Georgia"/>
              </a:rPr>
              <a:t> </a:t>
            </a:r>
            <a:r>
              <a:rPr lang="es-ES" sz="1800" spc="-5" dirty="0">
                <a:solidFill>
                  <a:srgbClr val="333333"/>
                </a:solidFill>
                <a:latin typeface="Georgia"/>
                <a:cs typeface="Georgia"/>
              </a:rPr>
              <a:t>los</a:t>
            </a:r>
            <a:r>
              <a:rPr lang="es-ES" sz="1800" dirty="0">
                <a:solidFill>
                  <a:srgbClr val="333333"/>
                </a:solidFill>
                <a:latin typeface="Georgia"/>
                <a:cs typeface="Georgia"/>
              </a:rPr>
              <a:t> </a:t>
            </a:r>
            <a:r>
              <a:rPr lang="es-ES" sz="1800" spc="-5" dirty="0">
                <a:solidFill>
                  <a:srgbClr val="333333"/>
                </a:solidFill>
                <a:latin typeface="Georgia"/>
                <a:cs typeface="Georgia"/>
              </a:rPr>
              <a:t>navegadores,</a:t>
            </a:r>
            <a:r>
              <a:rPr lang="es-ES" sz="1800" dirty="0">
                <a:solidFill>
                  <a:srgbClr val="333333"/>
                </a:solidFill>
                <a:latin typeface="Georgia"/>
                <a:cs typeface="Georgia"/>
              </a:rPr>
              <a:t> </a:t>
            </a:r>
            <a:r>
              <a:rPr lang="es-ES" sz="1800" spc="-5" dirty="0">
                <a:solidFill>
                  <a:srgbClr val="333333"/>
                </a:solidFill>
                <a:latin typeface="Georgia"/>
                <a:cs typeface="Georgia"/>
              </a:rPr>
              <a:t>llegando </a:t>
            </a:r>
            <a:r>
              <a:rPr lang="es-ES" sz="1800" spc="-300" dirty="0">
                <a:solidFill>
                  <a:srgbClr val="333333"/>
                </a:solidFill>
                <a:latin typeface="Georgia"/>
                <a:cs typeface="Georgia"/>
              </a:rPr>
              <a:t> </a:t>
            </a:r>
            <a:r>
              <a:rPr lang="es-ES" sz="1800" spc="-5" dirty="0">
                <a:solidFill>
                  <a:srgbClr val="333333"/>
                </a:solidFill>
                <a:latin typeface="Georgia"/>
                <a:cs typeface="Georgia"/>
              </a:rPr>
              <a:t>a un compromiso</a:t>
            </a:r>
            <a:r>
              <a:rPr lang="es-ES" sz="1800" dirty="0">
                <a:solidFill>
                  <a:srgbClr val="333333"/>
                </a:solidFill>
                <a:latin typeface="Georgia"/>
                <a:cs typeface="Georgia"/>
              </a:rPr>
              <a:t> </a:t>
            </a:r>
            <a:r>
              <a:rPr lang="es-ES" sz="1800" spc="-5" dirty="0">
                <a:solidFill>
                  <a:srgbClr val="333333"/>
                </a:solidFill>
                <a:latin typeface="Georgia"/>
                <a:cs typeface="Georgia"/>
              </a:rPr>
              <a:t>por los fabricantes</a:t>
            </a:r>
            <a:r>
              <a:rPr lang="es-ES" sz="1800" dirty="0">
                <a:solidFill>
                  <a:srgbClr val="333333"/>
                </a:solidFill>
                <a:latin typeface="Georgia"/>
                <a:cs typeface="Georgia"/>
              </a:rPr>
              <a:t> </a:t>
            </a:r>
            <a:r>
              <a:rPr lang="es-ES" sz="1800" spc="-5" dirty="0">
                <a:solidFill>
                  <a:srgbClr val="333333"/>
                </a:solidFill>
                <a:latin typeface="Georgia"/>
                <a:cs typeface="Georgia"/>
              </a:rPr>
              <a:t>de apoyar los</a:t>
            </a:r>
            <a:r>
              <a:rPr lang="es-ES" sz="1800" dirty="0">
                <a:solidFill>
                  <a:srgbClr val="333333"/>
                </a:solidFill>
                <a:latin typeface="Georgia"/>
                <a:cs typeface="Georgia"/>
              </a:rPr>
              <a:t> </a:t>
            </a:r>
            <a:r>
              <a:rPr lang="es-ES" sz="1800" spc="-5" dirty="0">
                <a:solidFill>
                  <a:srgbClr val="333333"/>
                </a:solidFill>
                <a:latin typeface="Georgia"/>
                <a:cs typeface="Georgia"/>
              </a:rPr>
              <a:t>lenguajes de la</a:t>
            </a:r>
            <a:r>
              <a:rPr lang="es-ES" sz="1800" dirty="0">
                <a:solidFill>
                  <a:srgbClr val="333333"/>
                </a:solidFill>
                <a:latin typeface="Georgia"/>
                <a:cs typeface="Georgia"/>
              </a:rPr>
              <a:t> </a:t>
            </a:r>
            <a:r>
              <a:rPr lang="es-ES" sz="1800" spc="-5" dirty="0">
                <a:solidFill>
                  <a:srgbClr val="333333"/>
                </a:solidFill>
                <a:latin typeface="Georgia"/>
                <a:cs typeface="Georgia"/>
              </a:rPr>
              <a:t>web (HTML </a:t>
            </a:r>
            <a:r>
              <a:rPr lang="es-ES" sz="1800" dirty="0">
                <a:solidFill>
                  <a:srgbClr val="333333"/>
                </a:solidFill>
                <a:latin typeface="Georgia"/>
                <a:cs typeface="Georgia"/>
              </a:rPr>
              <a:t>+ </a:t>
            </a:r>
            <a:r>
              <a:rPr lang="es-ES" sz="1800" spc="-5" dirty="0">
                <a:solidFill>
                  <a:srgbClr val="333333"/>
                </a:solidFill>
                <a:latin typeface="Georgia"/>
                <a:cs typeface="Georgia"/>
              </a:rPr>
              <a:t>CSS </a:t>
            </a:r>
            <a:r>
              <a:rPr lang="es-ES" sz="1800" dirty="0">
                <a:solidFill>
                  <a:srgbClr val="333333"/>
                </a:solidFill>
                <a:latin typeface="Georgia"/>
                <a:cs typeface="Georgia"/>
              </a:rPr>
              <a:t>+ </a:t>
            </a:r>
            <a:r>
              <a:rPr lang="es-ES" sz="1800" spc="5" dirty="0">
                <a:solidFill>
                  <a:srgbClr val="333333"/>
                </a:solidFill>
                <a:latin typeface="Georgia"/>
                <a:cs typeface="Georgia"/>
              </a:rPr>
              <a:t> </a:t>
            </a:r>
            <a:r>
              <a:rPr lang="es-ES" sz="1800" spc="-5" dirty="0" err="1">
                <a:solidFill>
                  <a:srgbClr val="333333"/>
                </a:solidFill>
                <a:latin typeface="Georgia"/>
                <a:cs typeface="Georgia"/>
              </a:rPr>
              <a:t>Javascript</a:t>
            </a:r>
            <a:r>
              <a:rPr lang="es-ES" sz="1800" spc="-5" dirty="0">
                <a:solidFill>
                  <a:srgbClr val="333333"/>
                </a:solidFill>
                <a:latin typeface="Georgia"/>
                <a:cs typeface="Georgia"/>
              </a:rPr>
              <a:t>) tal</a:t>
            </a:r>
            <a:r>
              <a:rPr lang="es-ES" sz="1800" dirty="0">
                <a:solidFill>
                  <a:srgbClr val="333333"/>
                </a:solidFill>
                <a:latin typeface="Georgia"/>
                <a:cs typeface="Georgia"/>
              </a:rPr>
              <a:t> </a:t>
            </a:r>
            <a:r>
              <a:rPr lang="es-ES" sz="1800" spc="-5" dirty="0">
                <a:solidFill>
                  <a:srgbClr val="333333"/>
                </a:solidFill>
                <a:latin typeface="Georgia"/>
                <a:cs typeface="Georgia"/>
              </a:rPr>
              <a:t>como</a:t>
            </a:r>
            <a:r>
              <a:rPr lang="es-ES" sz="1800" dirty="0">
                <a:solidFill>
                  <a:srgbClr val="333333"/>
                </a:solidFill>
                <a:latin typeface="Georgia"/>
                <a:cs typeface="Georgia"/>
              </a:rPr>
              <a:t> </a:t>
            </a:r>
            <a:r>
              <a:rPr lang="es-ES" sz="1800" spc="-5" dirty="0">
                <a:solidFill>
                  <a:srgbClr val="333333"/>
                </a:solidFill>
                <a:latin typeface="Georgia"/>
                <a:cs typeface="Georgia"/>
              </a:rPr>
              <a:t>dictaban sus</a:t>
            </a:r>
            <a:r>
              <a:rPr lang="es-ES" sz="1800" dirty="0">
                <a:solidFill>
                  <a:srgbClr val="333333"/>
                </a:solidFill>
                <a:latin typeface="Georgia"/>
                <a:cs typeface="Georgia"/>
              </a:rPr>
              <a:t> </a:t>
            </a:r>
            <a:r>
              <a:rPr lang="es-ES" sz="1800" spc="-5" dirty="0">
                <a:solidFill>
                  <a:srgbClr val="333333"/>
                </a:solidFill>
                <a:latin typeface="Georgia"/>
                <a:cs typeface="Georgia"/>
              </a:rPr>
              <a:t>especificaciones.</a:t>
            </a:r>
            <a:r>
              <a:rPr lang="es-ES" sz="1800" dirty="0">
                <a:solidFill>
                  <a:srgbClr val="333333"/>
                </a:solidFill>
                <a:latin typeface="Georgia"/>
                <a:cs typeface="Georgia"/>
              </a:rPr>
              <a:t> </a:t>
            </a:r>
            <a:r>
              <a:rPr lang="es-ES" sz="1800" spc="-5" dirty="0">
                <a:solidFill>
                  <a:srgbClr val="333333"/>
                </a:solidFill>
                <a:latin typeface="Georgia"/>
                <a:cs typeface="Georgia"/>
              </a:rPr>
              <a:t>Pero</a:t>
            </a:r>
            <a:r>
              <a:rPr lang="es-ES" sz="1800" dirty="0">
                <a:solidFill>
                  <a:srgbClr val="333333"/>
                </a:solidFill>
                <a:latin typeface="Georgia"/>
                <a:cs typeface="Georgia"/>
              </a:rPr>
              <a:t> </a:t>
            </a:r>
            <a:r>
              <a:rPr lang="es-ES" sz="1800" spc="-5" dirty="0">
                <a:solidFill>
                  <a:srgbClr val="333333"/>
                </a:solidFill>
                <a:latin typeface="Georgia"/>
                <a:cs typeface="Georgia"/>
              </a:rPr>
              <a:t>además produjo</a:t>
            </a:r>
            <a:r>
              <a:rPr lang="es-ES" sz="1800" dirty="0">
                <a:solidFill>
                  <a:srgbClr val="333333"/>
                </a:solidFill>
                <a:latin typeface="Georgia"/>
                <a:cs typeface="Georgia"/>
              </a:rPr>
              <a:t> </a:t>
            </a:r>
            <a:r>
              <a:rPr lang="es-ES" sz="1800" spc="-5" dirty="0">
                <a:solidFill>
                  <a:srgbClr val="333333"/>
                </a:solidFill>
                <a:latin typeface="Georgia"/>
                <a:cs typeface="Georgia"/>
              </a:rPr>
              <a:t>una</a:t>
            </a:r>
            <a:r>
              <a:rPr lang="es-ES" sz="1800" dirty="0">
                <a:solidFill>
                  <a:srgbClr val="333333"/>
                </a:solidFill>
                <a:latin typeface="Georgia"/>
                <a:cs typeface="Georgia"/>
              </a:rPr>
              <a:t> </a:t>
            </a:r>
            <a:r>
              <a:rPr lang="es-ES" sz="1800" spc="-5" dirty="0">
                <a:solidFill>
                  <a:srgbClr val="333333"/>
                </a:solidFill>
                <a:latin typeface="Georgia"/>
                <a:cs typeface="Georgia"/>
              </a:rPr>
              <a:t>corriente </a:t>
            </a:r>
            <a:r>
              <a:rPr lang="es-ES" sz="1800" dirty="0">
                <a:solidFill>
                  <a:srgbClr val="333333"/>
                </a:solidFill>
                <a:latin typeface="Georgia"/>
                <a:cs typeface="Georgia"/>
              </a:rPr>
              <a:t> </a:t>
            </a:r>
            <a:r>
              <a:rPr lang="es-ES" sz="1800" spc="-5" dirty="0">
                <a:solidFill>
                  <a:srgbClr val="333333"/>
                </a:solidFill>
                <a:latin typeface="Georgia"/>
                <a:cs typeface="Georgia"/>
              </a:rPr>
              <a:t>abundante</a:t>
            </a:r>
            <a:r>
              <a:rPr lang="es-ES" sz="1800" dirty="0">
                <a:solidFill>
                  <a:srgbClr val="333333"/>
                </a:solidFill>
                <a:latin typeface="Georgia"/>
                <a:cs typeface="Georgia"/>
              </a:rPr>
              <a:t> </a:t>
            </a:r>
            <a:r>
              <a:rPr lang="es-ES" sz="1800" spc="-5" dirty="0">
                <a:solidFill>
                  <a:srgbClr val="333333"/>
                </a:solidFill>
                <a:latin typeface="Georgia"/>
                <a:cs typeface="Georgia"/>
              </a:rPr>
              <a:t>de</a:t>
            </a:r>
            <a:r>
              <a:rPr lang="es-ES" sz="1800" dirty="0">
                <a:solidFill>
                  <a:srgbClr val="333333"/>
                </a:solidFill>
                <a:latin typeface="Georgia"/>
                <a:cs typeface="Georgia"/>
              </a:rPr>
              <a:t> </a:t>
            </a:r>
            <a:r>
              <a:rPr lang="es-ES" sz="1800" spc="-5" dirty="0">
                <a:solidFill>
                  <a:srgbClr val="333333"/>
                </a:solidFill>
                <a:latin typeface="Georgia"/>
                <a:cs typeface="Georgia"/>
              </a:rPr>
              <a:t>nuevas</a:t>
            </a:r>
            <a:r>
              <a:rPr lang="es-ES" sz="1800" dirty="0">
                <a:solidFill>
                  <a:srgbClr val="333333"/>
                </a:solidFill>
                <a:latin typeface="Georgia"/>
                <a:cs typeface="Georgia"/>
              </a:rPr>
              <a:t> </a:t>
            </a:r>
            <a:r>
              <a:rPr lang="es-ES" sz="1800" spc="-5" dirty="0">
                <a:solidFill>
                  <a:srgbClr val="333333"/>
                </a:solidFill>
                <a:latin typeface="Georgia"/>
                <a:cs typeface="Georgia"/>
              </a:rPr>
              <a:t>especificaciones</a:t>
            </a:r>
            <a:r>
              <a:rPr lang="es-ES" sz="1800" dirty="0">
                <a:solidFill>
                  <a:srgbClr val="333333"/>
                </a:solidFill>
                <a:latin typeface="Georgia"/>
                <a:cs typeface="Georgia"/>
              </a:rPr>
              <a:t> </a:t>
            </a:r>
            <a:r>
              <a:rPr lang="es-ES" sz="1800" spc="-5" dirty="0">
                <a:solidFill>
                  <a:srgbClr val="333333"/>
                </a:solidFill>
                <a:latin typeface="Georgia"/>
                <a:cs typeface="Georgia"/>
              </a:rPr>
              <a:t>para</a:t>
            </a:r>
            <a:r>
              <a:rPr lang="es-ES" sz="1800" dirty="0">
                <a:solidFill>
                  <a:srgbClr val="333333"/>
                </a:solidFill>
                <a:latin typeface="Georgia"/>
                <a:cs typeface="Georgia"/>
              </a:rPr>
              <a:t> </a:t>
            </a:r>
            <a:r>
              <a:rPr lang="es-ES" sz="1800" spc="-5" dirty="0">
                <a:solidFill>
                  <a:srgbClr val="333333"/>
                </a:solidFill>
                <a:latin typeface="Georgia"/>
                <a:cs typeface="Georgia"/>
              </a:rPr>
              <a:t>trabajar</a:t>
            </a:r>
            <a:r>
              <a:rPr lang="es-ES" sz="1800" spc="5" dirty="0">
                <a:solidFill>
                  <a:srgbClr val="333333"/>
                </a:solidFill>
                <a:latin typeface="Georgia"/>
                <a:cs typeface="Georgia"/>
              </a:rPr>
              <a:t> </a:t>
            </a:r>
            <a:r>
              <a:rPr lang="es-ES" sz="1800" spc="-5" dirty="0">
                <a:solidFill>
                  <a:srgbClr val="333333"/>
                </a:solidFill>
                <a:latin typeface="Georgia"/>
                <a:cs typeface="Georgia"/>
              </a:rPr>
              <a:t>con</a:t>
            </a:r>
            <a:r>
              <a:rPr lang="es-ES" sz="1800" dirty="0">
                <a:solidFill>
                  <a:srgbClr val="333333"/>
                </a:solidFill>
                <a:latin typeface="Georgia"/>
                <a:cs typeface="Georgia"/>
              </a:rPr>
              <a:t> </a:t>
            </a:r>
            <a:r>
              <a:rPr lang="es-ES" sz="1800" spc="-5" dirty="0">
                <a:solidFill>
                  <a:srgbClr val="333333"/>
                </a:solidFill>
                <a:latin typeface="Georgia"/>
                <a:cs typeface="Georgia"/>
              </a:rPr>
              <a:t>la</a:t>
            </a:r>
            <a:r>
              <a:rPr lang="es-ES" sz="1800" dirty="0">
                <a:solidFill>
                  <a:srgbClr val="333333"/>
                </a:solidFill>
                <a:latin typeface="Georgia"/>
                <a:cs typeface="Georgia"/>
              </a:rPr>
              <a:t> </a:t>
            </a:r>
            <a:r>
              <a:rPr lang="es-ES" sz="1800" spc="-5" dirty="0">
                <a:solidFill>
                  <a:srgbClr val="333333"/>
                </a:solidFill>
                <a:latin typeface="Georgia"/>
                <a:cs typeface="Georgia"/>
              </a:rPr>
              <a:t>más</a:t>
            </a:r>
            <a:r>
              <a:rPr lang="es-ES" sz="1800" dirty="0">
                <a:solidFill>
                  <a:srgbClr val="333333"/>
                </a:solidFill>
                <a:latin typeface="Georgia"/>
                <a:cs typeface="Georgia"/>
              </a:rPr>
              <a:t> </a:t>
            </a:r>
            <a:r>
              <a:rPr lang="es-ES" sz="1800" spc="-5" dirty="0">
                <a:solidFill>
                  <a:srgbClr val="333333"/>
                </a:solidFill>
                <a:latin typeface="Georgia"/>
                <a:cs typeface="Georgia"/>
              </a:rPr>
              <a:t>variada</a:t>
            </a:r>
            <a:r>
              <a:rPr lang="es-ES" sz="1800" dirty="0">
                <a:solidFill>
                  <a:srgbClr val="333333"/>
                </a:solidFill>
                <a:latin typeface="Georgia"/>
                <a:cs typeface="Georgia"/>
              </a:rPr>
              <a:t> </a:t>
            </a:r>
            <a:r>
              <a:rPr lang="es-ES" sz="1800" spc="-5" dirty="0">
                <a:solidFill>
                  <a:srgbClr val="333333"/>
                </a:solidFill>
                <a:latin typeface="Georgia"/>
                <a:cs typeface="Georgia"/>
              </a:rPr>
              <a:t>gama</a:t>
            </a:r>
            <a:r>
              <a:rPr lang="es-ES" sz="1800" dirty="0">
                <a:solidFill>
                  <a:srgbClr val="333333"/>
                </a:solidFill>
                <a:latin typeface="Georgia"/>
                <a:cs typeface="Georgia"/>
              </a:rPr>
              <a:t> </a:t>
            </a:r>
            <a:r>
              <a:rPr lang="es-ES" sz="1800" spc="-5" dirty="0">
                <a:solidFill>
                  <a:srgbClr val="333333"/>
                </a:solidFill>
                <a:latin typeface="Georgia"/>
                <a:cs typeface="Georgia"/>
              </a:rPr>
              <a:t>de</a:t>
            </a:r>
            <a:r>
              <a:rPr lang="es-ES" sz="1800" dirty="0">
                <a:solidFill>
                  <a:srgbClr val="333333"/>
                </a:solidFill>
                <a:latin typeface="Georgia"/>
                <a:cs typeface="Georgia"/>
              </a:rPr>
              <a:t> </a:t>
            </a:r>
            <a:r>
              <a:rPr lang="es-ES" sz="1800" spc="-5" dirty="0">
                <a:solidFill>
                  <a:srgbClr val="333333"/>
                </a:solidFill>
                <a:latin typeface="Georgia"/>
                <a:cs typeface="Georgia"/>
              </a:rPr>
              <a:t>recursos</a:t>
            </a:r>
            <a:r>
              <a:rPr lang="es-ES" sz="1800" spc="5" dirty="0">
                <a:solidFill>
                  <a:srgbClr val="333333"/>
                </a:solidFill>
                <a:latin typeface="Georgia"/>
                <a:cs typeface="Georgia"/>
              </a:rPr>
              <a:t> </a:t>
            </a:r>
            <a:r>
              <a:rPr lang="es-ES" sz="1800" spc="-5" dirty="0">
                <a:solidFill>
                  <a:srgbClr val="333333"/>
                </a:solidFill>
                <a:latin typeface="Georgia"/>
                <a:cs typeface="Georgia"/>
              </a:rPr>
              <a:t>del </a:t>
            </a:r>
            <a:r>
              <a:rPr lang="es-ES" sz="1800" dirty="0">
                <a:solidFill>
                  <a:srgbClr val="333333"/>
                </a:solidFill>
                <a:latin typeface="Georgia"/>
                <a:cs typeface="Georgia"/>
              </a:rPr>
              <a:t> </a:t>
            </a:r>
            <a:r>
              <a:rPr lang="es-ES" sz="1800" spc="-5" dirty="0">
                <a:solidFill>
                  <a:srgbClr val="333333"/>
                </a:solidFill>
                <a:latin typeface="Georgia"/>
                <a:cs typeface="Georgia"/>
              </a:rPr>
              <a:t>navegador,</a:t>
            </a:r>
            <a:r>
              <a:rPr lang="es-ES" sz="1800" spc="-10" dirty="0">
                <a:solidFill>
                  <a:srgbClr val="333333"/>
                </a:solidFill>
                <a:latin typeface="Georgia"/>
                <a:cs typeface="Georgia"/>
              </a:rPr>
              <a:t> </a:t>
            </a:r>
            <a:r>
              <a:rPr lang="es-ES" sz="1800" spc="-5" dirty="0">
                <a:solidFill>
                  <a:srgbClr val="333333"/>
                </a:solidFill>
                <a:latin typeface="Georgia"/>
                <a:cs typeface="Georgia"/>
              </a:rPr>
              <a:t>ordenador o dispositivo.</a:t>
            </a:r>
            <a:endParaRPr lang="es-ES" sz="1800" dirty="0">
              <a:latin typeface="Georgia"/>
              <a:cs typeface="Georgia"/>
            </a:endParaRPr>
          </a:p>
          <a:p>
            <a:pPr marL="12700" marR="55244">
              <a:lnSpc>
                <a:spcPts val="1500"/>
              </a:lnSpc>
              <a:spcBef>
                <a:spcPts val="1300"/>
              </a:spcBef>
            </a:pPr>
            <a:r>
              <a:rPr lang="es-ES" sz="1800" spc="-5" dirty="0">
                <a:solidFill>
                  <a:srgbClr val="333333"/>
                </a:solidFill>
                <a:latin typeface="Georgia"/>
                <a:cs typeface="Georgia"/>
              </a:rPr>
              <a:t>HTML5 ofrece </a:t>
            </a:r>
            <a:r>
              <a:rPr lang="es-ES" sz="1800" spc="-5" dirty="0" err="1">
                <a:solidFill>
                  <a:srgbClr val="333333"/>
                </a:solidFill>
                <a:latin typeface="Georgia"/>
                <a:cs typeface="Georgia"/>
              </a:rPr>
              <a:t>APIs</a:t>
            </a:r>
            <a:r>
              <a:rPr lang="es-ES" sz="1800" dirty="0">
                <a:solidFill>
                  <a:srgbClr val="333333"/>
                </a:solidFill>
                <a:latin typeface="Georgia"/>
                <a:cs typeface="Georgia"/>
              </a:rPr>
              <a:t> </a:t>
            </a:r>
            <a:r>
              <a:rPr lang="es-ES" sz="1800" spc="-5" dirty="0">
                <a:solidFill>
                  <a:srgbClr val="333333"/>
                </a:solidFill>
                <a:latin typeface="Georgia"/>
                <a:cs typeface="Georgia"/>
              </a:rPr>
              <a:t>para el trabajo</a:t>
            </a:r>
            <a:r>
              <a:rPr lang="es-ES" sz="1800" dirty="0">
                <a:solidFill>
                  <a:srgbClr val="333333"/>
                </a:solidFill>
                <a:latin typeface="Georgia"/>
                <a:cs typeface="Georgia"/>
              </a:rPr>
              <a:t> </a:t>
            </a:r>
            <a:r>
              <a:rPr lang="es-ES" sz="1800" spc="-5" dirty="0">
                <a:solidFill>
                  <a:srgbClr val="333333"/>
                </a:solidFill>
                <a:latin typeface="Georgia"/>
                <a:cs typeface="Georgia"/>
              </a:rPr>
              <a:t>con elementos como</a:t>
            </a:r>
            <a:r>
              <a:rPr lang="es-ES" sz="1800" dirty="0">
                <a:solidFill>
                  <a:srgbClr val="333333"/>
                </a:solidFill>
                <a:latin typeface="Georgia"/>
                <a:cs typeface="Georgia"/>
              </a:rPr>
              <a:t> </a:t>
            </a:r>
            <a:r>
              <a:rPr lang="es-ES" sz="1800" spc="-5" dirty="0">
                <a:solidFill>
                  <a:srgbClr val="333333"/>
                </a:solidFill>
                <a:latin typeface="Georgia"/>
                <a:cs typeface="Georgia"/>
              </a:rPr>
              <a:t>la cámara,</a:t>
            </a:r>
            <a:r>
              <a:rPr lang="es-ES" sz="1800" dirty="0">
                <a:solidFill>
                  <a:srgbClr val="333333"/>
                </a:solidFill>
                <a:latin typeface="Georgia"/>
                <a:cs typeface="Georgia"/>
              </a:rPr>
              <a:t> </a:t>
            </a:r>
            <a:r>
              <a:rPr lang="es-ES" sz="1800" spc="-5" dirty="0">
                <a:solidFill>
                  <a:srgbClr val="333333"/>
                </a:solidFill>
                <a:latin typeface="Georgia"/>
                <a:cs typeface="Georgia"/>
              </a:rPr>
              <a:t>geolocalización, </a:t>
            </a:r>
            <a:r>
              <a:rPr lang="es-ES" sz="1800" dirty="0">
                <a:solidFill>
                  <a:srgbClr val="333333"/>
                </a:solidFill>
                <a:latin typeface="Georgia"/>
                <a:cs typeface="Georgia"/>
              </a:rPr>
              <a:t> </a:t>
            </a:r>
            <a:r>
              <a:rPr lang="es-ES" sz="1800" spc="-5" dirty="0">
                <a:solidFill>
                  <a:srgbClr val="333333"/>
                </a:solidFill>
                <a:latin typeface="Georgia"/>
                <a:cs typeface="Georgia"/>
              </a:rPr>
              <a:t>almacenamiento, dibujo</a:t>
            </a:r>
            <a:r>
              <a:rPr lang="es-ES" sz="1800" dirty="0">
                <a:solidFill>
                  <a:srgbClr val="333333"/>
                </a:solidFill>
                <a:latin typeface="Georgia"/>
                <a:cs typeface="Georgia"/>
              </a:rPr>
              <a:t> </a:t>
            </a:r>
            <a:r>
              <a:rPr lang="es-ES" sz="1800" spc="-5" dirty="0">
                <a:solidFill>
                  <a:srgbClr val="333333"/>
                </a:solidFill>
                <a:latin typeface="Georgia"/>
                <a:cs typeface="Georgia"/>
              </a:rPr>
              <a:t>bitmap</a:t>
            </a:r>
            <a:r>
              <a:rPr lang="es-ES" sz="1800" dirty="0">
                <a:solidFill>
                  <a:srgbClr val="333333"/>
                </a:solidFill>
                <a:latin typeface="Georgia"/>
                <a:cs typeface="Georgia"/>
              </a:rPr>
              <a:t> </a:t>
            </a:r>
            <a:r>
              <a:rPr lang="es-ES" sz="1800" spc="-5" dirty="0">
                <a:solidFill>
                  <a:srgbClr val="333333"/>
                </a:solidFill>
                <a:latin typeface="Georgia"/>
                <a:cs typeface="Georgia"/>
              </a:rPr>
              <a:t>o</a:t>
            </a:r>
            <a:r>
              <a:rPr lang="es-ES" sz="1800" dirty="0">
                <a:solidFill>
                  <a:srgbClr val="333333"/>
                </a:solidFill>
                <a:latin typeface="Georgia"/>
                <a:cs typeface="Georgia"/>
              </a:rPr>
              <a:t> </a:t>
            </a:r>
            <a:r>
              <a:rPr lang="es-ES" sz="1800" spc="-5" dirty="0">
                <a:solidFill>
                  <a:srgbClr val="333333"/>
                </a:solidFill>
                <a:latin typeface="Georgia"/>
                <a:cs typeface="Georgia"/>
              </a:rPr>
              <a:t>vectorial,</a:t>
            </a:r>
            <a:r>
              <a:rPr lang="es-ES" sz="1800" dirty="0">
                <a:solidFill>
                  <a:srgbClr val="333333"/>
                </a:solidFill>
                <a:latin typeface="Georgia"/>
                <a:cs typeface="Georgia"/>
              </a:rPr>
              <a:t> </a:t>
            </a:r>
            <a:r>
              <a:rPr lang="es-ES" sz="1800" spc="-5" dirty="0">
                <a:solidFill>
                  <a:srgbClr val="333333"/>
                </a:solidFill>
                <a:latin typeface="Georgia"/>
                <a:cs typeface="Georgia"/>
              </a:rPr>
              <a:t>audio,</a:t>
            </a:r>
            <a:r>
              <a:rPr lang="es-ES" sz="1800" dirty="0">
                <a:solidFill>
                  <a:srgbClr val="333333"/>
                </a:solidFill>
                <a:latin typeface="Georgia"/>
                <a:cs typeface="Georgia"/>
              </a:rPr>
              <a:t> </a:t>
            </a:r>
            <a:r>
              <a:rPr lang="es-ES" sz="1800" spc="-5" dirty="0">
                <a:solidFill>
                  <a:srgbClr val="333333"/>
                </a:solidFill>
                <a:latin typeface="Georgia"/>
                <a:cs typeface="Georgia"/>
              </a:rPr>
              <a:t>vídeo,</a:t>
            </a:r>
            <a:r>
              <a:rPr lang="es-ES" sz="1800" dirty="0">
                <a:solidFill>
                  <a:srgbClr val="333333"/>
                </a:solidFill>
                <a:latin typeface="Georgia"/>
                <a:cs typeface="Georgia"/>
              </a:rPr>
              <a:t> </a:t>
            </a:r>
            <a:r>
              <a:rPr lang="es-ES" sz="1800" spc="-5" dirty="0">
                <a:solidFill>
                  <a:srgbClr val="333333"/>
                </a:solidFill>
                <a:latin typeface="Georgia"/>
                <a:cs typeface="Georgia"/>
              </a:rPr>
              <a:t>etc.</a:t>
            </a:r>
            <a:r>
              <a:rPr lang="es-ES" sz="1800" dirty="0">
                <a:solidFill>
                  <a:srgbClr val="333333"/>
                </a:solidFill>
                <a:latin typeface="Georgia"/>
                <a:cs typeface="Georgia"/>
              </a:rPr>
              <a:t> </a:t>
            </a:r>
            <a:r>
              <a:rPr lang="es-ES" sz="1800" spc="-5" dirty="0">
                <a:solidFill>
                  <a:srgbClr val="333333"/>
                </a:solidFill>
                <a:latin typeface="Georgia"/>
                <a:cs typeface="Georgia"/>
              </a:rPr>
              <a:t>Todo</a:t>
            </a:r>
            <a:r>
              <a:rPr lang="es-ES" sz="1800" dirty="0">
                <a:solidFill>
                  <a:srgbClr val="333333"/>
                </a:solidFill>
                <a:latin typeface="Georgia"/>
                <a:cs typeface="Georgia"/>
              </a:rPr>
              <a:t> </a:t>
            </a:r>
            <a:r>
              <a:rPr lang="es-ES" sz="1800" spc="-5" dirty="0">
                <a:solidFill>
                  <a:srgbClr val="333333"/>
                </a:solidFill>
                <a:latin typeface="Georgia"/>
                <a:cs typeface="Georgia"/>
              </a:rPr>
              <a:t>lo</a:t>
            </a:r>
            <a:r>
              <a:rPr lang="es-ES" sz="1800" dirty="0">
                <a:solidFill>
                  <a:srgbClr val="333333"/>
                </a:solidFill>
                <a:latin typeface="Georgia"/>
                <a:cs typeface="Georgia"/>
              </a:rPr>
              <a:t> </a:t>
            </a:r>
            <a:r>
              <a:rPr lang="es-ES" sz="1800" spc="-5" dirty="0">
                <a:solidFill>
                  <a:srgbClr val="333333"/>
                </a:solidFill>
                <a:latin typeface="Georgia"/>
                <a:cs typeface="Georgia"/>
              </a:rPr>
              <a:t>que</a:t>
            </a:r>
            <a:r>
              <a:rPr lang="es-ES" sz="1800" dirty="0">
                <a:solidFill>
                  <a:srgbClr val="333333"/>
                </a:solidFill>
                <a:latin typeface="Georgia"/>
                <a:cs typeface="Georgia"/>
              </a:rPr>
              <a:t> </a:t>
            </a:r>
            <a:r>
              <a:rPr lang="es-ES" sz="1800" spc="-5" dirty="0">
                <a:solidFill>
                  <a:srgbClr val="333333"/>
                </a:solidFill>
                <a:latin typeface="Georgia"/>
                <a:cs typeface="Georgia"/>
              </a:rPr>
              <a:t>ofrece</a:t>
            </a:r>
            <a:r>
              <a:rPr lang="es-ES" sz="1800" dirty="0">
                <a:solidFill>
                  <a:srgbClr val="333333"/>
                </a:solidFill>
                <a:latin typeface="Georgia"/>
                <a:cs typeface="Georgia"/>
              </a:rPr>
              <a:t> </a:t>
            </a:r>
            <a:r>
              <a:rPr lang="es-ES" sz="1800" spc="-5" dirty="0">
                <a:solidFill>
                  <a:srgbClr val="333333"/>
                </a:solidFill>
                <a:latin typeface="Georgia"/>
                <a:cs typeface="Georgia"/>
              </a:rPr>
              <a:t>HTML5</a:t>
            </a:r>
            <a:r>
              <a:rPr lang="es-ES" sz="1800" dirty="0">
                <a:solidFill>
                  <a:srgbClr val="333333"/>
                </a:solidFill>
                <a:latin typeface="Georgia"/>
                <a:cs typeface="Georgia"/>
              </a:rPr>
              <a:t> </a:t>
            </a:r>
            <a:r>
              <a:rPr lang="es-ES" sz="1800" spc="-5" dirty="0">
                <a:solidFill>
                  <a:srgbClr val="333333"/>
                </a:solidFill>
                <a:latin typeface="Georgia"/>
                <a:cs typeface="Georgia"/>
              </a:rPr>
              <a:t>está </a:t>
            </a:r>
            <a:r>
              <a:rPr lang="es-ES" sz="1800" spc="-300" dirty="0">
                <a:solidFill>
                  <a:srgbClr val="333333"/>
                </a:solidFill>
                <a:latin typeface="Georgia"/>
                <a:cs typeface="Georgia"/>
              </a:rPr>
              <a:t> </a:t>
            </a:r>
            <a:r>
              <a:rPr lang="es-ES" sz="1800" spc="-5" dirty="0">
                <a:solidFill>
                  <a:srgbClr val="333333"/>
                </a:solidFill>
                <a:latin typeface="Georgia"/>
                <a:cs typeface="Georgia"/>
              </a:rPr>
              <a:t>disponible</a:t>
            </a:r>
            <a:r>
              <a:rPr lang="es-ES" sz="1800" dirty="0">
                <a:solidFill>
                  <a:srgbClr val="333333"/>
                </a:solidFill>
                <a:latin typeface="Georgia"/>
                <a:cs typeface="Georgia"/>
              </a:rPr>
              <a:t> </a:t>
            </a:r>
            <a:r>
              <a:rPr lang="es-ES" sz="1800" spc="-5" dirty="0">
                <a:solidFill>
                  <a:srgbClr val="333333"/>
                </a:solidFill>
                <a:latin typeface="Georgia"/>
                <a:cs typeface="Georgia"/>
              </a:rPr>
              <a:t>en</a:t>
            </a:r>
            <a:r>
              <a:rPr lang="es-ES" sz="1800" dirty="0">
                <a:solidFill>
                  <a:srgbClr val="333333"/>
                </a:solidFill>
                <a:latin typeface="Georgia"/>
                <a:cs typeface="Georgia"/>
              </a:rPr>
              <a:t> </a:t>
            </a:r>
            <a:r>
              <a:rPr lang="es-ES" sz="1800" spc="-5" dirty="0">
                <a:solidFill>
                  <a:srgbClr val="333333"/>
                </a:solidFill>
                <a:latin typeface="Georgia"/>
                <a:cs typeface="Georgia"/>
              </a:rPr>
              <a:t>todos</a:t>
            </a:r>
            <a:r>
              <a:rPr lang="es-ES" sz="1800" dirty="0">
                <a:solidFill>
                  <a:srgbClr val="333333"/>
                </a:solidFill>
                <a:latin typeface="Georgia"/>
                <a:cs typeface="Georgia"/>
              </a:rPr>
              <a:t> </a:t>
            </a:r>
            <a:r>
              <a:rPr lang="es-ES" sz="1800" spc="-5" dirty="0">
                <a:solidFill>
                  <a:srgbClr val="333333"/>
                </a:solidFill>
                <a:latin typeface="Georgia"/>
                <a:cs typeface="Georgia"/>
              </a:rPr>
              <a:t>los</a:t>
            </a:r>
            <a:r>
              <a:rPr lang="es-ES" sz="1800" dirty="0">
                <a:solidFill>
                  <a:srgbClr val="333333"/>
                </a:solidFill>
                <a:latin typeface="Georgia"/>
                <a:cs typeface="Georgia"/>
              </a:rPr>
              <a:t> </a:t>
            </a:r>
            <a:r>
              <a:rPr lang="es-ES" sz="1800" spc="-5" dirty="0">
                <a:solidFill>
                  <a:srgbClr val="333333"/>
                </a:solidFill>
                <a:latin typeface="Georgia"/>
                <a:cs typeface="Georgia"/>
              </a:rPr>
              <a:t>navegadores</a:t>
            </a:r>
            <a:r>
              <a:rPr lang="es-ES" sz="1800" dirty="0">
                <a:solidFill>
                  <a:srgbClr val="333333"/>
                </a:solidFill>
                <a:latin typeface="Georgia"/>
                <a:cs typeface="Georgia"/>
              </a:rPr>
              <a:t> </a:t>
            </a:r>
            <a:r>
              <a:rPr lang="es-ES" sz="1800" spc="-5" dirty="0">
                <a:solidFill>
                  <a:srgbClr val="333333"/>
                </a:solidFill>
                <a:latin typeface="Georgia"/>
                <a:cs typeface="Georgia"/>
              </a:rPr>
              <a:t>y</a:t>
            </a:r>
            <a:r>
              <a:rPr lang="es-ES" sz="1800" dirty="0">
                <a:solidFill>
                  <a:srgbClr val="333333"/>
                </a:solidFill>
                <a:latin typeface="Georgia"/>
                <a:cs typeface="Georgia"/>
              </a:rPr>
              <a:t> </a:t>
            </a:r>
            <a:r>
              <a:rPr lang="es-ES" sz="1800" spc="-5" dirty="0">
                <a:solidFill>
                  <a:srgbClr val="333333"/>
                </a:solidFill>
                <a:latin typeface="Georgia"/>
                <a:cs typeface="Georgia"/>
              </a:rPr>
              <a:t>forma</a:t>
            </a:r>
            <a:r>
              <a:rPr lang="es-ES" sz="1800" dirty="0">
                <a:solidFill>
                  <a:srgbClr val="333333"/>
                </a:solidFill>
                <a:latin typeface="Georgia"/>
                <a:cs typeface="Georgia"/>
              </a:rPr>
              <a:t> </a:t>
            </a:r>
            <a:r>
              <a:rPr lang="es-ES" sz="1800" spc="-5" dirty="0">
                <a:solidFill>
                  <a:srgbClr val="333333"/>
                </a:solidFill>
                <a:latin typeface="Georgia"/>
                <a:cs typeface="Georgia"/>
              </a:rPr>
              <a:t>parte</a:t>
            </a:r>
            <a:r>
              <a:rPr lang="es-ES" sz="1800" dirty="0">
                <a:solidFill>
                  <a:srgbClr val="333333"/>
                </a:solidFill>
                <a:latin typeface="Georgia"/>
                <a:cs typeface="Georgia"/>
              </a:rPr>
              <a:t> </a:t>
            </a:r>
            <a:r>
              <a:rPr lang="es-ES" sz="1800" spc="-5" dirty="0">
                <a:solidFill>
                  <a:srgbClr val="333333"/>
                </a:solidFill>
                <a:latin typeface="Georgia"/>
                <a:cs typeface="Georgia"/>
              </a:rPr>
              <a:t>del</a:t>
            </a:r>
            <a:r>
              <a:rPr lang="es-ES" sz="1800" dirty="0">
                <a:solidFill>
                  <a:srgbClr val="333333"/>
                </a:solidFill>
                <a:latin typeface="Georgia"/>
                <a:cs typeface="Georgia"/>
              </a:rPr>
              <a:t> </a:t>
            </a:r>
            <a:r>
              <a:rPr lang="es-ES" sz="1800" spc="-5" dirty="0">
                <a:solidFill>
                  <a:srgbClr val="333333"/>
                </a:solidFill>
                <a:latin typeface="Georgia"/>
                <a:cs typeface="Georgia"/>
              </a:rPr>
              <a:t>kit</a:t>
            </a:r>
            <a:r>
              <a:rPr lang="es-ES" sz="1800" dirty="0">
                <a:solidFill>
                  <a:srgbClr val="333333"/>
                </a:solidFill>
                <a:latin typeface="Georgia"/>
                <a:cs typeface="Georgia"/>
              </a:rPr>
              <a:t> </a:t>
            </a:r>
            <a:r>
              <a:rPr lang="es-ES" sz="1800" spc="-5" dirty="0">
                <a:solidFill>
                  <a:srgbClr val="333333"/>
                </a:solidFill>
                <a:latin typeface="Georgia"/>
                <a:cs typeface="Georgia"/>
              </a:rPr>
              <a:t>de</a:t>
            </a:r>
            <a:r>
              <a:rPr lang="es-ES" sz="1800" dirty="0">
                <a:solidFill>
                  <a:srgbClr val="333333"/>
                </a:solidFill>
                <a:latin typeface="Georgia"/>
                <a:cs typeface="Georgia"/>
              </a:rPr>
              <a:t> </a:t>
            </a:r>
            <a:r>
              <a:rPr lang="es-ES" sz="1800" spc="-5" dirty="0">
                <a:solidFill>
                  <a:srgbClr val="333333"/>
                </a:solidFill>
                <a:latin typeface="Georgia"/>
                <a:cs typeface="Georgia"/>
              </a:rPr>
              <a:t>herramientas</a:t>
            </a:r>
            <a:r>
              <a:rPr lang="es-ES" sz="1800" dirty="0">
                <a:solidFill>
                  <a:srgbClr val="333333"/>
                </a:solidFill>
                <a:latin typeface="Georgia"/>
                <a:cs typeface="Georgia"/>
              </a:rPr>
              <a:t> </a:t>
            </a:r>
            <a:r>
              <a:rPr lang="es-ES" sz="1800" spc="-5" dirty="0">
                <a:solidFill>
                  <a:srgbClr val="333333"/>
                </a:solidFill>
                <a:latin typeface="Georgia"/>
                <a:cs typeface="Georgia"/>
              </a:rPr>
              <a:t>del</a:t>
            </a:r>
            <a:r>
              <a:rPr lang="es-ES" sz="1800" dirty="0">
                <a:solidFill>
                  <a:srgbClr val="333333"/>
                </a:solidFill>
                <a:latin typeface="Georgia"/>
                <a:cs typeface="Georgia"/>
              </a:rPr>
              <a:t> </a:t>
            </a:r>
            <a:r>
              <a:rPr lang="es-ES" sz="1800" spc="-5" dirty="0">
                <a:solidFill>
                  <a:srgbClr val="333333"/>
                </a:solidFill>
                <a:latin typeface="Georgia"/>
                <a:cs typeface="Georgia"/>
              </a:rPr>
              <a:t>desarrollador </a:t>
            </a:r>
            <a:r>
              <a:rPr lang="es-ES" sz="1800" dirty="0">
                <a:solidFill>
                  <a:srgbClr val="333333"/>
                </a:solidFill>
                <a:latin typeface="Georgia"/>
                <a:cs typeface="Georgia"/>
              </a:rPr>
              <a:t> </a:t>
            </a:r>
            <a:r>
              <a:rPr lang="es-ES" sz="1800" spc="-5" dirty="0" err="1">
                <a:solidFill>
                  <a:srgbClr val="333333"/>
                </a:solidFill>
                <a:latin typeface="Georgia"/>
                <a:cs typeface="Georgia"/>
              </a:rPr>
              <a:t>Javascript</a:t>
            </a:r>
            <a:r>
              <a:rPr lang="es-ES" sz="1800" spc="-5" dirty="0">
                <a:solidFill>
                  <a:srgbClr val="333333"/>
                </a:solidFill>
                <a:latin typeface="Georgia"/>
                <a:cs typeface="Georgia"/>
              </a:rPr>
              <a:t>, sin necesidad de usar ninguna librería o </a:t>
            </a:r>
            <a:r>
              <a:rPr lang="es-ES" sz="1800" spc="-5" dirty="0" err="1">
                <a:solidFill>
                  <a:srgbClr val="333333"/>
                </a:solidFill>
                <a:latin typeface="Georgia"/>
                <a:cs typeface="Georgia"/>
              </a:rPr>
              <a:t>framework</a:t>
            </a:r>
            <a:r>
              <a:rPr lang="es-ES" sz="1800" spc="-5" dirty="0">
                <a:solidFill>
                  <a:srgbClr val="333333"/>
                </a:solidFill>
                <a:latin typeface="Georgia"/>
                <a:cs typeface="Georgia"/>
              </a:rPr>
              <a:t>.</a:t>
            </a:r>
            <a:endParaRPr lang="es-ES" sz="1800" dirty="0">
              <a:latin typeface="Georgia"/>
              <a:cs typeface="Georgia"/>
            </a:endParaRPr>
          </a:p>
        </p:txBody>
      </p:sp>
    </p:spTree>
    <p:extLst>
      <p:ext uri="{BB962C8B-B14F-4D97-AF65-F5344CB8AC3E}">
        <p14:creationId xmlns:p14="http://schemas.microsoft.com/office/powerpoint/2010/main" val="1217218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2592925" y="624110"/>
            <a:ext cx="8911687" cy="420919"/>
          </a:xfrm>
        </p:spPr>
        <p:txBody>
          <a:bodyPr>
            <a:normAutofit fontScale="90000"/>
          </a:bodyPr>
          <a:lstStyle/>
          <a:p>
            <a:r>
              <a:rPr lang="en-US" dirty="0" err="1">
                <a:solidFill>
                  <a:srgbClr val="002060"/>
                </a:solidFill>
              </a:rPr>
              <a:t>Introducción</a:t>
            </a:r>
            <a:endParaRPr lang="en-US" dirty="0">
              <a:solidFill>
                <a:srgbClr val="002060"/>
              </a:solidFill>
            </a:endParaRPr>
          </a:p>
        </p:txBody>
      </p:sp>
      <p:sp>
        <p:nvSpPr>
          <p:cNvPr id="5" name="TextBox 4">
            <a:extLst>
              <a:ext uri="{FF2B5EF4-FFF2-40B4-BE49-F238E27FC236}">
                <a16:creationId xmlns:a16="http://schemas.microsoft.com/office/drawing/2014/main" id="{DFF4C64E-767A-4B0F-B3A1-EACD9F1BEF11}"/>
              </a:ext>
            </a:extLst>
          </p:cNvPr>
          <p:cNvSpPr txBox="1"/>
          <p:nvPr/>
        </p:nvSpPr>
        <p:spPr>
          <a:xfrm>
            <a:off x="361507" y="1188895"/>
            <a:ext cx="11600121" cy="5564408"/>
          </a:xfrm>
          <a:prstGeom prst="rect">
            <a:avLst/>
          </a:prstGeom>
          <a:noFill/>
        </p:spPr>
        <p:txBody>
          <a:bodyPr wrap="square">
            <a:spAutoFit/>
          </a:bodyPr>
          <a:lstStyle/>
          <a:p>
            <a:pPr marL="12700">
              <a:lnSpc>
                <a:spcPct val="150000"/>
              </a:lnSpc>
              <a:spcBef>
                <a:spcPts val="100"/>
              </a:spcBef>
            </a:pPr>
            <a:r>
              <a:rPr lang="es-ES" sz="1600" spc="-5" dirty="0" err="1">
                <a:solidFill>
                  <a:srgbClr val="5C5822"/>
                </a:solidFill>
                <a:latin typeface="Trebuchet MS"/>
                <a:cs typeface="Trebuchet MS"/>
              </a:rPr>
              <a:t>Javascript</a:t>
            </a:r>
            <a:r>
              <a:rPr lang="es-ES" sz="1600" spc="-25" dirty="0">
                <a:solidFill>
                  <a:srgbClr val="5C5822"/>
                </a:solidFill>
                <a:latin typeface="Trebuchet MS"/>
                <a:cs typeface="Trebuchet MS"/>
              </a:rPr>
              <a:t> </a:t>
            </a:r>
            <a:r>
              <a:rPr lang="es-ES" sz="1600" spc="-5" dirty="0">
                <a:solidFill>
                  <a:srgbClr val="5C5822"/>
                </a:solidFill>
                <a:latin typeface="Trebuchet MS"/>
                <a:cs typeface="Trebuchet MS"/>
              </a:rPr>
              <a:t>como</a:t>
            </a:r>
            <a:r>
              <a:rPr lang="es-ES" sz="1600" spc="-20" dirty="0">
                <a:solidFill>
                  <a:srgbClr val="5C5822"/>
                </a:solidFill>
                <a:latin typeface="Trebuchet MS"/>
                <a:cs typeface="Trebuchet MS"/>
              </a:rPr>
              <a:t> </a:t>
            </a:r>
            <a:r>
              <a:rPr lang="es-ES" sz="1600" spc="-5" dirty="0">
                <a:solidFill>
                  <a:srgbClr val="5C5822"/>
                </a:solidFill>
                <a:latin typeface="Trebuchet MS"/>
                <a:cs typeface="Trebuchet MS"/>
              </a:rPr>
              <a:t>primer</a:t>
            </a:r>
            <a:r>
              <a:rPr lang="es-ES" sz="1600" spc="-25" dirty="0">
                <a:solidFill>
                  <a:srgbClr val="5C5822"/>
                </a:solidFill>
                <a:latin typeface="Trebuchet MS"/>
                <a:cs typeface="Trebuchet MS"/>
              </a:rPr>
              <a:t> </a:t>
            </a:r>
            <a:r>
              <a:rPr lang="es-ES" sz="1600" spc="-5" dirty="0">
                <a:solidFill>
                  <a:srgbClr val="5C5822"/>
                </a:solidFill>
                <a:latin typeface="Trebuchet MS"/>
                <a:cs typeface="Trebuchet MS"/>
              </a:rPr>
              <a:t>lenguaje</a:t>
            </a:r>
            <a:endParaRPr lang="es-ES" sz="1600" dirty="0">
              <a:latin typeface="Trebuchet MS"/>
              <a:cs typeface="Trebuchet MS"/>
            </a:endParaRPr>
          </a:p>
          <a:p>
            <a:pPr marL="12700" marR="512445">
              <a:lnSpc>
                <a:spcPct val="150000"/>
              </a:lnSpc>
              <a:spcBef>
                <a:spcPts val="1420"/>
              </a:spcBef>
            </a:pPr>
            <a:r>
              <a:rPr lang="es-ES" sz="1600" spc="-5" dirty="0">
                <a:solidFill>
                  <a:srgbClr val="333333"/>
                </a:solidFill>
                <a:latin typeface="Georgia"/>
                <a:cs typeface="Georgia"/>
              </a:rPr>
              <a:t>Si</a:t>
            </a:r>
            <a:r>
              <a:rPr lang="es-ES" sz="1600" dirty="0">
                <a:solidFill>
                  <a:srgbClr val="333333"/>
                </a:solidFill>
                <a:latin typeface="Georgia"/>
                <a:cs typeface="Georgia"/>
              </a:rPr>
              <a:t> </a:t>
            </a:r>
            <a:r>
              <a:rPr lang="es-ES" sz="1600" spc="-5" dirty="0">
                <a:solidFill>
                  <a:srgbClr val="333333"/>
                </a:solidFill>
                <a:latin typeface="Georgia"/>
                <a:cs typeface="Georgia"/>
              </a:rPr>
              <a:t>estás</a:t>
            </a:r>
            <a:r>
              <a:rPr lang="es-ES" sz="1600" spc="5" dirty="0">
                <a:solidFill>
                  <a:srgbClr val="333333"/>
                </a:solidFill>
                <a:latin typeface="Georgia"/>
                <a:cs typeface="Georgia"/>
              </a:rPr>
              <a:t> </a:t>
            </a:r>
            <a:r>
              <a:rPr lang="es-ES" sz="1600" spc="-5" dirty="0">
                <a:solidFill>
                  <a:srgbClr val="333333"/>
                </a:solidFill>
                <a:latin typeface="Georgia"/>
                <a:cs typeface="Georgia"/>
              </a:rPr>
              <a:t>aprendiendo</a:t>
            </a:r>
            <a:r>
              <a:rPr lang="es-ES" sz="1600" dirty="0">
                <a:solidFill>
                  <a:srgbClr val="333333"/>
                </a:solidFill>
                <a:latin typeface="Georgia"/>
                <a:cs typeface="Georgia"/>
              </a:rPr>
              <a:t> </a:t>
            </a:r>
            <a:r>
              <a:rPr lang="es-ES" sz="1600" spc="-5" dirty="0">
                <a:solidFill>
                  <a:srgbClr val="333333"/>
                </a:solidFill>
                <a:latin typeface="Georgia"/>
                <a:cs typeface="Georgia"/>
              </a:rPr>
              <a:t>programación,</a:t>
            </a:r>
            <a:r>
              <a:rPr lang="es-ES" sz="1600" spc="5" dirty="0">
                <a:solidFill>
                  <a:srgbClr val="333333"/>
                </a:solidFill>
                <a:latin typeface="Georgia"/>
                <a:cs typeface="Georgia"/>
              </a:rPr>
              <a:t> </a:t>
            </a:r>
            <a:r>
              <a:rPr lang="es-ES" sz="1600" spc="-5" dirty="0" err="1">
                <a:solidFill>
                  <a:srgbClr val="333333"/>
                </a:solidFill>
                <a:latin typeface="Georgia"/>
                <a:cs typeface="Georgia"/>
              </a:rPr>
              <a:t>Javascript</a:t>
            </a:r>
            <a:r>
              <a:rPr lang="es-ES" sz="1600" dirty="0">
                <a:solidFill>
                  <a:srgbClr val="333333"/>
                </a:solidFill>
                <a:latin typeface="Georgia"/>
                <a:cs typeface="Georgia"/>
              </a:rPr>
              <a:t> </a:t>
            </a:r>
            <a:r>
              <a:rPr lang="es-ES" sz="1600" spc="-5" dirty="0">
                <a:solidFill>
                  <a:srgbClr val="333333"/>
                </a:solidFill>
                <a:latin typeface="Georgia"/>
                <a:cs typeface="Georgia"/>
              </a:rPr>
              <a:t>es</a:t>
            </a:r>
            <a:r>
              <a:rPr lang="es-ES" sz="1600" spc="5" dirty="0">
                <a:solidFill>
                  <a:srgbClr val="333333"/>
                </a:solidFill>
                <a:latin typeface="Georgia"/>
                <a:cs typeface="Georgia"/>
              </a:rPr>
              <a:t> </a:t>
            </a:r>
            <a:r>
              <a:rPr lang="es-ES" sz="1600" spc="-5" dirty="0">
                <a:solidFill>
                  <a:srgbClr val="333333"/>
                </a:solidFill>
                <a:latin typeface="Georgia"/>
                <a:cs typeface="Georgia"/>
              </a:rPr>
              <a:t>una</a:t>
            </a:r>
            <a:r>
              <a:rPr lang="es-ES" sz="1600" dirty="0">
                <a:solidFill>
                  <a:srgbClr val="333333"/>
                </a:solidFill>
                <a:latin typeface="Georgia"/>
                <a:cs typeface="Georgia"/>
              </a:rPr>
              <a:t> </a:t>
            </a:r>
            <a:r>
              <a:rPr lang="es-ES" sz="1600" spc="-5" dirty="0">
                <a:solidFill>
                  <a:srgbClr val="333333"/>
                </a:solidFill>
                <a:latin typeface="Georgia"/>
                <a:cs typeface="Georgia"/>
              </a:rPr>
              <a:t>apuesta</a:t>
            </a:r>
            <a:r>
              <a:rPr lang="es-ES" sz="1600" spc="5" dirty="0">
                <a:solidFill>
                  <a:srgbClr val="333333"/>
                </a:solidFill>
                <a:latin typeface="Georgia"/>
                <a:cs typeface="Georgia"/>
              </a:rPr>
              <a:t> </a:t>
            </a:r>
            <a:r>
              <a:rPr lang="es-ES" sz="1600" spc="-5" dirty="0">
                <a:solidFill>
                  <a:srgbClr val="333333"/>
                </a:solidFill>
                <a:latin typeface="Georgia"/>
                <a:cs typeface="Georgia"/>
              </a:rPr>
              <a:t>excelente</a:t>
            </a:r>
            <a:r>
              <a:rPr lang="es-ES" sz="1600" dirty="0">
                <a:solidFill>
                  <a:srgbClr val="333333"/>
                </a:solidFill>
                <a:latin typeface="Georgia"/>
                <a:cs typeface="Georgia"/>
              </a:rPr>
              <a:t> </a:t>
            </a:r>
            <a:r>
              <a:rPr lang="es-ES" sz="1600" spc="-5" dirty="0">
                <a:solidFill>
                  <a:srgbClr val="333333"/>
                </a:solidFill>
                <a:latin typeface="Georgia"/>
                <a:cs typeface="Georgia"/>
              </a:rPr>
              <a:t>para</a:t>
            </a:r>
            <a:r>
              <a:rPr lang="es-ES" sz="1600" spc="5" dirty="0">
                <a:solidFill>
                  <a:srgbClr val="333333"/>
                </a:solidFill>
                <a:latin typeface="Georgia"/>
                <a:cs typeface="Georgia"/>
              </a:rPr>
              <a:t> </a:t>
            </a:r>
            <a:r>
              <a:rPr lang="es-ES" sz="1600" spc="-5" dirty="0">
                <a:solidFill>
                  <a:srgbClr val="333333"/>
                </a:solidFill>
                <a:latin typeface="Georgia"/>
                <a:cs typeface="Georgia"/>
              </a:rPr>
              <a:t>comenzar. </a:t>
            </a:r>
            <a:r>
              <a:rPr lang="es-ES" sz="1600" spc="-300" dirty="0">
                <a:solidFill>
                  <a:srgbClr val="333333"/>
                </a:solidFill>
                <a:latin typeface="Georgia"/>
                <a:cs typeface="Georgia"/>
              </a:rPr>
              <a:t> </a:t>
            </a:r>
            <a:r>
              <a:rPr lang="es-ES" sz="1600" spc="-5" dirty="0">
                <a:solidFill>
                  <a:srgbClr val="333333"/>
                </a:solidFill>
                <a:latin typeface="Georgia"/>
                <a:cs typeface="Georgia"/>
              </a:rPr>
              <a:t>Básicamente</a:t>
            </a:r>
            <a:r>
              <a:rPr lang="es-ES" sz="1600" spc="-10" dirty="0">
                <a:solidFill>
                  <a:srgbClr val="333333"/>
                </a:solidFill>
                <a:latin typeface="Georgia"/>
                <a:cs typeface="Georgia"/>
              </a:rPr>
              <a:t> </a:t>
            </a:r>
            <a:r>
              <a:rPr lang="es-ES" sz="1600" spc="-5" dirty="0">
                <a:solidFill>
                  <a:srgbClr val="333333"/>
                </a:solidFill>
                <a:latin typeface="Georgia"/>
                <a:cs typeface="Georgia"/>
              </a:rPr>
              <a:t>por tres motivos principales:</a:t>
            </a:r>
            <a:endParaRPr lang="es-ES" sz="1600" dirty="0">
              <a:latin typeface="Georgia"/>
              <a:cs typeface="Georgia"/>
            </a:endParaRPr>
          </a:p>
          <a:p>
            <a:pPr marL="520700" marR="5080">
              <a:lnSpc>
                <a:spcPct val="150000"/>
              </a:lnSpc>
              <a:spcBef>
                <a:spcPts val="1300"/>
              </a:spcBef>
            </a:pPr>
            <a:r>
              <a:rPr lang="es-ES" sz="1600" b="1" spc="-5" dirty="0">
                <a:solidFill>
                  <a:srgbClr val="333333"/>
                </a:solidFill>
                <a:latin typeface="Georgia"/>
                <a:cs typeface="Georgia"/>
              </a:rPr>
              <a:t>Facilidad</a:t>
            </a:r>
            <a:r>
              <a:rPr lang="es-ES" sz="1600" b="1" dirty="0">
                <a:solidFill>
                  <a:srgbClr val="333333"/>
                </a:solidFill>
                <a:latin typeface="Georgia"/>
                <a:cs typeface="Georgia"/>
              </a:rPr>
              <a:t> </a:t>
            </a:r>
            <a:r>
              <a:rPr lang="es-ES" sz="1600" b="1" spc="-5" dirty="0">
                <a:solidFill>
                  <a:srgbClr val="333333"/>
                </a:solidFill>
                <a:latin typeface="Georgia"/>
                <a:cs typeface="Georgia"/>
              </a:rPr>
              <a:t>de</a:t>
            </a:r>
            <a:r>
              <a:rPr lang="es-ES" sz="1600" b="1" dirty="0">
                <a:solidFill>
                  <a:srgbClr val="333333"/>
                </a:solidFill>
                <a:latin typeface="Georgia"/>
                <a:cs typeface="Georgia"/>
              </a:rPr>
              <a:t> </a:t>
            </a:r>
            <a:r>
              <a:rPr lang="es-ES" sz="1600" b="1" spc="-5" dirty="0">
                <a:solidFill>
                  <a:srgbClr val="333333"/>
                </a:solidFill>
                <a:latin typeface="Georgia"/>
                <a:cs typeface="Georgia"/>
              </a:rPr>
              <a:t>uso:</a:t>
            </a:r>
            <a:r>
              <a:rPr lang="es-ES" sz="1600" b="1" dirty="0">
                <a:solidFill>
                  <a:srgbClr val="333333"/>
                </a:solidFill>
                <a:latin typeface="Georgia"/>
                <a:cs typeface="Georgia"/>
              </a:rPr>
              <a:t> </a:t>
            </a:r>
            <a:r>
              <a:rPr lang="es-ES" sz="1600" spc="-5" dirty="0">
                <a:solidFill>
                  <a:srgbClr val="333333"/>
                </a:solidFill>
                <a:latin typeface="Georgia"/>
                <a:cs typeface="Georgia"/>
              </a:rPr>
              <a:t>No</a:t>
            </a:r>
            <a:r>
              <a:rPr lang="es-ES" sz="1600" dirty="0">
                <a:solidFill>
                  <a:srgbClr val="333333"/>
                </a:solidFill>
                <a:latin typeface="Georgia"/>
                <a:cs typeface="Georgia"/>
              </a:rPr>
              <a:t> </a:t>
            </a:r>
            <a:r>
              <a:rPr lang="es-ES" sz="1600" spc="-5" dirty="0">
                <a:solidFill>
                  <a:srgbClr val="333333"/>
                </a:solidFill>
                <a:latin typeface="Georgia"/>
                <a:cs typeface="Georgia"/>
              </a:rPr>
              <a:t>necesitamos</a:t>
            </a:r>
            <a:r>
              <a:rPr lang="es-ES" sz="1600" spc="5" dirty="0">
                <a:solidFill>
                  <a:srgbClr val="333333"/>
                </a:solidFill>
                <a:latin typeface="Georgia"/>
                <a:cs typeface="Georgia"/>
              </a:rPr>
              <a:t> </a:t>
            </a:r>
            <a:r>
              <a:rPr lang="es-ES" sz="1600" spc="-5" dirty="0">
                <a:solidFill>
                  <a:srgbClr val="333333"/>
                </a:solidFill>
                <a:latin typeface="Georgia"/>
                <a:cs typeface="Georgia"/>
              </a:rPr>
              <a:t>más</a:t>
            </a:r>
            <a:r>
              <a:rPr lang="es-ES" sz="1600" dirty="0">
                <a:solidFill>
                  <a:srgbClr val="333333"/>
                </a:solidFill>
                <a:latin typeface="Georgia"/>
                <a:cs typeface="Georgia"/>
              </a:rPr>
              <a:t> </a:t>
            </a:r>
            <a:r>
              <a:rPr lang="es-ES" sz="1600" spc="-5" dirty="0">
                <a:solidFill>
                  <a:srgbClr val="333333"/>
                </a:solidFill>
                <a:latin typeface="Georgia"/>
                <a:cs typeface="Georgia"/>
              </a:rPr>
              <a:t>que</a:t>
            </a:r>
            <a:r>
              <a:rPr lang="es-ES" sz="1600" dirty="0">
                <a:solidFill>
                  <a:srgbClr val="333333"/>
                </a:solidFill>
                <a:latin typeface="Georgia"/>
                <a:cs typeface="Georgia"/>
              </a:rPr>
              <a:t> </a:t>
            </a:r>
            <a:r>
              <a:rPr lang="es-ES" sz="1600" spc="-5" dirty="0">
                <a:solidFill>
                  <a:srgbClr val="333333"/>
                </a:solidFill>
                <a:latin typeface="Georgia"/>
                <a:cs typeface="Georgia"/>
              </a:rPr>
              <a:t>un</a:t>
            </a:r>
            <a:r>
              <a:rPr lang="es-ES" sz="1600" dirty="0">
                <a:solidFill>
                  <a:srgbClr val="333333"/>
                </a:solidFill>
                <a:latin typeface="Georgia"/>
                <a:cs typeface="Georgia"/>
              </a:rPr>
              <a:t> </a:t>
            </a:r>
            <a:r>
              <a:rPr lang="es-ES" sz="1600" spc="-5" dirty="0">
                <a:solidFill>
                  <a:srgbClr val="333333"/>
                </a:solidFill>
                <a:latin typeface="Georgia"/>
                <a:cs typeface="Georgia"/>
              </a:rPr>
              <a:t>navegador</a:t>
            </a:r>
            <a:r>
              <a:rPr lang="es-ES" sz="1600" dirty="0">
                <a:solidFill>
                  <a:srgbClr val="333333"/>
                </a:solidFill>
                <a:latin typeface="Georgia"/>
                <a:cs typeface="Georgia"/>
              </a:rPr>
              <a:t> </a:t>
            </a:r>
            <a:r>
              <a:rPr lang="es-ES" sz="1600" spc="-5" dirty="0">
                <a:solidFill>
                  <a:srgbClr val="333333"/>
                </a:solidFill>
                <a:latin typeface="Georgia"/>
                <a:cs typeface="Georgia"/>
              </a:rPr>
              <a:t>para</a:t>
            </a:r>
            <a:r>
              <a:rPr lang="es-ES" sz="1600" spc="5" dirty="0">
                <a:solidFill>
                  <a:srgbClr val="333333"/>
                </a:solidFill>
                <a:latin typeface="Georgia"/>
                <a:cs typeface="Georgia"/>
              </a:rPr>
              <a:t> </a:t>
            </a:r>
            <a:r>
              <a:rPr lang="es-ES" sz="1600" spc="-5" dirty="0">
                <a:solidFill>
                  <a:srgbClr val="333333"/>
                </a:solidFill>
                <a:latin typeface="Georgia"/>
                <a:cs typeface="Georgia"/>
              </a:rPr>
              <a:t>poder</a:t>
            </a:r>
            <a:r>
              <a:rPr lang="es-ES" sz="1600" dirty="0">
                <a:solidFill>
                  <a:srgbClr val="333333"/>
                </a:solidFill>
                <a:latin typeface="Georgia"/>
                <a:cs typeface="Georgia"/>
              </a:rPr>
              <a:t> </a:t>
            </a:r>
            <a:r>
              <a:rPr lang="es-ES" sz="1600" spc="-5" dirty="0">
                <a:solidFill>
                  <a:srgbClr val="333333"/>
                </a:solidFill>
                <a:latin typeface="Georgia"/>
                <a:cs typeface="Georgia"/>
              </a:rPr>
              <a:t>ejecutar</a:t>
            </a:r>
            <a:r>
              <a:rPr lang="es-ES" sz="1600" dirty="0">
                <a:solidFill>
                  <a:srgbClr val="333333"/>
                </a:solidFill>
                <a:latin typeface="Georgia"/>
                <a:cs typeface="Georgia"/>
              </a:rPr>
              <a:t> </a:t>
            </a:r>
            <a:r>
              <a:rPr lang="es-ES" sz="1600" spc="-5" dirty="0" err="1">
                <a:solidFill>
                  <a:srgbClr val="333333"/>
                </a:solidFill>
                <a:latin typeface="Georgia"/>
                <a:cs typeface="Georgia"/>
              </a:rPr>
              <a:t>Javascript</a:t>
            </a:r>
            <a:r>
              <a:rPr lang="es-ES" sz="1600" spc="-5" dirty="0">
                <a:solidFill>
                  <a:srgbClr val="333333"/>
                </a:solidFill>
                <a:latin typeface="Georgia"/>
                <a:cs typeface="Georgia"/>
              </a:rPr>
              <a:t>. </a:t>
            </a:r>
            <a:r>
              <a:rPr lang="es-ES" sz="1600" spc="-300" dirty="0">
                <a:solidFill>
                  <a:srgbClr val="333333"/>
                </a:solidFill>
                <a:latin typeface="Georgia"/>
                <a:cs typeface="Georgia"/>
              </a:rPr>
              <a:t> </a:t>
            </a:r>
            <a:r>
              <a:rPr lang="es-ES" sz="1600" spc="-5" dirty="0">
                <a:solidFill>
                  <a:srgbClr val="333333"/>
                </a:solidFill>
                <a:latin typeface="Georgia"/>
                <a:cs typeface="Georgia"/>
              </a:rPr>
              <a:t>No requiere</a:t>
            </a:r>
            <a:r>
              <a:rPr lang="es-ES" sz="1600" dirty="0">
                <a:solidFill>
                  <a:srgbClr val="333333"/>
                </a:solidFill>
                <a:latin typeface="Georgia"/>
                <a:cs typeface="Georgia"/>
              </a:rPr>
              <a:t> </a:t>
            </a:r>
            <a:r>
              <a:rPr lang="es-ES" sz="1600" spc="-5" dirty="0">
                <a:solidFill>
                  <a:srgbClr val="333333"/>
                </a:solidFill>
                <a:latin typeface="Georgia"/>
                <a:cs typeface="Georgia"/>
              </a:rPr>
              <a:t>ningún</a:t>
            </a:r>
            <a:r>
              <a:rPr lang="es-ES" sz="1600" dirty="0">
                <a:solidFill>
                  <a:srgbClr val="333333"/>
                </a:solidFill>
                <a:latin typeface="Georgia"/>
                <a:cs typeface="Georgia"/>
              </a:rPr>
              <a:t> </a:t>
            </a:r>
            <a:r>
              <a:rPr lang="es-ES" sz="1600" spc="-5" dirty="0">
                <a:solidFill>
                  <a:srgbClr val="333333"/>
                </a:solidFill>
                <a:latin typeface="Georgia"/>
                <a:cs typeface="Georgia"/>
              </a:rPr>
              <a:t>tipo de</a:t>
            </a:r>
            <a:r>
              <a:rPr lang="es-ES" sz="1600" dirty="0">
                <a:solidFill>
                  <a:srgbClr val="333333"/>
                </a:solidFill>
                <a:latin typeface="Georgia"/>
                <a:cs typeface="Georgia"/>
              </a:rPr>
              <a:t> </a:t>
            </a:r>
            <a:r>
              <a:rPr lang="es-ES" sz="1600" spc="-5" dirty="0">
                <a:solidFill>
                  <a:srgbClr val="333333"/>
                </a:solidFill>
                <a:latin typeface="Georgia"/>
                <a:cs typeface="Georgia"/>
              </a:rPr>
              <a:t>compilación</a:t>
            </a:r>
            <a:r>
              <a:rPr lang="es-ES" sz="1600" dirty="0">
                <a:solidFill>
                  <a:srgbClr val="333333"/>
                </a:solidFill>
                <a:latin typeface="Georgia"/>
                <a:cs typeface="Georgia"/>
              </a:rPr>
              <a:t> </a:t>
            </a:r>
            <a:r>
              <a:rPr lang="es-ES" sz="1600" spc="-5" dirty="0">
                <a:solidFill>
                  <a:srgbClr val="333333"/>
                </a:solidFill>
                <a:latin typeface="Georgia"/>
                <a:cs typeface="Georgia"/>
              </a:rPr>
              <a:t>(proceso para</a:t>
            </a:r>
            <a:r>
              <a:rPr lang="es-ES" sz="1600" dirty="0">
                <a:solidFill>
                  <a:srgbClr val="333333"/>
                </a:solidFill>
                <a:latin typeface="Georgia"/>
                <a:cs typeface="Georgia"/>
              </a:rPr>
              <a:t> </a:t>
            </a:r>
            <a:r>
              <a:rPr lang="es-ES" sz="1600" spc="-5" dirty="0">
                <a:solidFill>
                  <a:srgbClr val="333333"/>
                </a:solidFill>
                <a:latin typeface="Georgia"/>
                <a:cs typeface="Georgia"/>
              </a:rPr>
              <a:t>crear</a:t>
            </a:r>
            <a:r>
              <a:rPr lang="es-ES" sz="1600" dirty="0">
                <a:solidFill>
                  <a:srgbClr val="333333"/>
                </a:solidFill>
                <a:latin typeface="Georgia"/>
                <a:cs typeface="Georgia"/>
              </a:rPr>
              <a:t> </a:t>
            </a:r>
            <a:r>
              <a:rPr lang="es-ES" sz="1600" spc="-5" dirty="0">
                <a:solidFill>
                  <a:srgbClr val="333333"/>
                </a:solidFill>
                <a:latin typeface="Georgia"/>
                <a:cs typeface="Georgia"/>
              </a:rPr>
              <a:t>un archivo</a:t>
            </a:r>
            <a:r>
              <a:rPr lang="es-ES" sz="1600" dirty="0">
                <a:solidFill>
                  <a:srgbClr val="333333"/>
                </a:solidFill>
                <a:latin typeface="Georgia"/>
                <a:cs typeface="Georgia"/>
              </a:rPr>
              <a:t> </a:t>
            </a:r>
            <a:r>
              <a:rPr lang="es-ES" sz="1600" spc="-5" dirty="0">
                <a:solidFill>
                  <a:srgbClr val="333333"/>
                </a:solidFill>
                <a:latin typeface="Georgia"/>
                <a:cs typeface="Georgia"/>
              </a:rPr>
              <a:t>ejecutable </a:t>
            </a:r>
            <a:r>
              <a:rPr lang="es-ES" sz="1600" dirty="0">
                <a:solidFill>
                  <a:srgbClr val="333333"/>
                </a:solidFill>
                <a:latin typeface="Georgia"/>
                <a:cs typeface="Georgia"/>
              </a:rPr>
              <a:t> </a:t>
            </a:r>
            <a:r>
              <a:rPr lang="es-ES" sz="1600" spc="-5" dirty="0">
                <a:solidFill>
                  <a:srgbClr val="333333"/>
                </a:solidFill>
                <a:latin typeface="Georgia"/>
                <a:cs typeface="Georgia"/>
              </a:rPr>
              <a:t>binario</a:t>
            </a:r>
            <a:r>
              <a:rPr lang="es-ES" sz="1600" dirty="0">
                <a:solidFill>
                  <a:srgbClr val="333333"/>
                </a:solidFill>
                <a:latin typeface="Georgia"/>
                <a:cs typeface="Georgia"/>
              </a:rPr>
              <a:t> </a:t>
            </a:r>
            <a:r>
              <a:rPr lang="es-ES" sz="1600" spc="-5" dirty="0">
                <a:solidFill>
                  <a:srgbClr val="333333"/>
                </a:solidFill>
                <a:latin typeface="Georgia"/>
                <a:cs typeface="Georgia"/>
              </a:rPr>
              <a:t>para</a:t>
            </a:r>
            <a:r>
              <a:rPr lang="es-ES" sz="1600" dirty="0">
                <a:solidFill>
                  <a:srgbClr val="333333"/>
                </a:solidFill>
                <a:latin typeface="Georgia"/>
                <a:cs typeface="Georgia"/>
              </a:rPr>
              <a:t> </a:t>
            </a:r>
            <a:r>
              <a:rPr lang="es-ES" sz="1600" spc="-5" dirty="0">
                <a:solidFill>
                  <a:srgbClr val="333333"/>
                </a:solidFill>
                <a:latin typeface="Georgia"/>
                <a:cs typeface="Georgia"/>
              </a:rPr>
              <a:t>un</a:t>
            </a:r>
            <a:r>
              <a:rPr lang="es-ES" sz="1600" dirty="0">
                <a:solidFill>
                  <a:srgbClr val="333333"/>
                </a:solidFill>
                <a:latin typeface="Georgia"/>
                <a:cs typeface="Georgia"/>
              </a:rPr>
              <a:t> </a:t>
            </a:r>
            <a:r>
              <a:rPr lang="es-ES" sz="1600" spc="-5" dirty="0">
                <a:solidFill>
                  <a:srgbClr val="333333"/>
                </a:solidFill>
                <a:latin typeface="Georgia"/>
                <a:cs typeface="Georgia"/>
              </a:rPr>
              <a:t>sistema</a:t>
            </a:r>
            <a:r>
              <a:rPr lang="es-ES" sz="1600" dirty="0">
                <a:solidFill>
                  <a:srgbClr val="333333"/>
                </a:solidFill>
                <a:latin typeface="Georgia"/>
                <a:cs typeface="Georgia"/>
              </a:rPr>
              <a:t> </a:t>
            </a:r>
            <a:r>
              <a:rPr lang="es-ES" sz="1600" spc="-5" dirty="0">
                <a:solidFill>
                  <a:srgbClr val="333333"/>
                </a:solidFill>
                <a:latin typeface="Georgia"/>
                <a:cs typeface="Georgia"/>
              </a:rPr>
              <a:t>operativo</a:t>
            </a:r>
            <a:r>
              <a:rPr lang="es-ES" sz="1600" dirty="0">
                <a:solidFill>
                  <a:srgbClr val="333333"/>
                </a:solidFill>
                <a:latin typeface="Georgia"/>
                <a:cs typeface="Georgia"/>
              </a:rPr>
              <a:t> </a:t>
            </a:r>
            <a:r>
              <a:rPr lang="es-ES" sz="1600" spc="-5" dirty="0">
                <a:solidFill>
                  <a:srgbClr val="333333"/>
                </a:solidFill>
                <a:latin typeface="Georgia"/>
                <a:cs typeface="Georgia"/>
              </a:rPr>
              <a:t>en</a:t>
            </a:r>
            <a:r>
              <a:rPr lang="es-ES" sz="1600" dirty="0">
                <a:solidFill>
                  <a:srgbClr val="333333"/>
                </a:solidFill>
                <a:latin typeface="Georgia"/>
                <a:cs typeface="Georgia"/>
              </a:rPr>
              <a:t> </a:t>
            </a:r>
            <a:r>
              <a:rPr lang="es-ES" sz="1600" spc="-5" dirty="0">
                <a:solidFill>
                  <a:srgbClr val="333333"/>
                </a:solidFill>
                <a:latin typeface="Georgia"/>
                <a:cs typeface="Georgia"/>
              </a:rPr>
              <a:t>particular)</a:t>
            </a:r>
            <a:r>
              <a:rPr lang="es-ES" sz="1600" spc="5" dirty="0">
                <a:solidFill>
                  <a:srgbClr val="333333"/>
                </a:solidFill>
                <a:latin typeface="Georgia"/>
                <a:cs typeface="Georgia"/>
              </a:rPr>
              <a:t> </a:t>
            </a:r>
            <a:r>
              <a:rPr lang="es-ES" sz="1600" spc="-5" dirty="0">
                <a:solidFill>
                  <a:srgbClr val="333333"/>
                </a:solidFill>
                <a:latin typeface="Georgia"/>
                <a:cs typeface="Georgia"/>
              </a:rPr>
              <a:t>sino</a:t>
            </a:r>
            <a:r>
              <a:rPr lang="es-ES" sz="1600" dirty="0">
                <a:solidFill>
                  <a:srgbClr val="333333"/>
                </a:solidFill>
                <a:latin typeface="Georgia"/>
                <a:cs typeface="Georgia"/>
              </a:rPr>
              <a:t> </a:t>
            </a:r>
            <a:r>
              <a:rPr lang="es-ES" sz="1600" spc="-5" dirty="0">
                <a:solidFill>
                  <a:srgbClr val="333333"/>
                </a:solidFill>
                <a:latin typeface="Georgia"/>
                <a:cs typeface="Georgia"/>
              </a:rPr>
              <a:t>que</a:t>
            </a:r>
            <a:r>
              <a:rPr lang="es-ES" sz="1600" dirty="0">
                <a:solidFill>
                  <a:srgbClr val="333333"/>
                </a:solidFill>
                <a:latin typeface="Georgia"/>
                <a:cs typeface="Georgia"/>
              </a:rPr>
              <a:t> </a:t>
            </a:r>
            <a:r>
              <a:rPr lang="es-ES" sz="1600" spc="-5" dirty="0">
                <a:solidFill>
                  <a:srgbClr val="333333"/>
                </a:solidFill>
                <a:latin typeface="Georgia"/>
                <a:cs typeface="Georgia"/>
              </a:rPr>
              <a:t>es</a:t>
            </a:r>
            <a:r>
              <a:rPr lang="es-ES" sz="1600" dirty="0">
                <a:solidFill>
                  <a:srgbClr val="333333"/>
                </a:solidFill>
                <a:latin typeface="Georgia"/>
                <a:cs typeface="Georgia"/>
              </a:rPr>
              <a:t> </a:t>
            </a:r>
            <a:r>
              <a:rPr lang="es-ES" sz="1600" spc="-5" dirty="0">
                <a:solidFill>
                  <a:srgbClr val="333333"/>
                </a:solidFill>
                <a:latin typeface="Georgia"/>
                <a:cs typeface="Georgia"/>
              </a:rPr>
              <a:t>interpretado.</a:t>
            </a:r>
            <a:r>
              <a:rPr lang="es-ES" sz="1600" dirty="0">
                <a:solidFill>
                  <a:srgbClr val="333333"/>
                </a:solidFill>
                <a:latin typeface="Georgia"/>
                <a:cs typeface="Georgia"/>
              </a:rPr>
              <a:t> </a:t>
            </a:r>
            <a:r>
              <a:rPr lang="es-ES" sz="1600" spc="-5" dirty="0">
                <a:solidFill>
                  <a:srgbClr val="333333"/>
                </a:solidFill>
                <a:latin typeface="Georgia"/>
                <a:cs typeface="Georgia"/>
              </a:rPr>
              <a:t>Esto</a:t>
            </a:r>
            <a:r>
              <a:rPr lang="es-ES" sz="1600" dirty="0">
                <a:solidFill>
                  <a:srgbClr val="333333"/>
                </a:solidFill>
                <a:latin typeface="Georgia"/>
                <a:cs typeface="Georgia"/>
              </a:rPr>
              <a:t> </a:t>
            </a:r>
            <a:r>
              <a:rPr lang="es-ES" sz="1600" spc="-5" dirty="0">
                <a:solidFill>
                  <a:srgbClr val="333333"/>
                </a:solidFill>
                <a:latin typeface="Georgia"/>
                <a:cs typeface="Georgia"/>
              </a:rPr>
              <a:t>implica </a:t>
            </a:r>
            <a:r>
              <a:rPr lang="es-ES" sz="1600" dirty="0">
                <a:solidFill>
                  <a:srgbClr val="333333"/>
                </a:solidFill>
                <a:latin typeface="Georgia"/>
                <a:cs typeface="Georgia"/>
              </a:rPr>
              <a:t> </a:t>
            </a:r>
            <a:r>
              <a:rPr lang="es-ES" sz="1600" spc="-5" dirty="0">
                <a:solidFill>
                  <a:srgbClr val="333333"/>
                </a:solidFill>
                <a:latin typeface="Georgia"/>
                <a:cs typeface="Georgia"/>
              </a:rPr>
              <a:t>un flujo de trabajo</a:t>
            </a:r>
            <a:r>
              <a:rPr lang="es-ES" sz="1600" dirty="0">
                <a:solidFill>
                  <a:srgbClr val="333333"/>
                </a:solidFill>
                <a:latin typeface="Georgia"/>
                <a:cs typeface="Georgia"/>
              </a:rPr>
              <a:t> </a:t>
            </a:r>
            <a:r>
              <a:rPr lang="es-ES" sz="1600" spc="-5" dirty="0">
                <a:solidFill>
                  <a:srgbClr val="333333"/>
                </a:solidFill>
                <a:latin typeface="Georgia"/>
                <a:cs typeface="Georgia"/>
              </a:rPr>
              <a:t>más simplificado, lo</a:t>
            </a:r>
            <a:r>
              <a:rPr lang="es-ES" sz="1600" dirty="0">
                <a:solidFill>
                  <a:srgbClr val="333333"/>
                </a:solidFill>
                <a:latin typeface="Georgia"/>
                <a:cs typeface="Georgia"/>
              </a:rPr>
              <a:t> </a:t>
            </a:r>
            <a:r>
              <a:rPr lang="es-ES" sz="1600" spc="-5" dirty="0">
                <a:solidFill>
                  <a:srgbClr val="333333"/>
                </a:solidFill>
                <a:latin typeface="Georgia"/>
                <a:cs typeface="Georgia"/>
              </a:rPr>
              <a:t>que facilita los</a:t>
            </a:r>
            <a:r>
              <a:rPr lang="es-ES" sz="1600" dirty="0">
                <a:solidFill>
                  <a:srgbClr val="333333"/>
                </a:solidFill>
                <a:latin typeface="Georgia"/>
                <a:cs typeface="Georgia"/>
              </a:rPr>
              <a:t> </a:t>
            </a:r>
            <a:r>
              <a:rPr lang="es-ES" sz="1600" spc="-5" dirty="0">
                <a:solidFill>
                  <a:srgbClr val="333333"/>
                </a:solidFill>
                <a:latin typeface="Georgia"/>
                <a:cs typeface="Georgia"/>
              </a:rPr>
              <a:t>primeros pasos. Además </a:t>
            </a:r>
            <a:r>
              <a:rPr lang="es-ES" sz="1600" dirty="0">
                <a:solidFill>
                  <a:srgbClr val="333333"/>
                </a:solidFill>
                <a:latin typeface="Georgia"/>
                <a:cs typeface="Georgia"/>
              </a:rPr>
              <a:t> </a:t>
            </a:r>
            <a:r>
              <a:rPr lang="es-ES" sz="1600" spc="-5" dirty="0" err="1">
                <a:solidFill>
                  <a:srgbClr val="333333"/>
                </a:solidFill>
                <a:latin typeface="Georgia"/>
                <a:cs typeface="Georgia"/>
              </a:rPr>
              <a:t>Javascript</a:t>
            </a:r>
            <a:r>
              <a:rPr lang="es-ES" sz="1600" spc="-5" dirty="0">
                <a:solidFill>
                  <a:srgbClr val="333333"/>
                </a:solidFill>
                <a:latin typeface="Georgia"/>
                <a:cs typeface="Georgia"/>
              </a:rPr>
              <a:t> es</a:t>
            </a:r>
            <a:r>
              <a:rPr lang="es-ES" sz="1600" dirty="0">
                <a:solidFill>
                  <a:srgbClr val="333333"/>
                </a:solidFill>
                <a:latin typeface="Georgia"/>
                <a:cs typeface="Georgia"/>
              </a:rPr>
              <a:t> </a:t>
            </a:r>
            <a:r>
              <a:rPr lang="es-ES" sz="1600" spc="-5" dirty="0">
                <a:solidFill>
                  <a:srgbClr val="333333"/>
                </a:solidFill>
                <a:latin typeface="Georgia"/>
                <a:cs typeface="Georgia"/>
              </a:rPr>
              <a:t>de tipado</a:t>
            </a:r>
            <a:r>
              <a:rPr lang="es-ES" sz="1600" dirty="0">
                <a:solidFill>
                  <a:srgbClr val="333333"/>
                </a:solidFill>
                <a:latin typeface="Georgia"/>
                <a:cs typeface="Georgia"/>
              </a:rPr>
              <a:t> </a:t>
            </a:r>
            <a:r>
              <a:rPr lang="es-ES" sz="1600" spc="-5" dirty="0">
                <a:solidFill>
                  <a:srgbClr val="333333"/>
                </a:solidFill>
                <a:latin typeface="Georgia"/>
                <a:cs typeface="Georgia"/>
              </a:rPr>
              <a:t>dinámico y</a:t>
            </a:r>
            <a:r>
              <a:rPr lang="es-ES" sz="1600" dirty="0">
                <a:solidFill>
                  <a:srgbClr val="333333"/>
                </a:solidFill>
                <a:latin typeface="Georgia"/>
                <a:cs typeface="Georgia"/>
              </a:rPr>
              <a:t> </a:t>
            </a:r>
            <a:r>
              <a:rPr lang="es-ES" sz="1600" spc="-5" dirty="0">
                <a:solidFill>
                  <a:srgbClr val="333333"/>
                </a:solidFill>
                <a:latin typeface="Georgia"/>
                <a:cs typeface="Georgia"/>
              </a:rPr>
              <a:t>su sintaxis</a:t>
            </a:r>
            <a:r>
              <a:rPr lang="es-ES" sz="1600" dirty="0">
                <a:solidFill>
                  <a:srgbClr val="333333"/>
                </a:solidFill>
                <a:latin typeface="Georgia"/>
                <a:cs typeface="Georgia"/>
              </a:rPr>
              <a:t> </a:t>
            </a:r>
            <a:r>
              <a:rPr lang="es-ES" sz="1600" spc="-5" dirty="0">
                <a:solidFill>
                  <a:srgbClr val="333333"/>
                </a:solidFill>
                <a:latin typeface="Georgia"/>
                <a:cs typeface="Georgia"/>
              </a:rPr>
              <a:t>es menos</a:t>
            </a:r>
            <a:r>
              <a:rPr lang="es-ES" sz="1600" dirty="0">
                <a:solidFill>
                  <a:srgbClr val="333333"/>
                </a:solidFill>
                <a:latin typeface="Georgia"/>
                <a:cs typeface="Georgia"/>
              </a:rPr>
              <a:t> </a:t>
            </a:r>
            <a:r>
              <a:rPr lang="es-ES" sz="1600" spc="-5" dirty="0">
                <a:solidFill>
                  <a:srgbClr val="333333"/>
                </a:solidFill>
                <a:latin typeface="Georgia"/>
                <a:cs typeface="Georgia"/>
              </a:rPr>
              <a:t>rebuscada que</a:t>
            </a:r>
            <a:r>
              <a:rPr lang="es-ES" sz="1600" dirty="0">
                <a:solidFill>
                  <a:srgbClr val="333333"/>
                </a:solidFill>
                <a:latin typeface="Georgia"/>
                <a:cs typeface="Georgia"/>
              </a:rPr>
              <a:t> </a:t>
            </a:r>
            <a:r>
              <a:rPr lang="es-ES" sz="1600" spc="-5" dirty="0">
                <a:solidFill>
                  <a:srgbClr val="333333"/>
                </a:solidFill>
                <a:latin typeface="Georgia"/>
                <a:cs typeface="Georgia"/>
              </a:rPr>
              <a:t>la de</a:t>
            </a:r>
            <a:r>
              <a:rPr lang="es-ES" sz="1600" dirty="0">
                <a:solidFill>
                  <a:srgbClr val="333333"/>
                </a:solidFill>
                <a:latin typeface="Georgia"/>
                <a:cs typeface="Georgia"/>
              </a:rPr>
              <a:t> </a:t>
            </a:r>
            <a:r>
              <a:rPr lang="es-ES" sz="1600" spc="-5" dirty="0">
                <a:solidFill>
                  <a:srgbClr val="333333"/>
                </a:solidFill>
                <a:latin typeface="Georgia"/>
                <a:cs typeface="Georgia"/>
              </a:rPr>
              <a:t>otros </a:t>
            </a:r>
            <a:r>
              <a:rPr lang="es-ES" sz="1600" dirty="0">
                <a:solidFill>
                  <a:srgbClr val="333333"/>
                </a:solidFill>
                <a:latin typeface="Georgia"/>
                <a:cs typeface="Georgia"/>
              </a:rPr>
              <a:t> </a:t>
            </a:r>
            <a:r>
              <a:rPr lang="es-ES" sz="1600" spc="-5" dirty="0">
                <a:solidFill>
                  <a:srgbClr val="333333"/>
                </a:solidFill>
                <a:latin typeface="Georgia"/>
                <a:cs typeface="Georgia"/>
              </a:rPr>
              <a:t>lenguajes y permite</a:t>
            </a:r>
            <a:r>
              <a:rPr lang="es-ES" sz="1600" dirty="0">
                <a:solidFill>
                  <a:srgbClr val="333333"/>
                </a:solidFill>
                <a:latin typeface="Georgia"/>
                <a:cs typeface="Georgia"/>
              </a:rPr>
              <a:t> </a:t>
            </a:r>
            <a:r>
              <a:rPr lang="es-ES" sz="1600" spc="-5" dirty="0">
                <a:solidFill>
                  <a:srgbClr val="333333"/>
                </a:solidFill>
                <a:latin typeface="Georgia"/>
                <a:cs typeface="Georgia"/>
              </a:rPr>
              <a:t>realizar las cosas</a:t>
            </a:r>
            <a:r>
              <a:rPr lang="es-ES" sz="1600" dirty="0">
                <a:solidFill>
                  <a:srgbClr val="333333"/>
                </a:solidFill>
                <a:latin typeface="Georgia"/>
                <a:cs typeface="Georgia"/>
              </a:rPr>
              <a:t> </a:t>
            </a:r>
            <a:r>
              <a:rPr lang="es-ES" sz="1600" spc="-5" dirty="0">
                <a:solidFill>
                  <a:srgbClr val="333333"/>
                </a:solidFill>
                <a:latin typeface="Georgia"/>
                <a:cs typeface="Georgia"/>
              </a:rPr>
              <a:t>de distintos modos,</a:t>
            </a:r>
            <a:r>
              <a:rPr lang="es-ES" sz="1600" dirty="0">
                <a:solidFill>
                  <a:srgbClr val="333333"/>
                </a:solidFill>
                <a:latin typeface="Georgia"/>
                <a:cs typeface="Georgia"/>
              </a:rPr>
              <a:t> </a:t>
            </a:r>
            <a:r>
              <a:rPr lang="es-ES" sz="1600" spc="-5" dirty="0">
                <a:solidFill>
                  <a:srgbClr val="333333"/>
                </a:solidFill>
                <a:latin typeface="Georgia"/>
                <a:cs typeface="Georgia"/>
              </a:rPr>
              <a:t>según la habilidad, </a:t>
            </a:r>
            <a:r>
              <a:rPr lang="es-ES" sz="1600" dirty="0">
                <a:solidFill>
                  <a:srgbClr val="333333"/>
                </a:solidFill>
                <a:latin typeface="Georgia"/>
                <a:cs typeface="Georgia"/>
              </a:rPr>
              <a:t> </a:t>
            </a:r>
            <a:r>
              <a:rPr lang="es-ES" sz="1600" spc="-5" dirty="0">
                <a:solidFill>
                  <a:srgbClr val="333333"/>
                </a:solidFill>
                <a:latin typeface="Georgia"/>
                <a:cs typeface="Georgia"/>
              </a:rPr>
              <a:t>preferencias o costumbres de cada programador.</a:t>
            </a:r>
            <a:endParaRPr lang="es-ES" sz="1600" dirty="0">
              <a:latin typeface="Georgia"/>
              <a:cs typeface="Georgia"/>
            </a:endParaRPr>
          </a:p>
          <a:p>
            <a:pPr marL="520700" marR="204470">
              <a:lnSpc>
                <a:spcPct val="150000"/>
              </a:lnSpc>
            </a:pPr>
            <a:r>
              <a:rPr lang="es-ES" sz="1600" b="1" spc="-5" dirty="0">
                <a:solidFill>
                  <a:srgbClr val="333333"/>
                </a:solidFill>
                <a:latin typeface="Georgia"/>
                <a:cs typeface="Georgia"/>
              </a:rPr>
              <a:t>Amplias áreas de</a:t>
            </a:r>
            <a:r>
              <a:rPr lang="es-ES" sz="1600" b="1" dirty="0">
                <a:solidFill>
                  <a:srgbClr val="333333"/>
                </a:solidFill>
                <a:latin typeface="Georgia"/>
                <a:cs typeface="Georgia"/>
              </a:rPr>
              <a:t> </a:t>
            </a:r>
            <a:r>
              <a:rPr lang="es-ES" sz="1600" b="1" spc="-5" dirty="0">
                <a:solidFill>
                  <a:srgbClr val="333333"/>
                </a:solidFill>
                <a:latin typeface="Georgia"/>
                <a:cs typeface="Georgia"/>
              </a:rPr>
              <a:t>aplicación: </a:t>
            </a:r>
            <a:r>
              <a:rPr lang="es-ES" sz="1600" spc="-5" dirty="0">
                <a:solidFill>
                  <a:srgbClr val="333333"/>
                </a:solidFill>
                <a:latin typeface="Georgia"/>
                <a:cs typeface="Georgia"/>
              </a:rPr>
              <a:t>Como hemos</a:t>
            </a:r>
            <a:r>
              <a:rPr lang="es-ES" sz="1600" dirty="0">
                <a:solidFill>
                  <a:srgbClr val="333333"/>
                </a:solidFill>
                <a:latin typeface="Georgia"/>
                <a:cs typeface="Georgia"/>
              </a:rPr>
              <a:t> </a:t>
            </a:r>
            <a:r>
              <a:rPr lang="es-ES" sz="1600" spc="-5" dirty="0">
                <a:solidFill>
                  <a:srgbClr val="333333"/>
                </a:solidFill>
                <a:latin typeface="Georgia"/>
                <a:cs typeface="Georgia"/>
              </a:rPr>
              <a:t>visto, </a:t>
            </a:r>
            <a:r>
              <a:rPr lang="es-ES" sz="1600" spc="-5" dirty="0" err="1">
                <a:solidFill>
                  <a:srgbClr val="333333"/>
                </a:solidFill>
                <a:latin typeface="Georgia"/>
                <a:cs typeface="Georgia"/>
              </a:rPr>
              <a:t>Javascript</a:t>
            </a:r>
            <a:r>
              <a:rPr lang="es-ES" sz="1600" dirty="0">
                <a:solidFill>
                  <a:srgbClr val="333333"/>
                </a:solidFill>
                <a:latin typeface="Georgia"/>
                <a:cs typeface="Georgia"/>
              </a:rPr>
              <a:t> </a:t>
            </a:r>
            <a:r>
              <a:rPr lang="es-ES" sz="1600" spc="-5" dirty="0">
                <a:solidFill>
                  <a:srgbClr val="333333"/>
                </a:solidFill>
                <a:latin typeface="Georgia"/>
                <a:cs typeface="Georgia"/>
              </a:rPr>
              <a:t>dispone de usos </a:t>
            </a:r>
            <a:r>
              <a:rPr lang="es-ES" sz="1600" dirty="0">
                <a:solidFill>
                  <a:srgbClr val="333333"/>
                </a:solidFill>
                <a:latin typeface="Georgia"/>
                <a:cs typeface="Georgia"/>
              </a:rPr>
              <a:t> </a:t>
            </a:r>
            <a:r>
              <a:rPr lang="es-ES" sz="1600" spc="-5" dirty="0">
                <a:solidFill>
                  <a:srgbClr val="333333"/>
                </a:solidFill>
                <a:latin typeface="Georgia"/>
                <a:cs typeface="Georgia"/>
              </a:rPr>
              <a:t>prácticamente</a:t>
            </a:r>
            <a:r>
              <a:rPr lang="es-ES" sz="1600" dirty="0">
                <a:solidFill>
                  <a:srgbClr val="333333"/>
                </a:solidFill>
                <a:latin typeface="Georgia"/>
                <a:cs typeface="Georgia"/>
              </a:rPr>
              <a:t> </a:t>
            </a:r>
            <a:r>
              <a:rPr lang="es-ES" sz="1600" spc="-5" dirty="0">
                <a:solidFill>
                  <a:srgbClr val="333333"/>
                </a:solidFill>
                <a:latin typeface="Georgia"/>
                <a:cs typeface="Georgia"/>
              </a:rPr>
              <a:t>ilimitados.</a:t>
            </a:r>
            <a:r>
              <a:rPr lang="es-ES" sz="1600" spc="5" dirty="0">
                <a:solidFill>
                  <a:srgbClr val="333333"/>
                </a:solidFill>
                <a:latin typeface="Georgia"/>
                <a:cs typeface="Georgia"/>
              </a:rPr>
              <a:t> </a:t>
            </a:r>
            <a:r>
              <a:rPr lang="es-ES" sz="1600" spc="-5" dirty="0">
                <a:solidFill>
                  <a:srgbClr val="333333"/>
                </a:solidFill>
                <a:latin typeface="Georgia"/>
                <a:cs typeface="Georgia"/>
              </a:rPr>
              <a:t>Significa</a:t>
            </a:r>
            <a:r>
              <a:rPr lang="es-ES" sz="1600" spc="5" dirty="0">
                <a:solidFill>
                  <a:srgbClr val="333333"/>
                </a:solidFill>
                <a:latin typeface="Georgia"/>
                <a:cs typeface="Georgia"/>
              </a:rPr>
              <a:t> </a:t>
            </a:r>
            <a:r>
              <a:rPr lang="es-ES" sz="1600" spc="-5" dirty="0">
                <a:solidFill>
                  <a:srgbClr val="333333"/>
                </a:solidFill>
                <a:latin typeface="Georgia"/>
                <a:cs typeface="Georgia"/>
              </a:rPr>
              <a:t>que</a:t>
            </a:r>
            <a:r>
              <a:rPr lang="es-ES" sz="1600" dirty="0">
                <a:solidFill>
                  <a:srgbClr val="333333"/>
                </a:solidFill>
                <a:latin typeface="Georgia"/>
                <a:cs typeface="Georgia"/>
              </a:rPr>
              <a:t> </a:t>
            </a:r>
            <a:r>
              <a:rPr lang="es-ES" sz="1600" spc="-5" dirty="0">
                <a:solidFill>
                  <a:srgbClr val="333333"/>
                </a:solidFill>
                <a:latin typeface="Georgia"/>
                <a:cs typeface="Georgia"/>
              </a:rPr>
              <a:t>puedes</a:t>
            </a:r>
            <a:r>
              <a:rPr lang="es-ES" sz="1600" spc="5" dirty="0">
                <a:solidFill>
                  <a:srgbClr val="333333"/>
                </a:solidFill>
                <a:latin typeface="Georgia"/>
                <a:cs typeface="Georgia"/>
              </a:rPr>
              <a:t> </a:t>
            </a:r>
            <a:r>
              <a:rPr lang="es-ES" sz="1600" spc="-5" dirty="0">
                <a:solidFill>
                  <a:srgbClr val="333333"/>
                </a:solidFill>
                <a:latin typeface="Georgia"/>
                <a:cs typeface="Georgia"/>
              </a:rPr>
              <a:t>usar</a:t>
            </a:r>
            <a:r>
              <a:rPr lang="es-ES" sz="1600" spc="5" dirty="0">
                <a:solidFill>
                  <a:srgbClr val="333333"/>
                </a:solidFill>
                <a:latin typeface="Georgia"/>
                <a:cs typeface="Georgia"/>
              </a:rPr>
              <a:t> </a:t>
            </a:r>
            <a:r>
              <a:rPr lang="es-ES" sz="1600" spc="-5" dirty="0">
                <a:solidFill>
                  <a:srgbClr val="333333"/>
                </a:solidFill>
                <a:latin typeface="Georgia"/>
                <a:cs typeface="Georgia"/>
              </a:rPr>
              <a:t>el</a:t>
            </a:r>
            <a:r>
              <a:rPr lang="es-ES" sz="1600" dirty="0">
                <a:solidFill>
                  <a:srgbClr val="333333"/>
                </a:solidFill>
                <a:latin typeface="Georgia"/>
                <a:cs typeface="Georgia"/>
              </a:rPr>
              <a:t> </a:t>
            </a:r>
            <a:r>
              <a:rPr lang="es-ES" sz="1600" spc="-5" dirty="0">
                <a:solidFill>
                  <a:srgbClr val="333333"/>
                </a:solidFill>
                <a:latin typeface="Georgia"/>
                <a:cs typeface="Georgia"/>
              </a:rPr>
              <a:t>lenguaje</a:t>
            </a:r>
            <a:r>
              <a:rPr lang="es-ES" sz="1600" spc="5" dirty="0">
                <a:solidFill>
                  <a:srgbClr val="333333"/>
                </a:solidFill>
                <a:latin typeface="Georgia"/>
                <a:cs typeface="Georgia"/>
              </a:rPr>
              <a:t> </a:t>
            </a:r>
            <a:r>
              <a:rPr lang="es-ES" sz="1600" spc="-5" dirty="0">
                <a:solidFill>
                  <a:srgbClr val="333333"/>
                </a:solidFill>
                <a:latin typeface="Georgia"/>
                <a:cs typeface="Georgia"/>
              </a:rPr>
              <a:t>prácticamente</a:t>
            </a:r>
            <a:r>
              <a:rPr lang="es-ES" sz="1600" spc="5" dirty="0">
                <a:solidFill>
                  <a:srgbClr val="333333"/>
                </a:solidFill>
                <a:latin typeface="Georgia"/>
                <a:cs typeface="Georgia"/>
              </a:rPr>
              <a:t> </a:t>
            </a:r>
            <a:r>
              <a:rPr lang="es-ES" sz="1600" spc="-5" dirty="0">
                <a:solidFill>
                  <a:srgbClr val="333333"/>
                </a:solidFill>
                <a:latin typeface="Georgia"/>
                <a:cs typeface="Georgia"/>
              </a:rPr>
              <a:t>para</a:t>
            </a:r>
            <a:r>
              <a:rPr lang="es-ES" sz="1600" dirty="0">
                <a:solidFill>
                  <a:srgbClr val="333333"/>
                </a:solidFill>
                <a:latin typeface="Georgia"/>
                <a:cs typeface="Georgia"/>
              </a:rPr>
              <a:t> </a:t>
            </a:r>
            <a:r>
              <a:rPr lang="es-ES" sz="1600" spc="-5" dirty="0">
                <a:solidFill>
                  <a:srgbClr val="333333"/>
                </a:solidFill>
                <a:latin typeface="Georgia"/>
                <a:cs typeface="Georgia"/>
              </a:rPr>
              <a:t>lo </a:t>
            </a:r>
            <a:r>
              <a:rPr lang="es-ES" sz="1600" spc="-295" dirty="0">
                <a:solidFill>
                  <a:srgbClr val="333333"/>
                </a:solidFill>
                <a:latin typeface="Georgia"/>
                <a:cs typeface="Georgia"/>
              </a:rPr>
              <a:t> </a:t>
            </a:r>
            <a:r>
              <a:rPr lang="es-ES" sz="1600" spc="-5" dirty="0">
                <a:solidFill>
                  <a:srgbClr val="333333"/>
                </a:solidFill>
                <a:latin typeface="Georgia"/>
                <a:cs typeface="Georgia"/>
              </a:rPr>
              <a:t>que necesites. Aprendiendo un</a:t>
            </a:r>
            <a:r>
              <a:rPr lang="es-ES" sz="1600" dirty="0">
                <a:solidFill>
                  <a:srgbClr val="333333"/>
                </a:solidFill>
                <a:latin typeface="Georgia"/>
                <a:cs typeface="Georgia"/>
              </a:rPr>
              <a:t> </a:t>
            </a:r>
            <a:r>
              <a:rPr lang="es-ES" sz="1600" spc="-5" dirty="0">
                <a:solidFill>
                  <a:srgbClr val="333333"/>
                </a:solidFill>
                <a:latin typeface="Georgia"/>
                <a:cs typeface="Georgia"/>
              </a:rPr>
              <a:t>único lenguaje serás</a:t>
            </a:r>
            <a:r>
              <a:rPr lang="es-ES" sz="1600" dirty="0">
                <a:solidFill>
                  <a:srgbClr val="333333"/>
                </a:solidFill>
                <a:latin typeface="Georgia"/>
                <a:cs typeface="Georgia"/>
              </a:rPr>
              <a:t> </a:t>
            </a:r>
            <a:r>
              <a:rPr lang="es-ES" sz="1600" spc="-5" dirty="0">
                <a:solidFill>
                  <a:srgbClr val="333333"/>
                </a:solidFill>
                <a:latin typeface="Georgia"/>
                <a:cs typeface="Georgia"/>
              </a:rPr>
              <a:t>capaz de llegar</a:t>
            </a:r>
            <a:r>
              <a:rPr lang="es-ES" sz="1600" dirty="0">
                <a:solidFill>
                  <a:srgbClr val="333333"/>
                </a:solidFill>
                <a:latin typeface="Georgia"/>
                <a:cs typeface="Georgia"/>
              </a:rPr>
              <a:t> </a:t>
            </a:r>
            <a:r>
              <a:rPr lang="es-ES" sz="1600" spc="-5" dirty="0">
                <a:solidFill>
                  <a:srgbClr val="333333"/>
                </a:solidFill>
                <a:latin typeface="Georgia"/>
                <a:cs typeface="Georgia"/>
              </a:rPr>
              <a:t>a cualquier </a:t>
            </a:r>
            <a:r>
              <a:rPr lang="es-ES" sz="1600" dirty="0">
                <a:solidFill>
                  <a:srgbClr val="333333"/>
                </a:solidFill>
                <a:latin typeface="Georgia"/>
                <a:cs typeface="Georgia"/>
              </a:rPr>
              <a:t> </a:t>
            </a:r>
            <a:r>
              <a:rPr lang="es-ES" sz="1600" spc="-5" dirty="0">
                <a:solidFill>
                  <a:srgbClr val="333333"/>
                </a:solidFill>
                <a:latin typeface="Georgia"/>
                <a:cs typeface="Georgia"/>
              </a:rPr>
              <a:t>propósito</a:t>
            </a:r>
            <a:r>
              <a:rPr lang="es-ES" sz="1600" spc="-10" dirty="0">
                <a:solidFill>
                  <a:srgbClr val="333333"/>
                </a:solidFill>
                <a:latin typeface="Georgia"/>
                <a:cs typeface="Georgia"/>
              </a:rPr>
              <a:t> </a:t>
            </a:r>
            <a:r>
              <a:rPr lang="es-ES" sz="1600" spc="-5" dirty="0">
                <a:solidFill>
                  <a:srgbClr val="333333"/>
                </a:solidFill>
                <a:latin typeface="Georgia"/>
                <a:cs typeface="Georgia"/>
              </a:rPr>
              <a:t>que te propongas.</a:t>
            </a:r>
            <a:endParaRPr lang="es-ES" sz="1600" dirty="0">
              <a:latin typeface="Georgia"/>
              <a:cs typeface="Georgia"/>
            </a:endParaRPr>
          </a:p>
          <a:p>
            <a:pPr marL="520700" marR="427990">
              <a:lnSpc>
                <a:spcPct val="150000"/>
              </a:lnSpc>
            </a:pPr>
            <a:r>
              <a:rPr lang="es-ES" sz="1600" b="1" spc="-5" dirty="0">
                <a:solidFill>
                  <a:srgbClr val="333333"/>
                </a:solidFill>
                <a:latin typeface="Georgia"/>
                <a:cs typeface="Georgia"/>
              </a:rPr>
              <a:t>Es un</a:t>
            </a:r>
            <a:r>
              <a:rPr lang="es-ES" sz="1600" b="1" dirty="0">
                <a:solidFill>
                  <a:srgbClr val="333333"/>
                </a:solidFill>
                <a:latin typeface="Georgia"/>
                <a:cs typeface="Georgia"/>
              </a:rPr>
              <a:t> </a:t>
            </a:r>
            <a:r>
              <a:rPr lang="es-ES" sz="1600" b="1" spc="-5" dirty="0">
                <a:solidFill>
                  <a:srgbClr val="333333"/>
                </a:solidFill>
                <a:latin typeface="Georgia"/>
                <a:cs typeface="Georgia"/>
              </a:rPr>
              <a:t>lenguaje abierto</a:t>
            </a:r>
            <a:r>
              <a:rPr lang="es-ES" sz="1600" b="1" dirty="0">
                <a:solidFill>
                  <a:srgbClr val="333333"/>
                </a:solidFill>
                <a:latin typeface="Georgia"/>
                <a:cs typeface="Georgia"/>
              </a:rPr>
              <a:t> </a:t>
            </a:r>
            <a:r>
              <a:rPr lang="es-ES" sz="1600" b="1" spc="-5" dirty="0">
                <a:solidFill>
                  <a:srgbClr val="333333"/>
                </a:solidFill>
                <a:latin typeface="Georgia"/>
                <a:cs typeface="Georgia"/>
              </a:rPr>
              <a:t>y estándar</a:t>
            </a:r>
            <a:r>
              <a:rPr lang="es-ES" sz="1600" b="1" dirty="0">
                <a:solidFill>
                  <a:srgbClr val="333333"/>
                </a:solidFill>
                <a:latin typeface="Georgia"/>
                <a:cs typeface="Georgia"/>
              </a:rPr>
              <a:t> </a:t>
            </a:r>
            <a:r>
              <a:rPr lang="es-ES" sz="1600" b="1" spc="-5" dirty="0">
                <a:solidFill>
                  <a:srgbClr val="333333"/>
                </a:solidFill>
                <a:latin typeface="Georgia"/>
                <a:cs typeface="Georgia"/>
              </a:rPr>
              <a:t>para web:</a:t>
            </a:r>
            <a:r>
              <a:rPr lang="es-ES" sz="1600" b="1" dirty="0">
                <a:solidFill>
                  <a:srgbClr val="333333"/>
                </a:solidFill>
                <a:latin typeface="Georgia"/>
                <a:cs typeface="Georgia"/>
              </a:rPr>
              <a:t> </a:t>
            </a:r>
            <a:r>
              <a:rPr lang="es-ES" sz="1600" spc="-5" dirty="0">
                <a:solidFill>
                  <a:srgbClr val="333333"/>
                </a:solidFill>
                <a:latin typeface="Georgia"/>
                <a:cs typeface="Georgia"/>
              </a:rPr>
              <a:t>En algún</a:t>
            </a:r>
            <a:r>
              <a:rPr lang="es-ES" sz="1600" dirty="0">
                <a:solidFill>
                  <a:srgbClr val="333333"/>
                </a:solidFill>
                <a:latin typeface="Georgia"/>
                <a:cs typeface="Georgia"/>
              </a:rPr>
              <a:t> </a:t>
            </a:r>
            <a:r>
              <a:rPr lang="es-ES" sz="1600" spc="-5" dirty="0">
                <a:solidFill>
                  <a:srgbClr val="333333"/>
                </a:solidFill>
                <a:latin typeface="Georgia"/>
                <a:cs typeface="Georgia"/>
              </a:rPr>
              <a:t>momento de</a:t>
            </a:r>
            <a:r>
              <a:rPr lang="es-ES" sz="1600" dirty="0">
                <a:solidFill>
                  <a:srgbClr val="333333"/>
                </a:solidFill>
                <a:latin typeface="Georgia"/>
                <a:cs typeface="Georgia"/>
              </a:rPr>
              <a:t> </a:t>
            </a:r>
            <a:r>
              <a:rPr lang="es-ES" sz="1600" spc="-5" dirty="0">
                <a:solidFill>
                  <a:srgbClr val="333333"/>
                </a:solidFill>
                <a:latin typeface="Georgia"/>
                <a:cs typeface="Georgia"/>
              </a:rPr>
              <a:t>su actividad </a:t>
            </a:r>
            <a:r>
              <a:rPr lang="es-ES" sz="1600" dirty="0">
                <a:solidFill>
                  <a:srgbClr val="333333"/>
                </a:solidFill>
                <a:latin typeface="Georgia"/>
                <a:cs typeface="Georgia"/>
              </a:rPr>
              <a:t> </a:t>
            </a:r>
            <a:r>
              <a:rPr lang="es-ES" sz="1600" spc="-5" dirty="0">
                <a:solidFill>
                  <a:srgbClr val="333333"/>
                </a:solidFill>
                <a:latin typeface="Georgia"/>
                <a:cs typeface="Georgia"/>
              </a:rPr>
              <a:t>profesional la</a:t>
            </a:r>
            <a:r>
              <a:rPr lang="es-ES" sz="1600" dirty="0">
                <a:solidFill>
                  <a:srgbClr val="333333"/>
                </a:solidFill>
                <a:latin typeface="Georgia"/>
                <a:cs typeface="Georgia"/>
              </a:rPr>
              <a:t> </a:t>
            </a:r>
            <a:r>
              <a:rPr lang="es-ES" sz="1600" spc="-5" dirty="0">
                <a:solidFill>
                  <a:srgbClr val="333333"/>
                </a:solidFill>
                <a:latin typeface="Georgia"/>
                <a:cs typeface="Georgia"/>
              </a:rPr>
              <a:t>mayoría de</a:t>
            </a:r>
            <a:r>
              <a:rPr lang="es-ES" sz="1600" dirty="0">
                <a:solidFill>
                  <a:srgbClr val="333333"/>
                </a:solidFill>
                <a:latin typeface="Georgia"/>
                <a:cs typeface="Georgia"/>
              </a:rPr>
              <a:t> </a:t>
            </a:r>
            <a:r>
              <a:rPr lang="es-ES" sz="1600" spc="-5" dirty="0">
                <a:solidFill>
                  <a:srgbClr val="333333"/>
                </a:solidFill>
                <a:latin typeface="Georgia"/>
                <a:cs typeface="Georgia"/>
              </a:rPr>
              <a:t>los</a:t>
            </a:r>
            <a:r>
              <a:rPr lang="es-ES" sz="1600" dirty="0">
                <a:solidFill>
                  <a:srgbClr val="333333"/>
                </a:solidFill>
                <a:latin typeface="Georgia"/>
                <a:cs typeface="Georgia"/>
              </a:rPr>
              <a:t> </a:t>
            </a:r>
            <a:r>
              <a:rPr lang="es-ES" sz="1600" spc="-5" dirty="0">
                <a:solidFill>
                  <a:srgbClr val="333333"/>
                </a:solidFill>
                <a:latin typeface="Georgia"/>
                <a:cs typeface="Georgia"/>
              </a:rPr>
              <a:t>desarrolladores trabajará</a:t>
            </a:r>
            <a:r>
              <a:rPr lang="es-ES" sz="1600" dirty="0">
                <a:solidFill>
                  <a:srgbClr val="333333"/>
                </a:solidFill>
                <a:latin typeface="Georgia"/>
                <a:cs typeface="Georgia"/>
              </a:rPr>
              <a:t> </a:t>
            </a:r>
            <a:r>
              <a:rPr lang="es-ES" sz="1600" spc="-5" dirty="0">
                <a:solidFill>
                  <a:srgbClr val="333333"/>
                </a:solidFill>
                <a:latin typeface="Georgia"/>
                <a:cs typeface="Georgia"/>
              </a:rPr>
              <a:t>el</a:t>
            </a:r>
            <a:r>
              <a:rPr lang="es-ES" sz="1600" dirty="0">
                <a:solidFill>
                  <a:srgbClr val="333333"/>
                </a:solidFill>
                <a:latin typeface="Georgia"/>
                <a:cs typeface="Georgia"/>
              </a:rPr>
              <a:t> </a:t>
            </a:r>
            <a:r>
              <a:rPr lang="es-ES" sz="1600" spc="-5" dirty="0">
                <a:solidFill>
                  <a:srgbClr val="333333"/>
                </a:solidFill>
                <a:latin typeface="Georgia"/>
                <a:cs typeface="Georgia"/>
              </a:rPr>
              <a:t>entorno web.</a:t>
            </a:r>
            <a:r>
              <a:rPr lang="es-ES" sz="1600" dirty="0">
                <a:solidFill>
                  <a:srgbClr val="333333"/>
                </a:solidFill>
                <a:latin typeface="Georgia"/>
                <a:cs typeface="Georgia"/>
              </a:rPr>
              <a:t> </a:t>
            </a:r>
            <a:r>
              <a:rPr lang="es-ES" sz="1600" spc="-5" dirty="0">
                <a:solidFill>
                  <a:srgbClr val="333333"/>
                </a:solidFill>
                <a:latin typeface="Georgia"/>
                <a:cs typeface="Georgia"/>
              </a:rPr>
              <a:t>Aprender </a:t>
            </a:r>
            <a:r>
              <a:rPr lang="es-ES" sz="1600" dirty="0">
                <a:solidFill>
                  <a:srgbClr val="333333"/>
                </a:solidFill>
                <a:latin typeface="Georgia"/>
                <a:cs typeface="Georgia"/>
              </a:rPr>
              <a:t> </a:t>
            </a:r>
            <a:r>
              <a:rPr lang="es-ES" sz="1600" spc="-5" dirty="0">
                <a:solidFill>
                  <a:srgbClr val="333333"/>
                </a:solidFill>
                <a:latin typeface="Georgia"/>
                <a:cs typeface="Georgia"/>
              </a:rPr>
              <a:t>programación</a:t>
            </a:r>
            <a:r>
              <a:rPr lang="es-ES" sz="1600" dirty="0">
                <a:solidFill>
                  <a:srgbClr val="333333"/>
                </a:solidFill>
                <a:latin typeface="Georgia"/>
                <a:cs typeface="Georgia"/>
              </a:rPr>
              <a:t> </a:t>
            </a:r>
            <a:r>
              <a:rPr lang="es-ES" sz="1600" spc="-5" dirty="0">
                <a:solidFill>
                  <a:srgbClr val="333333"/>
                </a:solidFill>
                <a:latin typeface="Georgia"/>
                <a:cs typeface="Georgia"/>
              </a:rPr>
              <a:t>con</a:t>
            </a:r>
            <a:r>
              <a:rPr lang="es-ES" sz="1600" dirty="0">
                <a:solidFill>
                  <a:srgbClr val="333333"/>
                </a:solidFill>
                <a:latin typeface="Georgia"/>
                <a:cs typeface="Georgia"/>
              </a:rPr>
              <a:t> </a:t>
            </a:r>
            <a:r>
              <a:rPr lang="es-ES" sz="1600" spc="-5" dirty="0" err="1">
                <a:solidFill>
                  <a:srgbClr val="333333"/>
                </a:solidFill>
                <a:latin typeface="Georgia"/>
                <a:cs typeface="Georgia"/>
              </a:rPr>
              <a:t>Javascript</a:t>
            </a:r>
            <a:r>
              <a:rPr lang="es-ES" sz="1600" dirty="0">
                <a:solidFill>
                  <a:srgbClr val="333333"/>
                </a:solidFill>
                <a:latin typeface="Georgia"/>
                <a:cs typeface="Georgia"/>
              </a:rPr>
              <a:t> </a:t>
            </a:r>
            <a:r>
              <a:rPr lang="es-ES" sz="1600" spc="-5" dirty="0">
                <a:solidFill>
                  <a:srgbClr val="333333"/>
                </a:solidFill>
                <a:latin typeface="Georgia"/>
                <a:cs typeface="Georgia"/>
              </a:rPr>
              <a:t>nos</a:t>
            </a:r>
            <a:r>
              <a:rPr lang="es-ES" sz="1600" dirty="0">
                <a:solidFill>
                  <a:srgbClr val="333333"/>
                </a:solidFill>
                <a:latin typeface="Georgia"/>
                <a:cs typeface="Georgia"/>
              </a:rPr>
              <a:t> </a:t>
            </a:r>
            <a:r>
              <a:rPr lang="es-ES" sz="1600" spc="-5" dirty="0">
                <a:solidFill>
                  <a:srgbClr val="333333"/>
                </a:solidFill>
                <a:latin typeface="Georgia"/>
                <a:cs typeface="Georgia"/>
              </a:rPr>
              <a:t>asegura</a:t>
            </a:r>
            <a:r>
              <a:rPr lang="es-ES" sz="1600" dirty="0">
                <a:solidFill>
                  <a:srgbClr val="333333"/>
                </a:solidFill>
                <a:latin typeface="Georgia"/>
                <a:cs typeface="Georgia"/>
              </a:rPr>
              <a:t> </a:t>
            </a:r>
            <a:r>
              <a:rPr lang="es-ES" sz="1600" spc="-5" dirty="0">
                <a:solidFill>
                  <a:srgbClr val="333333"/>
                </a:solidFill>
                <a:latin typeface="Georgia"/>
                <a:cs typeface="Georgia"/>
              </a:rPr>
              <a:t>que</a:t>
            </a:r>
            <a:r>
              <a:rPr lang="es-ES" sz="1600" dirty="0">
                <a:solidFill>
                  <a:srgbClr val="333333"/>
                </a:solidFill>
                <a:latin typeface="Georgia"/>
                <a:cs typeface="Georgia"/>
              </a:rPr>
              <a:t> </a:t>
            </a:r>
            <a:r>
              <a:rPr lang="es-ES" sz="1600" spc="-5" dirty="0">
                <a:solidFill>
                  <a:srgbClr val="333333"/>
                </a:solidFill>
                <a:latin typeface="Georgia"/>
                <a:cs typeface="Georgia"/>
              </a:rPr>
              <a:t>el</a:t>
            </a:r>
            <a:r>
              <a:rPr lang="es-ES" sz="1600" dirty="0">
                <a:solidFill>
                  <a:srgbClr val="333333"/>
                </a:solidFill>
                <a:latin typeface="Georgia"/>
                <a:cs typeface="Georgia"/>
              </a:rPr>
              <a:t> </a:t>
            </a:r>
            <a:r>
              <a:rPr lang="es-ES" sz="1600" spc="-5" dirty="0">
                <a:solidFill>
                  <a:srgbClr val="333333"/>
                </a:solidFill>
                <a:latin typeface="Georgia"/>
                <a:cs typeface="Georgia"/>
              </a:rPr>
              <a:t>conocimiento</a:t>
            </a:r>
            <a:r>
              <a:rPr lang="es-ES" sz="1600" dirty="0">
                <a:solidFill>
                  <a:srgbClr val="333333"/>
                </a:solidFill>
                <a:latin typeface="Georgia"/>
                <a:cs typeface="Georgia"/>
              </a:rPr>
              <a:t> </a:t>
            </a:r>
            <a:r>
              <a:rPr lang="es-ES" sz="1600" spc="-5" dirty="0">
                <a:solidFill>
                  <a:srgbClr val="333333"/>
                </a:solidFill>
                <a:latin typeface="Georgia"/>
                <a:cs typeface="Georgia"/>
              </a:rPr>
              <a:t>va</a:t>
            </a:r>
            <a:r>
              <a:rPr lang="es-ES" sz="1600" dirty="0">
                <a:solidFill>
                  <a:srgbClr val="333333"/>
                </a:solidFill>
                <a:latin typeface="Georgia"/>
                <a:cs typeface="Georgia"/>
              </a:rPr>
              <a:t> </a:t>
            </a:r>
            <a:r>
              <a:rPr lang="es-ES" sz="1600" spc="-5" dirty="0">
                <a:solidFill>
                  <a:srgbClr val="333333"/>
                </a:solidFill>
                <a:latin typeface="Georgia"/>
                <a:cs typeface="Georgia"/>
              </a:rPr>
              <a:t>a</a:t>
            </a:r>
            <a:r>
              <a:rPr lang="es-ES" sz="1600" dirty="0">
                <a:solidFill>
                  <a:srgbClr val="333333"/>
                </a:solidFill>
                <a:latin typeface="Georgia"/>
                <a:cs typeface="Georgia"/>
              </a:rPr>
              <a:t> </a:t>
            </a:r>
            <a:r>
              <a:rPr lang="es-ES" sz="1600" spc="-5" dirty="0">
                <a:solidFill>
                  <a:srgbClr val="333333"/>
                </a:solidFill>
                <a:latin typeface="Georgia"/>
                <a:cs typeface="Georgia"/>
              </a:rPr>
              <a:t>ser</a:t>
            </a:r>
            <a:r>
              <a:rPr lang="es-ES" sz="1600" dirty="0">
                <a:solidFill>
                  <a:srgbClr val="333333"/>
                </a:solidFill>
                <a:latin typeface="Georgia"/>
                <a:cs typeface="Georgia"/>
              </a:rPr>
              <a:t> </a:t>
            </a:r>
            <a:r>
              <a:rPr lang="es-ES" sz="1600" spc="-5" dirty="0">
                <a:solidFill>
                  <a:srgbClr val="333333"/>
                </a:solidFill>
                <a:latin typeface="Georgia"/>
                <a:cs typeface="Georgia"/>
              </a:rPr>
              <a:t>aplicado</a:t>
            </a:r>
            <a:r>
              <a:rPr lang="es-ES" sz="1600" spc="5" dirty="0">
                <a:solidFill>
                  <a:srgbClr val="333333"/>
                </a:solidFill>
                <a:latin typeface="Georgia"/>
                <a:cs typeface="Georgia"/>
              </a:rPr>
              <a:t> </a:t>
            </a:r>
            <a:r>
              <a:rPr lang="es-ES" sz="1600" spc="-5" dirty="0">
                <a:solidFill>
                  <a:srgbClr val="333333"/>
                </a:solidFill>
                <a:latin typeface="Georgia"/>
                <a:cs typeface="Georgia"/>
              </a:rPr>
              <a:t>de </a:t>
            </a:r>
            <a:r>
              <a:rPr lang="es-ES" sz="1600" spc="-300" dirty="0">
                <a:solidFill>
                  <a:srgbClr val="333333"/>
                </a:solidFill>
                <a:latin typeface="Georgia"/>
                <a:cs typeface="Georgia"/>
              </a:rPr>
              <a:t> </a:t>
            </a:r>
            <a:r>
              <a:rPr lang="es-ES" sz="1600" spc="-5" dirty="0">
                <a:solidFill>
                  <a:srgbClr val="333333"/>
                </a:solidFill>
                <a:latin typeface="Georgia"/>
                <a:cs typeface="Georgia"/>
              </a:rPr>
              <a:t>manera directa</a:t>
            </a:r>
            <a:r>
              <a:rPr lang="es-ES" sz="1600" dirty="0">
                <a:solidFill>
                  <a:srgbClr val="333333"/>
                </a:solidFill>
                <a:latin typeface="Georgia"/>
                <a:cs typeface="Georgia"/>
              </a:rPr>
              <a:t> </a:t>
            </a:r>
            <a:r>
              <a:rPr lang="es-ES" sz="1600" spc="-5" dirty="0">
                <a:solidFill>
                  <a:srgbClr val="333333"/>
                </a:solidFill>
                <a:latin typeface="Georgia"/>
                <a:cs typeface="Georgia"/>
              </a:rPr>
              <a:t>en</a:t>
            </a:r>
            <a:r>
              <a:rPr lang="es-ES" sz="1600" dirty="0">
                <a:solidFill>
                  <a:srgbClr val="333333"/>
                </a:solidFill>
                <a:latin typeface="Georgia"/>
                <a:cs typeface="Georgia"/>
              </a:rPr>
              <a:t> </a:t>
            </a:r>
            <a:r>
              <a:rPr lang="es-ES" sz="1600" spc="-5" dirty="0">
                <a:solidFill>
                  <a:srgbClr val="333333"/>
                </a:solidFill>
                <a:latin typeface="Georgia"/>
                <a:cs typeface="Georgia"/>
              </a:rPr>
              <a:t>varios momentos</a:t>
            </a:r>
            <a:r>
              <a:rPr lang="es-ES" sz="1600" dirty="0">
                <a:solidFill>
                  <a:srgbClr val="333333"/>
                </a:solidFill>
                <a:latin typeface="Georgia"/>
                <a:cs typeface="Georgia"/>
              </a:rPr>
              <a:t> </a:t>
            </a:r>
            <a:r>
              <a:rPr lang="es-ES" sz="1600" spc="-5" dirty="0">
                <a:solidFill>
                  <a:srgbClr val="333333"/>
                </a:solidFill>
                <a:latin typeface="Georgia"/>
                <a:cs typeface="Georgia"/>
              </a:rPr>
              <a:t>de</a:t>
            </a:r>
            <a:r>
              <a:rPr lang="es-ES" sz="1600" dirty="0">
                <a:solidFill>
                  <a:srgbClr val="333333"/>
                </a:solidFill>
                <a:latin typeface="Georgia"/>
                <a:cs typeface="Georgia"/>
              </a:rPr>
              <a:t> </a:t>
            </a:r>
            <a:r>
              <a:rPr lang="es-ES" sz="1600" spc="-5" dirty="0">
                <a:solidFill>
                  <a:srgbClr val="333333"/>
                </a:solidFill>
                <a:latin typeface="Georgia"/>
                <a:cs typeface="Georgia"/>
              </a:rPr>
              <a:t>la carrera</a:t>
            </a:r>
            <a:r>
              <a:rPr lang="es-ES" sz="1600" dirty="0">
                <a:solidFill>
                  <a:srgbClr val="333333"/>
                </a:solidFill>
                <a:latin typeface="Georgia"/>
                <a:cs typeface="Georgia"/>
              </a:rPr>
              <a:t> </a:t>
            </a:r>
            <a:r>
              <a:rPr lang="es-ES" sz="1600" spc="-5" dirty="0">
                <a:solidFill>
                  <a:srgbClr val="333333"/>
                </a:solidFill>
                <a:latin typeface="Georgia"/>
                <a:cs typeface="Georgia"/>
              </a:rPr>
              <a:t>procesional</a:t>
            </a:r>
            <a:r>
              <a:rPr lang="es-ES" sz="1600" dirty="0">
                <a:solidFill>
                  <a:srgbClr val="333333"/>
                </a:solidFill>
                <a:latin typeface="Georgia"/>
                <a:cs typeface="Georgia"/>
              </a:rPr>
              <a:t> </a:t>
            </a:r>
            <a:r>
              <a:rPr lang="es-ES" sz="1600" spc="-5" dirty="0">
                <a:solidFill>
                  <a:srgbClr val="333333"/>
                </a:solidFill>
                <a:latin typeface="Georgia"/>
                <a:cs typeface="Georgia"/>
              </a:rPr>
              <a:t>de los</a:t>
            </a:r>
            <a:r>
              <a:rPr lang="es-ES" sz="1600" dirty="0">
                <a:solidFill>
                  <a:srgbClr val="333333"/>
                </a:solidFill>
                <a:latin typeface="Georgia"/>
                <a:cs typeface="Georgia"/>
              </a:rPr>
              <a:t> </a:t>
            </a:r>
            <a:r>
              <a:rPr lang="es-ES" sz="1600" spc="-5" dirty="0">
                <a:solidFill>
                  <a:srgbClr val="333333"/>
                </a:solidFill>
                <a:latin typeface="Georgia"/>
                <a:cs typeface="Georgia"/>
              </a:rPr>
              <a:t>estudiantes.</a:t>
            </a:r>
            <a:endParaRPr lang="es-ES" sz="1600" dirty="0">
              <a:latin typeface="Georgia"/>
              <a:cs typeface="Georgia"/>
            </a:endParaRPr>
          </a:p>
        </p:txBody>
      </p:sp>
    </p:spTree>
    <p:extLst>
      <p:ext uri="{BB962C8B-B14F-4D97-AF65-F5344CB8AC3E}">
        <p14:creationId xmlns:p14="http://schemas.microsoft.com/office/powerpoint/2010/main" val="4126704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2592925" y="624110"/>
            <a:ext cx="8911687" cy="420919"/>
          </a:xfrm>
        </p:spPr>
        <p:txBody>
          <a:bodyPr>
            <a:normAutofit fontScale="90000"/>
          </a:bodyPr>
          <a:lstStyle/>
          <a:p>
            <a:r>
              <a:rPr lang="en-US" dirty="0" err="1">
                <a:solidFill>
                  <a:srgbClr val="002060"/>
                </a:solidFill>
              </a:rPr>
              <a:t>Introducción</a:t>
            </a:r>
            <a:endParaRPr lang="en-US" dirty="0">
              <a:solidFill>
                <a:srgbClr val="002060"/>
              </a:solidFill>
            </a:endParaRPr>
          </a:p>
        </p:txBody>
      </p:sp>
      <p:sp>
        <p:nvSpPr>
          <p:cNvPr id="4" name="TextBox 3">
            <a:extLst>
              <a:ext uri="{FF2B5EF4-FFF2-40B4-BE49-F238E27FC236}">
                <a16:creationId xmlns:a16="http://schemas.microsoft.com/office/drawing/2014/main" id="{AE00C734-DF22-4C37-9224-EAE59681E88D}"/>
              </a:ext>
            </a:extLst>
          </p:cNvPr>
          <p:cNvSpPr txBox="1"/>
          <p:nvPr/>
        </p:nvSpPr>
        <p:spPr>
          <a:xfrm>
            <a:off x="1771207" y="1437520"/>
            <a:ext cx="9563100" cy="5173211"/>
          </a:xfrm>
          <a:prstGeom prst="rect">
            <a:avLst/>
          </a:prstGeom>
          <a:noFill/>
        </p:spPr>
        <p:txBody>
          <a:bodyPr wrap="square">
            <a:spAutoFit/>
          </a:bodyPr>
          <a:lstStyle/>
          <a:p>
            <a:pPr marL="12700">
              <a:lnSpc>
                <a:spcPct val="150000"/>
              </a:lnSpc>
            </a:pPr>
            <a:r>
              <a:rPr lang="es-ES" sz="1600" spc="-5" dirty="0">
                <a:solidFill>
                  <a:srgbClr val="5C5822"/>
                </a:solidFill>
                <a:latin typeface="Trebuchet MS"/>
                <a:cs typeface="Trebuchet MS"/>
              </a:rPr>
              <a:t>Múltiples profesiones comienzan con </a:t>
            </a:r>
            <a:r>
              <a:rPr lang="es-ES" sz="1600" spc="-5" dirty="0" err="1">
                <a:solidFill>
                  <a:srgbClr val="5C5822"/>
                </a:solidFill>
                <a:latin typeface="Trebuchet MS"/>
                <a:cs typeface="Trebuchet MS"/>
              </a:rPr>
              <a:t>Javascript</a:t>
            </a:r>
            <a:endParaRPr lang="es-ES" sz="1600" dirty="0">
              <a:latin typeface="Trebuchet MS"/>
              <a:cs typeface="Trebuchet MS"/>
            </a:endParaRPr>
          </a:p>
          <a:p>
            <a:pPr>
              <a:lnSpc>
                <a:spcPct val="150000"/>
              </a:lnSpc>
            </a:pPr>
            <a:endParaRPr lang="es-ES" sz="1600" dirty="0">
              <a:latin typeface="Trebuchet MS"/>
              <a:cs typeface="Trebuchet MS"/>
            </a:endParaRPr>
          </a:p>
          <a:p>
            <a:pPr marL="12700" marR="104775">
              <a:lnSpc>
                <a:spcPct val="150000"/>
              </a:lnSpc>
              <a:spcBef>
                <a:spcPts val="860"/>
              </a:spcBef>
            </a:pPr>
            <a:r>
              <a:rPr lang="es-ES" sz="1600" spc="-5" dirty="0">
                <a:solidFill>
                  <a:srgbClr val="333333"/>
                </a:solidFill>
                <a:latin typeface="Georgia"/>
                <a:cs typeface="Georgia"/>
              </a:rPr>
              <a:t>Otro de</a:t>
            </a:r>
            <a:r>
              <a:rPr lang="es-ES" sz="1600" dirty="0">
                <a:solidFill>
                  <a:srgbClr val="333333"/>
                </a:solidFill>
                <a:latin typeface="Georgia"/>
                <a:cs typeface="Georgia"/>
              </a:rPr>
              <a:t> </a:t>
            </a:r>
            <a:r>
              <a:rPr lang="es-ES" sz="1600" spc="-5" dirty="0">
                <a:solidFill>
                  <a:srgbClr val="333333"/>
                </a:solidFill>
                <a:latin typeface="Georgia"/>
                <a:cs typeface="Georgia"/>
              </a:rPr>
              <a:t>los</a:t>
            </a:r>
            <a:r>
              <a:rPr lang="es-ES" sz="1600" dirty="0">
                <a:solidFill>
                  <a:srgbClr val="333333"/>
                </a:solidFill>
                <a:latin typeface="Georgia"/>
                <a:cs typeface="Georgia"/>
              </a:rPr>
              <a:t> </a:t>
            </a:r>
            <a:r>
              <a:rPr lang="es-ES" sz="1600" spc="-5" dirty="0">
                <a:solidFill>
                  <a:srgbClr val="333333"/>
                </a:solidFill>
                <a:latin typeface="Georgia"/>
                <a:cs typeface="Georgia"/>
              </a:rPr>
              <a:t>motivos por</a:t>
            </a:r>
            <a:r>
              <a:rPr lang="es-ES" sz="1600" dirty="0">
                <a:solidFill>
                  <a:srgbClr val="333333"/>
                </a:solidFill>
                <a:latin typeface="Georgia"/>
                <a:cs typeface="Georgia"/>
              </a:rPr>
              <a:t> </a:t>
            </a:r>
            <a:r>
              <a:rPr lang="es-ES" sz="1600" spc="-5" dirty="0">
                <a:solidFill>
                  <a:srgbClr val="333333"/>
                </a:solidFill>
                <a:latin typeface="Georgia"/>
                <a:cs typeface="Georgia"/>
              </a:rPr>
              <a:t>los</a:t>
            </a:r>
            <a:r>
              <a:rPr lang="es-ES" sz="1600" dirty="0">
                <a:solidFill>
                  <a:srgbClr val="333333"/>
                </a:solidFill>
                <a:latin typeface="Georgia"/>
                <a:cs typeface="Georgia"/>
              </a:rPr>
              <a:t> </a:t>
            </a:r>
            <a:r>
              <a:rPr lang="es-ES" sz="1600" spc="-5" dirty="0">
                <a:solidFill>
                  <a:srgbClr val="333333"/>
                </a:solidFill>
                <a:latin typeface="Georgia"/>
                <a:cs typeface="Georgia"/>
              </a:rPr>
              <a:t>que merece</a:t>
            </a:r>
            <a:r>
              <a:rPr lang="es-ES" sz="1600" dirty="0">
                <a:solidFill>
                  <a:srgbClr val="333333"/>
                </a:solidFill>
                <a:latin typeface="Georgia"/>
                <a:cs typeface="Georgia"/>
              </a:rPr>
              <a:t> </a:t>
            </a:r>
            <a:r>
              <a:rPr lang="es-ES" sz="1600" spc="-5" dirty="0">
                <a:solidFill>
                  <a:srgbClr val="333333"/>
                </a:solidFill>
                <a:latin typeface="Georgia"/>
                <a:cs typeface="Georgia"/>
              </a:rPr>
              <a:t>la</a:t>
            </a:r>
            <a:r>
              <a:rPr lang="es-ES" sz="1600" dirty="0">
                <a:solidFill>
                  <a:srgbClr val="333333"/>
                </a:solidFill>
                <a:latin typeface="Georgia"/>
                <a:cs typeface="Georgia"/>
              </a:rPr>
              <a:t> </a:t>
            </a:r>
            <a:r>
              <a:rPr lang="es-ES" sz="1600" spc="-5" dirty="0">
                <a:solidFill>
                  <a:srgbClr val="333333"/>
                </a:solidFill>
                <a:latin typeface="Georgia"/>
                <a:cs typeface="Georgia"/>
              </a:rPr>
              <a:t>pena comenzar</a:t>
            </a:r>
            <a:r>
              <a:rPr lang="es-ES" sz="1600" dirty="0">
                <a:solidFill>
                  <a:srgbClr val="333333"/>
                </a:solidFill>
                <a:latin typeface="Georgia"/>
                <a:cs typeface="Georgia"/>
              </a:rPr>
              <a:t> </a:t>
            </a:r>
            <a:r>
              <a:rPr lang="es-ES" sz="1600" spc="-5" dirty="0">
                <a:solidFill>
                  <a:srgbClr val="333333"/>
                </a:solidFill>
                <a:latin typeface="Georgia"/>
                <a:cs typeface="Georgia"/>
              </a:rPr>
              <a:t>con</a:t>
            </a:r>
            <a:r>
              <a:rPr lang="es-ES" sz="1600" dirty="0">
                <a:solidFill>
                  <a:srgbClr val="333333"/>
                </a:solidFill>
                <a:latin typeface="Georgia"/>
                <a:cs typeface="Georgia"/>
              </a:rPr>
              <a:t> </a:t>
            </a:r>
            <a:r>
              <a:rPr lang="es-ES" sz="1600" spc="-5" dirty="0" err="1">
                <a:solidFill>
                  <a:srgbClr val="333333"/>
                </a:solidFill>
                <a:latin typeface="Georgia"/>
                <a:cs typeface="Georgia"/>
              </a:rPr>
              <a:t>Javascript</a:t>
            </a:r>
            <a:r>
              <a:rPr lang="es-ES" sz="1600" spc="-5" dirty="0">
                <a:solidFill>
                  <a:srgbClr val="333333"/>
                </a:solidFill>
                <a:latin typeface="Georgia"/>
                <a:cs typeface="Georgia"/>
              </a:rPr>
              <a:t> es</a:t>
            </a:r>
            <a:r>
              <a:rPr lang="es-ES" sz="1600" dirty="0">
                <a:solidFill>
                  <a:srgbClr val="333333"/>
                </a:solidFill>
                <a:latin typeface="Georgia"/>
                <a:cs typeface="Georgia"/>
              </a:rPr>
              <a:t> </a:t>
            </a:r>
            <a:r>
              <a:rPr lang="es-ES" sz="1600" spc="-5" dirty="0">
                <a:solidFill>
                  <a:srgbClr val="333333"/>
                </a:solidFill>
                <a:latin typeface="Georgia"/>
                <a:cs typeface="Georgia"/>
              </a:rPr>
              <a:t>porque</a:t>
            </a:r>
            <a:r>
              <a:rPr lang="es-ES" sz="1600" dirty="0">
                <a:solidFill>
                  <a:srgbClr val="333333"/>
                </a:solidFill>
                <a:latin typeface="Georgia"/>
                <a:cs typeface="Georgia"/>
              </a:rPr>
              <a:t> </a:t>
            </a:r>
            <a:r>
              <a:rPr lang="es-ES" sz="1600" spc="-5" dirty="0">
                <a:solidFill>
                  <a:srgbClr val="333333"/>
                </a:solidFill>
                <a:latin typeface="Georgia"/>
                <a:cs typeface="Georgia"/>
              </a:rPr>
              <a:t>el lenguaje </a:t>
            </a:r>
            <a:r>
              <a:rPr lang="es-ES" sz="1600" spc="-295" dirty="0">
                <a:solidFill>
                  <a:srgbClr val="333333"/>
                </a:solidFill>
                <a:latin typeface="Georgia"/>
                <a:cs typeface="Georgia"/>
              </a:rPr>
              <a:t> </a:t>
            </a:r>
            <a:r>
              <a:rPr lang="es-ES" sz="1600" spc="-5" dirty="0">
                <a:solidFill>
                  <a:srgbClr val="333333"/>
                </a:solidFill>
                <a:latin typeface="Georgia"/>
                <a:cs typeface="Georgia"/>
              </a:rPr>
              <a:t>es uno de</a:t>
            </a:r>
            <a:r>
              <a:rPr lang="es-ES" sz="1600" dirty="0">
                <a:solidFill>
                  <a:srgbClr val="333333"/>
                </a:solidFill>
                <a:latin typeface="Georgia"/>
                <a:cs typeface="Georgia"/>
              </a:rPr>
              <a:t> </a:t>
            </a:r>
            <a:r>
              <a:rPr lang="es-ES" sz="1600" spc="-5" dirty="0">
                <a:solidFill>
                  <a:srgbClr val="333333"/>
                </a:solidFill>
                <a:latin typeface="Georgia"/>
                <a:cs typeface="Georgia"/>
              </a:rPr>
              <a:t>los pilares</a:t>
            </a:r>
            <a:r>
              <a:rPr lang="es-ES" sz="1600" dirty="0">
                <a:solidFill>
                  <a:srgbClr val="333333"/>
                </a:solidFill>
                <a:latin typeface="Georgia"/>
                <a:cs typeface="Georgia"/>
              </a:rPr>
              <a:t> </a:t>
            </a:r>
            <a:r>
              <a:rPr lang="es-ES" sz="1600" spc="-5" dirty="0">
                <a:solidFill>
                  <a:srgbClr val="333333"/>
                </a:solidFill>
                <a:latin typeface="Georgia"/>
                <a:cs typeface="Georgia"/>
              </a:rPr>
              <a:t>fundamentales para</a:t>
            </a:r>
            <a:r>
              <a:rPr lang="es-ES" sz="1600" dirty="0">
                <a:solidFill>
                  <a:srgbClr val="333333"/>
                </a:solidFill>
                <a:latin typeface="Georgia"/>
                <a:cs typeface="Georgia"/>
              </a:rPr>
              <a:t> </a:t>
            </a:r>
            <a:r>
              <a:rPr lang="es-ES" sz="1600" spc="-5" dirty="0">
                <a:solidFill>
                  <a:srgbClr val="333333"/>
                </a:solidFill>
                <a:latin typeface="Georgia"/>
                <a:cs typeface="Georgia"/>
              </a:rPr>
              <a:t>desempeñar múltiples</a:t>
            </a:r>
            <a:r>
              <a:rPr lang="es-ES" sz="1600" dirty="0">
                <a:solidFill>
                  <a:srgbClr val="333333"/>
                </a:solidFill>
                <a:latin typeface="Georgia"/>
                <a:cs typeface="Georgia"/>
              </a:rPr>
              <a:t> </a:t>
            </a:r>
            <a:r>
              <a:rPr lang="es-ES" sz="1600" spc="-5" dirty="0">
                <a:solidFill>
                  <a:srgbClr val="333333"/>
                </a:solidFill>
                <a:latin typeface="Georgia"/>
                <a:cs typeface="Georgia"/>
              </a:rPr>
              <a:t>profesiones demandadas </a:t>
            </a:r>
            <a:r>
              <a:rPr lang="es-ES" sz="1600" dirty="0">
                <a:solidFill>
                  <a:srgbClr val="333333"/>
                </a:solidFill>
                <a:latin typeface="Georgia"/>
                <a:cs typeface="Georgia"/>
              </a:rPr>
              <a:t> </a:t>
            </a:r>
            <a:r>
              <a:rPr lang="es-ES" sz="1600" spc="-5" dirty="0">
                <a:solidFill>
                  <a:srgbClr val="333333"/>
                </a:solidFill>
                <a:latin typeface="Georgia"/>
                <a:cs typeface="Georgia"/>
              </a:rPr>
              <a:t>dentro</a:t>
            </a:r>
            <a:r>
              <a:rPr lang="es-ES" sz="1600" spc="-10" dirty="0">
                <a:solidFill>
                  <a:srgbClr val="333333"/>
                </a:solidFill>
                <a:latin typeface="Georgia"/>
                <a:cs typeface="Georgia"/>
              </a:rPr>
              <a:t> </a:t>
            </a:r>
            <a:r>
              <a:rPr lang="es-ES" sz="1600" spc="-5" dirty="0">
                <a:solidFill>
                  <a:srgbClr val="333333"/>
                </a:solidFill>
                <a:latin typeface="Georgia"/>
                <a:cs typeface="Georgia"/>
              </a:rPr>
              <a:t>del ámbito de la web.</a:t>
            </a:r>
            <a:endParaRPr lang="es-ES" sz="1600" dirty="0">
              <a:latin typeface="Georgia"/>
              <a:cs typeface="Georgia"/>
            </a:endParaRPr>
          </a:p>
          <a:p>
            <a:pPr marL="298450" marR="78105" indent="-285750">
              <a:lnSpc>
                <a:spcPct val="150000"/>
              </a:lnSpc>
              <a:spcBef>
                <a:spcPts val="175"/>
              </a:spcBef>
              <a:buFont typeface="Arial" panose="020B0604020202020204" pitchFamily="34" charset="0"/>
              <a:buChar char="•"/>
            </a:pPr>
            <a:r>
              <a:rPr lang="es-ES" sz="1600" spc="-5" dirty="0" err="1">
                <a:solidFill>
                  <a:srgbClr val="333333"/>
                </a:solidFill>
                <a:latin typeface="Georgia"/>
                <a:cs typeface="Georgia"/>
              </a:rPr>
              <a:t>Frontend</a:t>
            </a:r>
            <a:r>
              <a:rPr lang="es-ES" sz="1600" spc="-5" dirty="0">
                <a:solidFill>
                  <a:srgbClr val="333333"/>
                </a:solidFill>
                <a:latin typeface="Georgia"/>
                <a:cs typeface="Georgia"/>
              </a:rPr>
              <a:t> </a:t>
            </a:r>
            <a:r>
              <a:rPr lang="es-ES" sz="1600" spc="-5" dirty="0" err="1">
                <a:solidFill>
                  <a:srgbClr val="333333"/>
                </a:solidFill>
                <a:latin typeface="Georgia"/>
                <a:cs typeface="Georgia"/>
              </a:rPr>
              <a:t>developer</a:t>
            </a:r>
            <a:r>
              <a:rPr lang="es-ES" sz="1600" spc="-5" dirty="0">
                <a:solidFill>
                  <a:srgbClr val="333333"/>
                </a:solidFill>
                <a:latin typeface="Georgia"/>
                <a:cs typeface="Georgia"/>
              </a:rPr>
              <a:t>:</a:t>
            </a:r>
            <a:r>
              <a:rPr lang="es-ES" sz="1600" dirty="0">
                <a:solidFill>
                  <a:srgbClr val="333333"/>
                </a:solidFill>
                <a:latin typeface="Georgia"/>
                <a:cs typeface="Georgia"/>
              </a:rPr>
              <a:t> </a:t>
            </a:r>
          </a:p>
          <a:p>
            <a:pPr marL="298450" marR="78105" indent="-285750">
              <a:lnSpc>
                <a:spcPct val="150000"/>
              </a:lnSpc>
              <a:spcBef>
                <a:spcPts val="175"/>
              </a:spcBef>
              <a:buFont typeface="Arial" panose="020B0604020202020204" pitchFamily="34" charset="0"/>
              <a:buChar char="•"/>
            </a:pPr>
            <a:r>
              <a:rPr lang="es-ES" sz="1600" spc="-5" dirty="0">
                <a:solidFill>
                  <a:srgbClr val="333333"/>
                </a:solidFill>
                <a:latin typeface="Georgia"/>
                <a:cs typeface="Georgia"/>
              </a:rPr>
              <a:t>Backend </a:t>
            </a:r>
            <a:r>
              <a:rPr lang="es-ES" sz="1600" spc="-5" dirty="0" err="1">
                <a:solidFill>
                  <a:srgbClr val="333333"/>
                </a:solidFill>
                <a:latin typeface="Georgia"/>
                <a:cs typeface="Georgia"/>
              </a:rPr>
              <a:t>developer</a:t>
            </a:r>
            <a:r>
              <a:rPr lang="es-ES" sz="1600" spc="-5" dirty="0">
                <a:solidFill>
                  <a:srgbClr val="333333"/>
                </a:solidFill>
                <a:latin typeface="Georgia"/>
                <a:cs typeface="Georgia"/>
              </a:rPr>
              <a:t>:</a:t>
            </a:r>
            <a:r>
              <a:rPr lang="es-ES" sz="1600" dirty="0">
                <a:solidFill>
                  <a:srgbClr val="333333"/>
                </a:solidFill>
                <a:latin typeface="Georgia"/>
                <a:cs typeface="Georgia"/>
              </a:rPr>
              <a:t> </a:t>
            </a:r>
          </a:p>
          <a:p>
            <a:pPr marL="298450" marR="78105" indent="-285750">
              <a:lnSpc>
                <a:spcPct val="150000"/>
              </a:lnSpc>
              <a:spcBef>
                <a:spcPts val="175"/>
              </a:spcBef>
              <a:buFont typeface="Arial" panose="020B0604020202020204" pitchFamily="34" charset="0"/>
              <a:buChar char="•"/>
            </a:pPr>
            <a:r>
              <a:rPr lang="es-ES" sz="1600" spc="-5" dirty="0" err="1">
                <a:solidFill>
                  <a:srgbClr val="333333"/>
                </a:solidFill>
                <a:latin typeface="Georgia"/>
                <a:cs typeface="Georgia"/>
              </a:rPr>
              <a:t>Fullstack</a:t>
            </a:r>
            <a:r>
              <a:rPr lang="es-ES" sz="1600" dirty="0">
                <a:solidFill>
                  <a:srgbClr val="333333"/>
                </a:solidFill>
                <a:latin typeface="Georgia"/>
                <a:cs typeface="Georgia"/>
              </a:rPr>
              <a:t> </a:t>
            </a:r>
            <a:r>
              <a:rPr lang="es-ES" sz="1600" spc="-5" dirty="0" err="1">
                <a:solidFill>
                  <a:srgbClr val="333333"/>
                </a:solidFill>
                <a:latin typeface="Georgia"/>
                <a:cs typeface="Georgia"/>
              </a:rPr>
              <a:t>developer</a:t>
            </a:r>
            <a:endParaRPr lang="es-ES" sz="1600" spc="-5" dirty="0">
              <a:solidFill>
                <a:srgbClr val="333333"/>
              </a:solidFill>
              <a:latin typeface="Georgia"/>
              <a:cs typeface="Georgia"/>
            </a:endParaRPr>
          </a:p>
          <a:p>
            <a:pPr marL="12700" marR="78105">
              <a:lnSpc>
                <a:spcPct val="150000"/>
              </a:lnSpc>
              <a:spcBef>
                <a:spcPts val="175"/>
              </a:spcBef>
            </a:pPr>
            <a:endParaRPr lang="es-ES" sz="1600" dirty="0">
              <a:latin typeface="Georgia"/>
              <a:cs typeface="Georgia"/>
            </a:endParaRPr>
          </a:p>
          <a:p>
            <a:pPr marL="12700" marR="28575">
              <a:lnSpc>
                <a:spcPct val="150000"/>
              </a:lnSpc>
            </a:pPr>
            <a:r>
              <a:rPr lang="es-ES" sz="1600" spc="-5" dirty="0">
                <a:solidFill>
                  <a:srgbClr val="333333"/>
                </a:solidFill>
                <a:latin typeface="Georgia"/>
                <a:cs typeface="Georgia"/>
              </a:rPr>
              <a:t>Hoy, el</a:t>
            </a:r>
            <a:r>
              <a:rPr lang="es-ES" sz="1600" dirty="0">
                <a:solidFill>
                  <a:srgbClr val="333333"/>
                </a:solidFill>
                <a:latin typeface="Georgia"/>
                <a:cs typeface="Georgia"/>
              </a:rPr>
              <a:t> </a:t>
            </a:r>
            <a:r>
              <a:rPr lang="es-ES" sz="1600" spc="-5" dirty="0">
                <a:solidFill>
                  <a:srgbClr val="333333"/>
                </a:solidFill>
                <a:latin typeface="Georgia"/>
                <a:cs typeface="Georgia"/>
              </a:rPr>
              <a:t>hecho</a:t>
            </a:r>
            <a:r>
              <a:rPr lang="es-ES" sz="1600" dirty="0">
                <a:solidFill>
                  <a:srgbClr val="333333"/>
                </a:solidFill>
                <a:latin typeface="Georgia"/>
                <a:cs typeface="Georgia"/>
              </a:rPr>
              <a:t> </a:t>
            </a:r>
            <a:r>
              <a:rPr lang="es-ES" sz="1600" spc="-5" dirty="0">
                <a:solidFill>
                  <a:srgbClr val="333333"/>
                </a:solidFill>
                <a:latin typeface="Georgia"/>
                <a:cs typeface="Georgia"/>
              </a:rPr>
              <a:t>de </a:t>
            </a:r>
            <a:r>
              <a:rPr lang="es-ES" sz="1600" spc="-5" dirty="0" err="1">
                <a:solidFill>
                  <a:srgbClr val="333333"/>
                </a:solidFill>
                <a:latin typeface="Georgia"/>
                <a:cs typeface="Georgia"/>
              </a:rPr>
              <a:t>Javascript</a:t>
            </a:r>
            <a:r>
              <a:rPr lang="es-ES" sz="1600" dirty="0">
                <a:solidFill>
                  <a:srgbClr val="333333"/>
                </a:solidFill>
                <a:latin typeface="Georgia"/>
                <a:cs typeface="Georgia"/>
              </a:rPr>
              <a:t> </a:t>
            </a:r>
            <a:r>
              <a:rPr lang="es-ES" sz="1600" spc="-5" dirty="0">
                <a:solidFill>
                  <a:srgbClr val="333333"/>
                </a:solidFill>
                <a:latin typeface="Georgia"/>
                <a:cs typeface="Georgia"/>
              </a:rPr>
              <a:t>servir</a:t>
            </a:r>
            <a:r>
              <a:rPr lang="es-ES" sz="1600" dirty="0">
                <a:solidFill>
                  <a:srgbClr val="333333"/>
                </a:solidFill>
                <a:latin typeface="Georgia"/>
                <a:cs typeface="Georgia"/>
              </a:rPr>
              <a:t> </a:t>
            </a:r>
            <a:r>
              <a:rPr lang="es-ES" sz="1600" spc="-5" dirty="0">
                <a:solidFill>
                  <a:srgbClr val="333333"/>
                </a:solidFill>
                <a:latin typeface="Georgia"/>
                <a:cs typeface="Georgia"/>
              </a:rPr>
              <a:t>tanto</a:t>
            </a:r>
            <a:r>
              <a:rPr lang="es-ES" sz="1600" dirty="0">
                <a:solidFill>
                  <a:srgbClr val="333333"/>
                </a:solidFill>
                <a:latin typeface="Georgia"/>
                <a:cs typeface="Georgia"/>
              </a:rPr>
              <a:t> </a:t>
            </a:r>
            <a:r>
              <a:rPr lang="es-ES" sz="1600" spc="-5" dirty="0">
                <a:solidFill>
                  <a:srgbClr val="333333"/>
                </a:solidFill>
                <a:latin typeface="Georgia"/>
                <a:cs typeface="Georgia"/>
              </a:rPr>
              <a:t>para la</a:t>
            </a:r>
            <a:r>
              <a:rPr lang="es-ES" sz="1600" dirty="0">
                <a:solidFill>
                  <a:srgbClr val="333333"/>
                </a:solidFill>
                <a:latin typeface="Georgia"/>
                <a:cs typeface="Georgia"/>
              </a:rPr>
              <a:t> </a:t>
            </a:r>
            <a:r>
              <a:rPr lang="es-ES" sz="1600" spc="-5" dirty="0">
                <a:solidFill>
                  <a:srgbClr val="333333"/>
                </a:solidFill>
                <a:latin typeface="Georgia"/>
                <a:cs typeface="Georgia"/>
              </a:rPr>
              <a:t>parte</a:t>
            </a:r>
            <a:r>
              <a:rPr lang="es-ES" sz="1600" dirty="0">
                <a:solidFill>
                  <a:srgbClr val="333333"/>
                </a:solidFill>
                <a:latin typeface="Georgia"/>
                <a:cs typeface="Georgia"/>
              </a:rPr>
              <a:t> </a:t>
            </a:r>
            <a:r>
              <a:rPr lang="es-ES" sz="1600" spc="-5" dirty="0">
                <a:solidFill>
                  <a:srgbClr val="333333"/>
                </a:solidFill>
                <a:latin typeface="Georgia"/>
                <a:cs typeface="Georgia"/>
              </a:rPr>
              <a:t>del cliente</a:t>
            </a:r>
            <a:r>
              <a:rPr lang="es-ES" sz="1600" dirty="0">
                <a:solidFill>
                  <a:srgbClr val="333333"/>
                </a:solidFill>
                <a:latin typeface="Georgia"/>
                <a:cs typeface="Georgia"/>
              </a:rPr>
              <a:t> </a:t>
            </a:r>
            <a:r>
              <a:rPr lang="es-ES" sz="1600" spc="-5" dirty="0">
                <a:solidFill>
                  <a:srgbClr val="333333"/>
                </a:solidFill>
                <a:latin typeface="Georgia"/>
                <a:cs typeface="Georgia"/>
              </a:rPr>
              <a:t>como</a:t>
            </a:r>
            <a:r>
              <a:rPr lang="es-ES" sz="1600" dirty="0">
                <a:solidFill>
                  <a:srgbClr val="333333"/>
                </a:solidFill>
                <a:latin typeface="Georgia"/>
                <a:cs typeface="Georgia"/>
              </a:rPr>
              <a:t> </a:t>
            </a:r>
            <a:r>
              <a:rPr lang="es-ES" sz="1600" spc="-5" dirty="0">
                <a:solidFill>
                  <a:srgbClr val="333333"/>
                </a:solidFill>
                <a:latin typeface="Georgia"/>
                <a:cs typeface="Georgia"/>
              </a:rPr>
              <a:t>para</a:t>
            </a:r>
            <a:r>
              <a:rPr lang="es-ES" sz="1600" dirty="0">
                <a:solidFill>
                  <a:srgbClr val="333333"/>
                </a:solidFill>
                <a:latin typeface="Georgia"/>
                <a:cs typeface="Georgia"/>
              </a:rPr>
              <a:t> </a:t>
            </a:r>
            <a:r>
              <a:rPr lang="es-ES" sz="1600" spc="-5" dirty="0">
                <a:solidFill>
                  <a:srgbClr val="333333"/>
                </a:solidFill>
                <a:latin typeface="Georgia"/>
                <a:cs typeface="Georgia"/>
              </a:rPr>
              <a:t>la del </a:t>
            </a:r>
            <a:r>
              <a:rPr lang="es-ES" sz="1600" dirty="0">
                <a:solidFill>
                  <a:srgbClr val="333333"/>
                </a:solidFill>
                <a:latin typeface="Georgia"/>
                <a:cs typeface="Georgia"/>
              </a:rPr>
              <a:t> </a:t>
            </a:r>
            <a:r>
              <a:rPr lang="es-ES" sz="1600" spc="-5" dirty="0">
                <a:solidFill>
                  <a:srgbClr val="333333"/>
                </a:solidFill>
                <a:latin typeface="Georgia"/>
                <a:cs typeface="Georgia"/>
              </a:rPr>
              <a:t>servidor, hace</a:t>
            </a:r>
            <a:r>
              <a:rPr lang="es-ES" sz="1600" dirty="0">
                <a:solidFill>
                  <a:srgbClr val="333333"/>
                </a:solidFill>
                <a:latin typeface="Georgia"/>
                <a:cs typeface="Georgia"/>
              </a:rPr>
              <a:t> </a:t>
            </a:r>
            <a:r>
              <a:rPr lang="es-ES" sz="1600" spc="-5" dirty="0">
                <a:solidFill>
                  <a:srgbClr val="333333"/>
                </a:solidFill>
                <a:latin typeface="Georgia"/>
                <a:cs typeface="Georgia"/>
              </a:rPr>
              <a:t>mucho más</a:t>
            </a:r>
            <a:r>
              <a:rPr lang="es-ES" sz="1600" dirty="0">
                <a:solidFill>
                  <a:srgbClr val="333333"/>
                </a:solidFill>
                <a:latin typeface="Georgia"/>
                <a:cs typeface="Georgia"/>
              </a:rPr>
              <a:t> </a:t>
            </a:r>
            <a:r>
              <a:rPr lang="es-ES" sz="1600" spc="-5" dirty="0">
                <a:solidFill>
                  <a:srgbClr val="333333"/>
                </a:solidFill>
                <a:latin typeface="Georgia"/>
                <a:cs typeface="Georgia"/>
              </a:rPr>
              <a:t>sencilla</a:t>
            </a:r>
            <a:r>
              <a:rPr lang="es-ES" sz="1600" dirty="0">
                <a:solidFill>
                  <a:srgbClr val="333333"/>
                </a:solidFill>
                <a:latin typeface="Georgia"/>
                <a:cs typeface="Georgia"/>
              </a:rPr>
              <a:t> </a:t>
            </a:r>
            <a:r>
              <a:rPr lang="es-ES" sz="1600" spc="-5" dirty="0">
                <a:solidFill>
                  <a:srgbClr val="333333"/>
                </a:solidFill>
                <a:latin typeface="Georgia"/>
                <a:cs typeface="Georgia"/>
              </a:rPr>
              <a:t>la figura</a:t>
            </a:r>
            <a:r>
              <a:rPr lang="es-ES" sz="1600" dirty="0">
                <a:solidFill>
                  <a:srgbClr val="333333"/>
                </a:solidFill>
                <a:latin typeface="Georgia"/>
                <a:cs typeface="Georgia"/>
              </a:rPr>
              <a:t> </a:t>
            </a:r>
            <a:r>
              <a:rPr lang="es-ES" sz="1600" spc="-5" dirty="0">
                <a:solidFill>
                  <a:srgbClr val="333333"/>
                </a:solidFill>
                <a:latin typeface="Georgia"/>
                <a:cs typeface="Georgia"/>
              </a:rPr>
              <a:t>del </a:t>
            </a:r>
            <a:r>
              <a:rPr lang="es-ES" sz="1600" spc="-5" dirty="0" err="1">
                <a:solidFill>
                  <a:srgbClr val="333333"/>
                </a:solidFill>
                <a:latin typeface="Georgia"/>
                <a:cs typeface="Georgia"/>
              </a:rPr>
              <a:t>fullstack</a:t>
            </a:r>
            <a:r>
              <a:rPr lang="es-ES" sz="1600" dirty="0">
                <a:solidFill>
                  <a:srgbClr val="333333"/>
                </a:solidFill>
                <a:latin typeface="Georgia"/>
                <a:cs typeface="Georgia"/>
              </a:rPr>
              <a:t> </a:t>
            </a:r>
            <a:r>
              <a:rPr lang="es-ES" sz="1600" spc="-5" dirty="0" err="1">
                <a:solidFill>
                  <a:srgbClr val="333333"/>
                </a:solidFill>
                <a:latin typeface="Georgia"/>
                <a:cs typeface="Georgia"/>
              </a:rPr>
              <a:t>developer</a:t>
            </a:r>
            <a:r>
              <a:rPr lang="es-ES" sz="1600" dirty="0">
                <a:solidFill>
                  <a:srgbClr val="333333"/>
                </a:solidFill>
                <a:latin typeface="Georgia"/>
                <a:cs typeface="Georgia"/>
              </a:rPr>
              <a:t> </a:t>
            </a:r>
            <a:r>
              <a:rPr lang="es-ES" sz="1600" spc="-5" dirty="0">
                <a:solidFill>
                  <a:srgbClr val="333333"/>
                </a:solidFill>
                <a:latin typeface="Georgia"/>
                <a:cs typeface="Georgia"/>
              </a:rPr>
              <a:t>y facilita</a:t>
            </a:r>
            <a:r>
              <a:rPr lang="es-ES" sz="1600" dirty="0">
                <a:solidFill>
                  <a:srgbClr val="333333"/>
                </a:solidFill>
                <a:latin typeface="Georgia"/>
                <a:cs typeface="Georgia"/>
              </a:rPr>
              <a:t> </a:t>
            </a:r>
            <a:r>
              <a:rPr lang="es-ES" sz="1600" spc="-5" dirty="0">
                <a:solidFill>
                  <a:srgbClr val="333333"/>
                </a:solidFill>
                <a:latin typeface="Georgia"/>
                <a:cs typeface="Georgia"/>
              </a:rPr>
              <a:t>la</a:t>
            </a:r>
            <a:r>
              <a:rPr lang="es-ES" sz="1600" dirty="0">
                <a:solidFill>
                  <a:srgbClr val="333333"/>
                </a:solidFill>
                <a:latin typeface="Georgia"/>
                <a:cs typeface="Georgia"/>
              </a:rPr>
              <a:t> </a:t>
            </a:r>
            <a:r>
              <a:rPr lang="es-ES" sz="1600" spc="-5" dirty="0">
                <a:solidFill>
                  <a:srgbClr val="333333"/>
                </a:solidFill>
                <a:latin typeface="Georgia"/>
                <a:cs typeface="Georgia"/>
              </a:rPr>
              <a:t>vida a </a:t>
            </a:r>
            <a:r>
              <a:rPr lang="es-ES" sz="1600" dirty="0">
                <a:solidFill>
                  <a:srgbClr val="333333"/>
                </a:solidFill>
                <a:latin typeface="Georgia"/>
                <a:cs typeface="Georgia"/>
              </a:rPr>
              <a:t> </a:t>
            </a:r>
            <a:r>
              <a:rPr lang="es-ES" sz="1600" spc="-5" dirty="0">
                <a:solidFill>
                  <a:srgbClr val="333333"/>
                </a:solidFill>
                <a:latin typeface="Georgia"/>
                <a:cs typeface="Georgia"/>
              </a:rPr>
              <a:t>miles de</a:t>
            </a:r>
            <a:r>
              <a:rPr lang="es-ES" sz="1600" dirty="0">
                <a:solidFill>
                  <a:srgbClr val="333333"/>
                </a:solidFill>
                <a:latin typeface="Georgia"/>
                <a:cs typeface="Georgia"/>
              </a:rPr>
              <a:t> </a:t>
            </a:r>
            <a:r>
              <a:rPr lang="es-ES" sz="1600" spc="-5" dirty="0">
                <a:solidFill>
                  <a:srgbClr val="333333"/>
                </a:solidFill>
                <a:latin typeface="Georgia"/>
                <a:cs typeface="Georgia"/>
              </a:rPr>
              <a:t>desarrolladores,</a:t>
            </a:r>
            <a:r>
              <a:rPr lang="es-ES" sz="1600" dirty="0">
                <a:solidFill>
                  <a:srgbClr val="333333"/>
                </a:solidFill>
                <a:latin typeface="Georgia"/>
                <a:cs typeface="Georgia"/>
              </a:rPr>
              <a:t> </a:t>
            </a:r>
            <a:r>
              <a:rPr lang="es-ES" sz="1600" spc="-5" dirty="0">
                <a:solidFill>
                  <a:srgbClr val="333333"/>
                </a:solidFill>
                <a:latin typeface="Georgia"/>
                <a:cs typeface="Georgia"/>
              </a:rPr>
              <a:t>ya</a:t>
            </a:r>
            <a:r>
              <a:rPr lang="es-ES" sz="1600" dirty="0">
                <a:solidFill>
                  <a:srgbClr val="333333"/>
                </a:solidFill>
                <a:latin typeface="Georgia"/>
                <a:cs typeface="Georgia"/>
              </a:rPr>
              <a:t> </a:t>
            </a:r>
            <a:r>
              <a:rPr lang="es-ES" sz="1600" spc="-5" dirty="0">
                <a:solidFill>
                  <a:srgbClr val="333333"/>
                </a:solidFill>
                <a:latin typeface="Georgia"/>
                <a:cs typeface="Georgia"/>
              </a:rPr>
              <a:t>que</a:t>
            </a:r>
            <a:r>
              <a:rPr lang="es-ES" sz="1600" dirty="0">
                <a:solidFill>
                  <a:srgbClr val="333333"/>
                </a:solidFill>
                <a:latin typeface="Georgia"/>
                <a:cs typeface="Georgia"/>
              </a:rPr>
              <a:t> </a:t>
            </a:r>
            <a:r>
              <a:rPr lang="es-ES" sz="1600" spc="-5" dirty="0">
                <a:solidFill>
                  <a:srgbClr val="333333"/>
                </a:solidFill>
                <a:latin typeface="Georgia"/>
                <a:cs typeface="Georgia"/>
              </a:rPr>
              <a:t>les evita</a:t>
            </a:r>
            <a:r>
              <a:rPr lang="es-ES" sz="1600" dirty="0">
                <a:solidFill>
                  <a:srgbClr val="333333"/>
                </a:solidFill>
                <a:latin typeface="Georgia"/>
                <a:cs typeface="Georgia"/>
              </a:rPr>
              <a:t> </a:t>
            </a:r>
            <a:r>
              <a:rPr lang="es-ES" sz="1600" spc="-5" dirty="0">
                <a:solidFill>
                  <a:srgbClr val="333333"/>
                </a:solidFill>
                <a:latin typeface="Georgia"/>
                <a:cs typeface="Georgia"/>
              </a:rPr>
              <a:t>la</a:t>
            </a:r>
            <a:r>
              <a:rPr lang="es-ES" sz="1600" dirty="0">
                <a:solidFill>
                  <a:srgbClr val="333333"/>
                </a:solidFill>
                <a:latin typeface="Georgia"/>
                <a:cs typeface="Georgia"/>
              </a:rPr>
              <a:t> </a:t>
            </a:r>
            <a:r>
              <a:rPr lang="es-ES" sz="1600" spc="-5" dirty="0">
                <a:solidFill>
                  <a:srgbClr val="333333"/>
                </a:solidFill>
                <a:latin typeface="Georgia"/>
                <a:cs typeface="Georgia"/>
              </a:rPr>
              <a:t>fatiga</a:t>
            </a:r>
            <a:r>
              <a:rPr lang="es-ES" sz="1600" dirty="0">
                <a:solidFill>
                  <a:srgbClr val="333333"/>
                </a:solidFill>
                <a:latin typeface="Georgia"/>
                <a:cs typeface="Georgia"/>
              </a:rPr>
              <a:t> </a:t>
            </a:r>
            <a:r>
              <a:rPr lang="es-ES" sz="1600" spc="-5" dirty="0">
                <a:solidFill>
                  <a:srgbClr val="333333"/>
                </a:solidFill>
                <a:latin typeface="Georgia"/>
                <a:cs typeface="Georgia"/>
              </a:rPr>
              <a:t>mental</a:t>
            </a:r>
            <a:r>
              <a:rPr lang="es-ES" sz="1600" dirty="0">
                <a:solidFill>
                  <a:srgbClr val="333333"/>
                </a:solidFill>
                <a:latin typeface="Georgia"/>
                <a:cs typeface="Georgia"/>
              </a:rPr>
              <a:t> </a:t>
            </a:r>
            <a:r>
              <a:rPr lang="es-ES" sz="1600" spc="-5" dirty="0">
                <a:solidFill>
                  <a:srgbClr val="333333"/>
                </a:solidFill>
                <a:latin typeface="Georgia"/>
                <a:cs typeface="Georgia"/>
              </a:rPr>
              <a:t>de</a:t>
            </a:r>
            <a:r>
              <a:rPr lang="es-ES" sz="1600" dirty="0">
                <a:solidFill>
                  <a:srgbClr val="333333"/>
                </a:solidFill>
                <a:latin typeface="Georgia"/>
                <a:cs typeface="Georgia"/>
              </a:rPr>
              <a:t> </a:t>
            </a:r>
            <a:r>
              <a:rPr lang="es-ES" sz="1600" spc="-5" dirty="0">
                <a:solidFill>
                  <a:srgbClr val="333333"/>
                </a:solidFill>
                <a:latin typeface="Georgia"/>
                <a:cs typeface="Georgia"/>
              </a:rPr>
              <a:t>pasar de</a:t>
            </a:r>
            <a:r>
              <a:rPr lang="es-ES" sz="1600" dirty="0">
                <a:solidFill>
                  <a:srgbClr val="333333"/>
                </a:solidFill>
                <a:latin typeface="Georgia"/>
                <a:cs typeface="Georgia"/>
              </a:rPr>
              <a:t> </a:t>
            </a:r>
            <a:r>
              <a:rPr lang="es-ES" sz="1600" spc="-5" dirty="0">
                <a:solidFill>
                  <a:srgbClr val="333333"/>
                </a:solidFill>
                <a:latin typeface="Georgia"/>
                <a:cs typeface="Georgia"/>
              </a:rPr>
              <a:t>un</a:t>
            </a:r>
            <a:r>
              <a:rPr lang="es-ES" sz="1600" dirty="0">
                <a:solidFill>
                  <a:srgbClr val="333333"/>
                </a:solidFill>
                <a:latin typeface="Georgia"/>
                <a:cs typeface="Georgia"/>
              </a:rPr>
              <a:t> </a:t>
            </a:r>
            <a:r>
              <a:rPr lang="es-ES" sz="1600" spc="-5" dirty="0">
                <a:solidFill>
                  <a:srgbClr val="333333"/>
                </a:solidFill>
                <a:latin typeface="Georgia"/>
                <a:cs typeface="Georgia"/>
              </a:rPr>
              <a:t>lenguaje</a:t>
            </a:r>
            <a:r>
              <a:rPr lang="es-ES" sz="1600" dirty="0">
                <a:solidFill>
                  <a:srgbClr val="333333"/>
                </a:solidFill>
                <a:latin typeface="Georgia"/>
                <a:cs typeface="Georgia"/>
              </a:rPr>
              <a:t> </a:t>
            </a:r>
            <a:r>
              <a:rPr lang="es-ES" sz="1600" spc="-5" dirty="0">
                <a:solidFill>
                  <a:srgbClr val="333333"/>
                </a:solidFill>
                <a:latin typeface="Georgia"/>
                <a:cs typeface="Georgia"/>
              </a:rPr>
              <a:t>a</a:t>
            </a:r>
            <a:r>
              <a:rPr lang="es-ES" sz="1600" dirty="0">
                <a:solidFill>
                  <a:srgbClr val="333333"/>
                </a:solidFill>
                <a:latin typeface="Georgia"/>
                <a:cs typeface="Georgia"/>
              </a:rPr>
              <a:t> </a:t>
            </a:r>
            <a:r>
              <a:rPr lang="es-ES" sz="1600" spc="-5" dirty="0">
                <a:solidFill>
                  <a:srgbClr val="333333"/>
                </a:solidFill>
                <a:latin typeface="Georgia"/>
                <a:cs typeface="Georgia"/>
              </a:rPr>
              <a:t>otro </a:t>
            </a:r>
            <a:r>
              <a:rPr lang="es-ES" sz="1600" spc="-300" dirty="0">
                <a:solidFill>
                  <a:srgbClr val="333333"/>
                </a:solidFill>
                <a:latin typeface="Georgia"/>
                <a:cs typeface="Georgia"/>
              </a:rPr>
              <a:t> </a:t>
            </a:r>
            <a:r>
              <a:rPr lang="es-ES" sz="1600" spc="-5" dirty="0">
                <a:solidFill>
                  <a:srgbClr val="333333"/>
                </a:solidFill>
                <a:latin typeface="Georgia"/>
                <a:cs typeface="Georgia"/>
              </a:rPr>
              <a:t>constantemente.</a:t>
            </a:r>
            <a:endParaRPr lang="es-ES" sz="1600" dirty="0">
              <a:latin typeface="Georgia"/>
              <a:cs typeface="Georgia"/>
            </a:endParaRPr>
          </a:p>
          <a:p>
            <a:pPr marL="520700">
              <a:lnSpc>
                <a:spcPct val="100000"/>
              </a:lnSpc>
              <a:spcBef>
                <a:spcPts val="1200"/>
              </a:spcBef>
            </a:pPr>
            <a:endParaRPr lang="es-ES" dirty="0"/>
          </a:p>
        </p:txBody>
      </p:sp>
    </p:spTree>
    <p:extLst>
      <p:ext uri="{BB962C8B-B14F-4D97-AF65-F5344CB8AC3E}">
        <p14:creationId xmlns:p14="http://schemas.microsoft.com/office/powerpoint/2010/main" val="2187908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1976237" y="154576"/>
            <a:ext cx="8911687" cy="420919"/>
          </a:xfrm>
        </p:spPr>
        <p:txBody>
          <a:bodyPr>
            <a:normAutofit fontScale="90000"/>
          </a:bodyPr>
          <a:lstStyle/>
          <a:p>
            <a:r>
              <a:rPr lang="en-US" dirty="0" err="1">
                <a:solidFill>
                  <a:srgbClr val="002060"/>
                </a:solidFill>
              </a:rPr>
              <a:t>Introducción</a:t>
            </a:r>
            <a:endParaRPr lang="en-US" dirty="0">
              <a:solidFill>
                <a:srgbClr val="002060"/>
              </a:solidFill>
            </a:endParaRPr>
          </a:p>
        </p:txBody>
      </p:sp>
      <p:sp>
        <p:nvSpPr>
          <p:cNvPr id="4" name="TextBox 3">
            <a:extLst>
              <a:ext uri="{FF2B5EF4-FFF2-40B4-BE49-F238E27FC236}">
                <a16:creationId xmlns:a16="http://schemas.microsoft.com/office/drawing/2014/main" id="{54C2D7B7-AD0E-4F3F-9EFC-5860F1CE8EE5}"/>
              </a:ext>
            </a:extLst>
          </p:cNvPr>
          <p:cNvSpPr txBox="1"/>
          <p:nvPr/>
        </p:nvSpPr>
        <p:spPr>
          <a:xfrm>
            <a:off x="338997" y="575495"/>
            <a:ext cx="11514005" cy="6356933"/>
          </a:xfrm>
          <a:prstGeom prst="rect">
            <a:avLst/>
          </a:prstGeom>
          <a:noFill/>
        </p:spPr>
        <p:txBody>
          <a:bodyPr wrap="square">
            <a:spAutoFit/>
          </a:bodyPr>
          <a:lstStyle/>
          <a:p>
            <a:pPr marL="12700" algn="r">
              <a:lnSpc>
                <a:spcPct val="150000"/>
              </a:lnSpc>
            </a:pPr>
            <a:r>
              <a:rPr lang="es-ES" sz="1600" spc="-5" dirty="0">
                <a:solidFill>
                  <a:srgbClr val="5C5822"/>
                </a:solidFill>
                <a:latin typeface="Trebuchet MS"/>
                <a:cs typeface="Trebuchet MS"/>
              </a:rPr>
              <a:t>Conocimiento</a:t>
            </a:r>
            <a:r>
              <a:rPr lang="es-ES" sz="1600" spc="-15" dirty="0">
                <a:solidFill>
                  <a:srgbClr val="5C5822"/>
                </a:solidFill>
                <a:latin typeface="Trebuchet MS"/>
                <a:cs typeface="Trebuchet MS"/>
              </a:rPr>
              <a:t> </a:t>
            </a:r>
            <a:r>
              <a:rPr lang="es-ES" sz="1600" spc="-5" dirty="0">
                <a:solidFill>
                  <a:srgbClr val="5C5822"/>
                </a:solidFill>
                <a:latin typeface="Trebuchet MS"/>
                <a:cs typeface="Trebuchet MS"/>
              </a:rPr>
              <a:t>de</a:t>
            </a:r>
            <a:r>
              <a:rPr lang="es-ES" sz="1600" spc="-15" dirty="0">
                <a:solidFill>
                  <a:srgbClr val="5C5822"/>
                </a:solidFill>
                <a:latin typeface="Trebuchet MS"/>
                <a:cs typeface="Trebuchet MS"/>
              </a:rPr>
              <a:t> </a:t>
            </a:r>
            <a:r>
              <a:rPr lang="es-ES" sz="1600" spc="-5" dirty="0">
                <a:solidFill>
                  <a:srgbClr val="5C5822"/>
                </a:solidFill>
                <a:latin typeface="Trebuchet MS"/>
                <a:cs typeface="Trebuchet MS"/>
              </a:rPr>
              <a:t>la</a:t>
            </a:r>
            <a:r>
              <a:rPr lang="es-ES" sz="1600" spc="-10" dirty="0">
                <a:solidFill>
                  <a:srgbClr val="5C5822"/>
                </a:solidFill>
                <a:latin typeface="Trebuchet MS"/>
                <a:cs typeface="Trebuchet MS"/>
              </a:rPr>
              <a:t> </a:t>
            </a:r>
            <a:r>
              <a:rPr lang="es-ES" sz="1600" spc="-5" dirty="0">
                <a:solidFill>
                  <a:srgbClr val="5C5822"/>
                </a:solidFill>
                <a:latin typeface="Trebuchet MS"/>
                <a:cs typeface="Trebuchet MS"/>
              </a:rPr>
              <a:t>plataforma</a:t>
            </a:r>
            <a:r>
              <a:rPr lang="es-ES" sz="1600" spc="-15" dirty="0">
                <a:solidFill>
                  <a:srgbClr val="5C5822"/>
                </a:solidFill>
                <a:latin typeface="Trebuchet MS"/>
                <a:cs typeface="Trebuchet MS"/>
              </a:rPr>
              <a:t> </a:t>
            </a:r>
            <a:r>
              <a:rPr lang="es-ES" sz="1600" spc="-5" dirty="0">
                <a:solidFill>
                  <a:srgbClr val="5C5822"/>
                </a:solidFill>
                <a:latin typeface="Trebuchet MS"/>
                <a:cs typeface="Trebuchet MS"/>
              </a:rPr>
              <a:t>web</a:t>
            </a:r>
            <a:endParaRPr lang="es-ES" sz="1600" dirty="0">
              <a:latin typeface="Trebuchet MS"/>
              <a:cs typeface="Trebuchet MS"/>
            </a:endParaRPr>
          </a:p>
          <a:p>
            <a:pPr marL="12700" marR="5080">
              <a:lnSpc>
                <a:spcPct val="150000"/>
              </a:lnSpc>
              <a:spcBef>
                <a:spcPts val="860"/>
              </a:spcBef>
            </a:pPr>
            <a:r>
              <a:rPr lang="es-ES" sz="1600" spc="-5" dirty="0">
                <a:solidFill>
                  <a:srgbClr val="333333"/>
                </a:solidFill>
                <a:latin typeface="Georgia"/>
                <a:cs typeface="Georgia"/>
              </a:rPr>
              <a:t>Si vas</a:t>
            </a:r>
            <a:r>
              <a:rPr lang="es-ES" sz="1600" dirty="0">
                <a:solidFill>
                  <a:srgbClr val="333333"/>
                </a:solidFill>
                <a:latin typeface="Georgia"/>
                <a:cs typeface="Georgia"/>
              </a:rPr>
              <a:t> </a:t>
            </a:r>
            <a:r>
              <a:rPr lang="es-ES" sz="1600" spc="-5" dirty="0">
                <a:solidFill>
                  <a:srgbClr val="333333"/>
                </a:solidFill>
                <a:latin typeface="Georgia"/>
                <a:cs typeface="Georgia"/>
              </a:rPr>
              <a:t>a trabajar</a:t>
            </a:r>
            <a:r>
              <a:rPr lang="es-ES" sz="1600" dirty="0">
                <a:solidFill>
                  <a:srgbClr val="333333"/>
                </a:solidFill>
                <a:latin typeface="Georgia"/>
                <a:cs typeface="Georgia"/>
              </a:rPr>
              <a:t> </a:t>
            </a:r>
            <a:r>
              <a:rPr lang="es-ES" sz="1600" spc="-5" dirty="0">
                <a:solidFill>
                  <a:srgbClr val="333333"/>
                </a:solidFill>
                <a:latin typeface="Georgia"/>
                <a:cs typeface="Georgia"/>
              </a:rPr>
              <a:t>en este</a:t>
            </a:r>
            <a:r>
              <a:rPr lang="es-ES" sz="1600" dirty="0">
                <a:solidFill>
                  <a:srgbClr val="333333"/>
                </a:solidFill>
                <a:latin typeface="Georgia"/>
                <a:cs typeface="Georgia"/>
              </a:rPr>
              <a:t> </a:t>
            </a:r>
            <a:r>
              <a:rPr lang="es-ES" sz="1600" spc="-5" dirty="0">
                <a:solidFill>
                  <a:srgbClr val="333333"/>
                </a:solidFill>
                <a:latin typeface="Georgia"/>
                <a:cs typeface="Georgia"/>
              </a:rPr>
              <a:t>medio,</a:t>
            </a:r>
            <a:r>
              <a:rPr lang="es-ES" sz="1600" dirty="0">
                <a:solidFill>
                  <a:srgbClr val="333333"/>
                </a:solidFill>
                <a:latin typeface="Georgia"/>
                <a:cs typeface="Georgia"/>
              </a:rPr>
              <a:t> </a:t>
            </a:r>
            <a:r>
              <a:rPr lang="es-ES" sz="1600" spc="-5" dirty="0">
                <a:solidFill>
                  <a:srgbClr val="333333"/>
                </a:solidFill>
                <a:latin typeface="Georgia"/>
                <a:cs typeface="Georgia"/>
              </a:rPr>
              <a:t>debes tener</a:t>
            </a:r>
            <a:r>
              <a:rPr lang="es-ES" sz="1600" dirty="0">
                <a:solidFill>
                  <a:srgbClr val="333333"/>
                </a:solidFill>
                <a:latin typeface="Georgia"/>
                <a:cs typeface="Georgia"/>
              </a:rPr>
              <a:t> </a:t>
            </a:r>
            <a:r>
              <a:rPr lang="es-ES" sz="1600" spc="-5" dirty="0">
                <a:solidFill>
                  <a:srgbClr val="333333"/>
                </a:solidFill>
                <a:latin typeface="Georgia"/>
                <a:cs typeface="Georgia"/>
              </a:rPr>
              <a:t>presente cada</a:t>
            </a:r>
            <a:r>
              <a:rPr lang="es-ES" sz="1600" dirty="0">
                <a:solidFill>
                  <a:srgbClr val="333333"/>
                </a:solidFill>
                <a:latin typeface="Georgia"/>
                <a:cs typeface="Georgia"/>
              </a:rPr>
              <a:t> </a:t>
            </a:r>
            <a:r>
              <a:rPr lang="es-ES" sz="1600" spc="-5" dirty="0">
                <a:solidFill>
                  <a:srgbClr val="333333"/>
                </a:solidFill>
                <a:latin typeface="Georgia"/>
                <a:cs typeface="Georgia"/>
              </a:rPr>
              <a:t>una </a:t>
            </a:r>
            <a:r>
              <a:rPr lang="es-ES" sz="1600" spc="-300" dirty="0">
                <a:solidFill>
                  <a:srgbClr val="333333"/>
                </a:solidFill>
                <a:latin typeface="Georgia"/>
                <a:cs typeface="Georgia"/>
              </a:rPr>
              <a:t> </a:t>
            </a:r>
            <a:r>
              <a:rPr lang="es-ES" sz="1600" spc="-5" dirty="0">
                <a:solidFill>
                  <a:srgbClr val="333333"/>
                </a:solidFill>
                <a:latin typeface="Georgia"/>
                <a:cs typeface="Georgia"/>
              </a:rPr>
              <a:t>de las</a:t>
            </a:r>
            <a:r>
              <a:rPr lang="es-ES" sz="1600" dirty="0">
                <a:solidFill>
                  <a:srgbClr val="333333"/>
                </a:solidFill>
                <a:latin typeface="Georgia"/>
                <a:cs typeface="Georgia"/>
              </a:rPr>
              <a:t> </a:t>
            </a:r>
            <a:r>
              <a:rPr lang="es-ES" sz="1600" spc="-5" dirty="0">
                <a:solidFill>
                  <a:srgbClr val="333333"/>
                </a:solidFill>
                <a:latin typeface="Georgia"/>
                <a:cs typeface="Georgia"/>
              </a:rPr>
              <a:t>particularidades</a:t>
            </a:r>
            <a:r>
              <a:rPr lang="es-ES" sz="1600" dirty="0">
                <a:solidFill>
                  <a:srgbClr val="333333"/>
                </a:solidFill>
                <a:latin typeface="Georgia"/>
                <a:cs typeface="Georgia"/>
              </a:rPr>
              <a:t> </a:t>
            </a:r>
            <a:r>
              <a:rPr lang="es-ES" sz="1600" spc="-5" dirty="0">
                <a:solidFill>
                  <a:srgbClr val="333333"/>
                </a:solidFill>
                <a:latin typeface="Georgia"/>
                <a:cs typeface="Georgia"/>
              </a:rPr>
              <a:t>de</a:t>
            </a:r>
            <a:r>
              <a:rPr lang="es-ES" sz="1600" dirty="0">
                <a:solidFill>
                  <a:srgbClr val="333333"/>
                </a:solidFill>
                <a:latin typeface="Georgia"/>
                <a:cs typeface="Georgia"/>
              </a:rPr>
              <a:t> </a:t>
            </a:r>
            <a:r>
              <a:rPr lang="es-ES" sz="1600" spc="-5" dirty="0">
                <a:solidFill>
                  <a:srgbClr val="333333"/>
                </a:solidFill>
                <a:latin typeface="Georgia"/>
                <a:cs typeface="Georgia"/>
              </a:rPr>
              <a:t>la plataforma</a:t>
            </a:r>
            <a:r>
              <a:rPr lang="es-ES" sz="1600" dirty="0">
                <a:solidFill>
                  <a:srgbClr val="333333"/>
                </a:solidFill>
                <a:latin typeface="Georgia"/>
                <a:cs typeface="Georgia"/>
              </a:rPr>
              <a:t> </a:t>
            </a:r>
            <a:r>
              <a:rPr lang="es-ES" sz="1600" spc="-5" dirty="0">
                <a:solidFill>
                  <a:srgbClr val="333333"/>
                </a:solidFill>
                <a:latin typeface="Georgia"/>
                <a:cs typeface="Georgia"/>
              </a:rPr>
              <a:t>web.</a:t>
            </a:r>
            <a:r>
              <a:rPr lang="es-ES" sz="1600" dirty="0">
                <a:solidFill>
                  <a:srgbClr val="333333"/>
                </a:solidFill>
                <a:latin typeface="Georgia"/>
                <a:cs typeface="Georgia"/>
              </a:rPr>
              <a:t> </a:t>
            </a:r>
            <a:r>
              <a:rPr lang="es-ES" sz="1600" spc="-5" dirty="0">
                <a:solidFill>
                  <a:srgbClr val="333333"/>
                </a:solidFill>
                <a:latin typeface="Georgia"/>
                <a:cs typeface="Georgia"/>
              </a:rPr>
              <a:t>Hay</a:t>
            </a:r>
            <a:r>
              <a:rPr lang="es-ES" sz="1600" dirty="0">
                <a:solidFill>
                  <a:srgbClr val="333333"/>
                </a:solidFill>
                <a:latin typeface="Georgia"/>
                <a:cs typeface="Georgia"/>
              </a:rPr>
              <a:t> </a:t>
            </a:r>
            <a:r>
              <a:rPr lang="es-ES" sz="1600" spc="-5" dirty="0">
                <a:solidFill>
                  <a:srgbClr val="333333"/>
                </a:solidFill>
                <a:latin typeface="Georgia"/>
                <a:cs typeface="Georgia"/>
              </a:rPr>
              <a:t>mucho conocimiento</a:t>
            </a:r>
            <a:r>
              <a:rPr lang="es-ES" sz="1600" dirty="0">
                <a:solidFill>
                  <a:srgbClr val="333333"/>
                </a:solidFill>
                <a:latin typeface="Georgia"/>
                <a:cs typeface="Georgia"/>
              </a:rPr>
              <a:t> </a:t>
            </a:r>
            <a:r>
              <a:rPr lang="es-ES" sz="1600" spc="-5" dirty="0">
                <a:solidFill>
                  <a:srgbClr val="333333"/>
                </a:solidFill>
                <a:latin typeface="Georgia"/>
                <a:cs typeface="Georgia"/>
              </a:rPr>
              <a:t>general</a:t>
            </a:r>
            <a:r>
              <a:rPr lang="es-ES" sz="1600" dirty="0">
                <a:solidFill>
                  <a:srgbClr val="333333"/>
                </a:solidFill>
                <a:latin typeface="Georgia"/>
                <a:cs typeface="Georgia"/>
              </a:rPr>
              <a:t> </a:t>
            </a:r>
            <a:r>
              <a:rPr lang="es-ES" sz="1600" spc="-5" dirty="0">
                <a:solidFill>
                  <a:srgbClr val="333333"/>
                </a:solidFill>
                <a:latin typeface="Georgia"/>
                <a:cs typeface="Georgia"/>
              </a:rPr>
              <a:t>que</a:t>
            </a:r>
            <a:r>
              <a:rPr lang="es-ES" sz="1600" dirty="0">
                <a:solidFill>
                  <a:srgbClr val="333333"/>
                </a:solidFill>
                <a:latin typeface="Georgia"/>
                <a:cs typeface="Georgia"/>
              </a:rPr>
              <a:t> </a:t>
            </a:r>
            <a:r>
              <a:rPr lang="es-ES" sz="1600" spc="-5" dirty="0">
                <a:solidFill>
                  <a:srgbClr val="333333"/>
                </a:solidFill>
                <a:latin typeface="Georgia"/>
                <a:cs typeface="Georgia"/>
              </a:rPr>
              <a:t>debes </a:t>
            </a:r>
            <a:r>
              <a:rPr lang="es-ES" sz="1600" dirty="0">
                <a:solidFill>
                  <a:srgbClr val="333333"/>
                </a:solidFill>
                <a:latin typeface="Georgia"/>
                <a:cs typeface="Georgia"/>
              </a:rPr>
              <a:t> </a:t>
            </a:r>
            <a:r>
              <a:rPr lang="es-ES" sz="1600" spc="-5" dirty="0">
                <a:solidFill>
                  <a:srgbClr val="333333"/>
                </a:solidFill>
                <a:latin typeface="Georgia"/>
                <a:cs typeface="Georgia"/>
              </a:rPr>
              <a:t>adquirir y</a:t>
            </a:r>
            <a:r>
              <a:rPr lang="es-ES" sz="1600" dirty="0">
                <a:solidFill>
                  <a:srgbClr val="333333"/>
                </a:solidFill>
                <a:latin typeface="Georgia"/>
                <a:cs typeface="Georgia"/>
              </a:rPr>
              <a:t> </a:t>
            </a:r>
            <a:r>
              <a:rPr lang="es-ES" sz="1600" spc="-5" dirty="0">
                <a:solidFill>
                  <a:srgbClr val="333333"/>
                </a:solidFill>
                <a:latin typeface="Georgia"/>
                <a:cs typeface="Georgia"/>
              </a:rPr>
              <a:t>que</a:t>
            </a:r>
            <a:r>
              <a:rPr lang="es-ES" sz="1600" dirty="0">
                <a:solidFill>
                  <a:srgbClr val="333333"/>
                </a:solidFill>
                <a:latin typeface="Georgia"/>
                <a:cs typeface="Georgia"/>
              </a:rPr>
              <a:t> </a:t>
            </a:r>
            <a:r>
              <a:rPr lang="es-ES" sz="1600" spc="-5" dirty="0">
                <a:solidFill>
                  <a:srgbClr val="333333"/>
                </a:solidFill>
                <a:latin typeface="Georgia"/>
                <a:cs typeface="Georgia"/>
              </a:rPr>
              <a:t>te</a:t>
            </a:r>
            <a:r>
              <a:rPr lang="es-ES" sz="1600" dirty="0">
                <a:solidFill>
                  <a:srgbClr val="333333"/>
                </a:solidFill>
                <a:latin typeface="Georgia"/>
                <a:cs typeface="Georgia"/>
              </a:rPr>
              <a:t> </a:t>
            </a:r>
            <a:r>
              <a:rPr lang="es-ES" sz="1600" spc="-5" dirty="0">
                <a:solidFill>
                  <a:srgbClr val="333333"/>
                </a:solidFill>
                <a:latin typeface="Georgia"/>
                <a:cs typeface="Georgia"/>
              </a:rPr>
              <a:t>dará</a:t>
            </a:r>
            <a:r>
              <a:rPr lang="es-ES" sz="1600" dirty="0">
                <a:solidFill>
                  <a:srgbClr val="333333"/>
                </a:solidFill>
                <a:latin typeface="Georgia"/>
                <a:cs typeface="Georgia"/>
              </a:rPr>
              <a:t> </a:t>
            </a:r>
            <a:r>
              <a:rPr lang="es-ES" sz="1600" spc="-5" dirty="0">
                <a:solidFill>
                  <a:srgbClr val="333333"/>
                </a:solidFill>
                <a:latin typeface="Georgia"/>
                <a:cs typeface="Georgia"/>
              </a:rPr>
              <a:t>una</a:t>
            </a:r>
            <a:r>
              <a:rPr lang="es-ES" sz="1600" dirty="0">
                <a:solidFill>
                  <a:srgbClr val="333333"/>
                </a:solidFill>
                <a:latin typeface="Georgia"/>
                <a:cs typeface="Georgia"/>
              </a:rPr>
              <a:t> </a:t>
            </a:r>
            <a:r>
              <a:rPr lang="es-ES" sz="1600" spc="-5" dirty="0">
                <a:solidFill>
                  <a:srgbClr val="333333"/>
                </a:solidFill>
                <a:latin typeface="Georgia"/>
                <a:cs typeface="Georgia"/>
              </a:rPr>
              <a:t>base</a:t>
            </a:r>
            <a:r>
              <a:rPr lang="es-ES" sz="1600" dirty="0">
                <a:solidFill>
                  <a:srgbClr val="333333"/>
                </a:solidFill>
                <a:latin typeface="Georgia"/>
                <a:cs typeface="Georgia"/>
              </a:rPr>
              <a:t> </a:t>
            </a:r>
            <a:r>
              <a:rPr lang="es-ES" sz="1600" spc="-5" dirty="0">
                <a:solidFill>
                  <a:srgbClr val="333333"/>
                </a:solidFill>
                <a:latin typeface="Georgia"/>
                <a:cs typeface="Georgia"/>
              </a:rPr>
              <a:t>sobre la</a:t>
            </a:r>
            <a:r>
              <a:rPr lang="es-ES" sz="1600" dirty="0">
                <a:solidFill>
                  <a:srgbClr val="333333"/>
                </a:solidFill>
                <a:latin typeface="Georgia"/>
                <a:cs typeface="Georgia"/>
              </a:rPr>
              <a:t> </a:t>
            </a:r>
            <a:r>
              <a:rPr lang="es-ES" sz="1600" spc="-5" dirty="0">
                <a:solidFill>
                  <a:srgbClr val="333333"/>
                </a:solidFill>
                <a:latin typeface="Georgia"/>
                <a:cs typeface="Georgia"/>
              </a:rPr>
              <a:t>que</a:t>
            </a:r>
            <a:r>
              <a:rPr lang="es-ES" sz="1600" dirty="0">
                <a:solidFill>
                  <a:srgbClr val="333333"/>
                </a:solidFill>
                <a:latin typeface="Georgia"/>
                <a:cs typeface="Georgia"/>
              </a:rPr>
              <a:t> </a:t>
            </a:r>
            <a:r>
              <a:rPr lang="es-ES" sz="1600" spc="-5" dirty="0">
                <a:solidFill>
                  <a:srgbClr val="333333"/>
                </a:solidFill>
                <a:latin typeface="Georgia"/>
                <a:cs typeface="Georgia"/>
              </a:rPr>
              <a:t>asentar</a:t>
            </a:r>
            <a:r>
              <a:rPr lang="es-ES" sz="1600" dirty="0">
                <a:solidFill>
                  <a:srgbClr val="333333"/>
                </a:solidFill>
                <a:latin typeface="Georgia"/>
                <a:cs typeface="Georgia"/>
              </a:rPr>
              <a:t> </a:t>
            </a:r>
            <a:r>
              <a:rPr lang="es-ES" sz="1600" spc="-5" dirty="0">
                <a:solidFill>
                  <a:srgbClr val="333333"/>
                </a:solidFill>
                <a:latin typeface="Georgia"/>
                <a:cs typeface="Georgia"/>
              </a:rPr>
              <a:t>tus</a:t>
            </a:r>
            <a:r>
              <a:rPr lang="es-ES" sz="1600" dirty="0">
                <a:solidFill>
                  <a:srgbClr val="333333"/>
                </a:solidFill>
                <a:latin typeface="Georgia"/>
                <a:cs typeface="Georgia"/>
              </a:rPr>
              <a:t> </a:t>
            </a:r>
            <a:r>
              <a:rPr lang="es-ES" sz="1600" spc="-5" dirty="0">
                <a:solidFill>
                  <a:srgbClr val="333333"/>
                </a:solidFill>
                <a:latin typeface="Georgia"/>
                <a:cs typeface="Georgia"/>
              </a:rPr>
              <a:t>habilidades</a:t>
            </a:r>
            <a:r>
              <a:rPr lang="es-ES" sz="1600" dirty="0">
                <a:solidFill>
                  <a:srgbClr val="333333"/>
                </a:solidFill>
                <a:latin typeface="Georgia"/>
                <a:cs typeface="Georgia"/>
              </a:rPr>
              <a:t> </a:t>
            </a:r>
            <a:r>
              <a:rPr lang="es-ES" sz="1600" spc="-5" dirty="0">
                <a:solidFill>
                  <a:srgbClr val="333333"/>
                </a:solidFill>
                <a:latin typeface="Georgia"/>
                <a:cs typeface="Georgia"/>
              </a:rPr>
              <a:t>en</a:t>
            </a:r>
            <a:r>
              <a:rPr lang="es-ES" sz="1600" dirty="0">
                <a:solidFill>
                  <a:srgbClr val="333333"/>
                </a:solidFill>
                <a:latin typeface="Georgia"/>
                <a:cs typeface="Georgia"/>
              </a:rPr>
              <a:t> </a:t>
            </a:r>
            <a:r>
              <a:rPr lang="es-ES" sz="1600" spc="-5" dirty="0">
                <a:solidFill>
                  <a:srgbClr val="333333"/>
                </a:solidFill>
                <a:latin typeface="Georgia"/>
                <a:cs typeface="Georgia"/>
              </a:rPr>
              <a:t>el</a:t>
            </a:r>
            <a:r>
              <a:rPr lang="es-ES" sz="1600" dirty="0">
                <a:solidFill>
                  <a:srgbClr val="333333"/>
                </a:solidFill>
                <a:latin typeface="Georgia"/>
                <a:cs typeface="Georgia"/>
              </a:rPr>
              <a:t> </a:t>
            </a:r>
            <a:r>
              <a:rPr lang="es-ES" sz="1600" spc="-5" dirty="0">
                <a:solidFill>
                  <a:srgbClr val="333333"/>
                </a:solidFill>
                <a:latin typeface="Georgia"/>
                <a:cs typeface="Georgia"/>
              </a:rPr>
              <a:t>mundo del</a:t>
            </a:r>
            <a:r>
              <a:rPr lang="es-ES" sz="1600" dirty="0">
                <a:solidFill>
                  <a:srgbClr val="333333"/>
                </a:solidFill>
                <a:latin typeface="Georgia"/>
                <a:cs typeface="Georgia"/>
              </a:rPr>
              <a:t> </a:t>
            </a:r>
            <a:r>
              <a:rPr lang="es-ES" sz="1600" spc="-5" dirty="0">
                <a:solidFill>
                  <a:srgbClr val="333333"/>
                </a:solidFill>
                <a:latin typeface="Georgia"/>
                <a:cs typeface="Georgia"/>
              </a:rPr>
              <a:t>desarrollo </a:t>
            </a:r>
            <a:r>
              <a:rPr lang="es-ES" sz="1600" spc="-295" dirty="0">
                <a:solidFill>
                  <a:srgbClr val="333333"/>
                </a:solidFill>
                <a:latin typeface="Georgia"/>
                <a:cs typeface="Georgia"/>
              </a:rPr>
              <a:t> </a:t>
            </a:r>
            <a:r>
              <a:rPr lang="es-ES" sz="1600" spc="-5" dirty="0">
                <a:solidFill>
                  <a:srgbClr val="333333"/>
                </a:solidFill>
                <a:latin typeface="Georgia"/>
                <a:cs typeface="Georgia"/>
              </a:rPr>
              <a:t>para</a:t>
            </a:r>
            <a:r>
              <a:rPr lang="es-ES" sz="1600" spc="-10" dirty="0">
                <a:solidFill>
                  <a:srgbClr val="333333"/>
                </a:solidFill>
                <a:latin typeface="Georgia"/>
                <a:cs typeface="Georgia"/>
              </a:rPr>
              <a:t> </a:t>
            </a:r>
            <a:r>
              <a:rPr lang="es-ES" sz="1600" spc="-5" dirty="0">
                <a:solidFill>
                  <a:srgbClr val="333333"/>
                </a:solidFill>
                <a:latin typeface="Georgia"/>
                <a:cs typeface="Georgia"/>
              </a:rPr>
              <a:t>la web.</a:t>
            </a:r>
            <a:endParaRPr lang="es-ES" sz="1600" dirty="0">
              <a:latin typeface="Georgia"/>
              <a:cs typeface="Georgia"/>
            </a:endParaRPr>
          </a:p>
          <a:p>
            <a:pPr marL="12700" marR="164465">
              <a:lnSpc>
                <a:spcPct val="150000"/>
              </a:lnSpc>
              <a:spcBef>
                <a:spcPts val="1300"/>
              </a:spcBef>
            </a:pPr>
            <a:r>
              <a:rPr lang="es-ES" sz="1600" b="1" spc="-5" dirty="0">
                <a:solidFill>
                  <a:srgbClr val="333333"/>
                </a:solidFill>
                <a:latin typeface="Georgia"/>
                <a:cs typeface="Georgia"/>
              </a:rPr>
              <a:t>Conocimiento del</a:t>
            </a:r>
            <a:r>
              <a:rPr lang="es-ES" sz="1600" b="1" dirty="0">
                <a:solidFill>
                  <a:srgbClr val="333333"/>
                </a:solidFill>
                <a:latin typeface="Georgia"/>
                <a:cs typeface="Georgia"/>
              </a:rPr>
              <a:t> </a:t>
            </a:r>
            <a:r>
              <a:rPr lang="es-ES" sz="1600" b="1" spc="-5" dirty="0">
                <a:solidFill>
                  <a:srgbClr val="333333"/>
                </a:solidFill>
                <a:latin typeface="Georgia"/>
                <a:cs typeface="Georgia"/>
              </a:rPr>
              <a:t>medio: </a:t>
            </a:r>
            <a:r>
              <a:rPr lang="es-ES" sz="1600" spc="-5" dirty="0">
                <a:solidFill>
                  <a:srgbClr val="333333"/>
                </a:solidFill>
                <a:latin typeface="Georgia"/>
                <a:cs typeface="Georgia"/>
              </a:rPr>
              <a:t>Debes</a:t>
            </a:r>
            <a:r>
              <a:rPr lang="es-ES" sz="1600" dirty="0">
                <a:solidFill>
                  <a:srgbClr val="333333"/>
                </a:solidFill>
                <a:latin typeface="Georgia"/>
                <a:cs typeface="Georgia"/>
              </a:rPr>
              <a:t> </a:t>
            </a:r>
            <a:r>
              <a:rPr lang="es-ES" sz="1600" spc="-5" dirty="0">
                <a:solidFill>
                  <a:srgbClr val="333333"/>
                </a:solidFill>
                <a:latin typeface="Georgia"/>
                <a:cs typeface="Georgia"/>
              </a:rPr>
              <a:t>saber qué</a:t>
            </a:r>
            <a:r>
              <a:rPr lang="es-ES" sz="1600" dirty="0">
                <a:solidFill>
                  <a:srgbClr val="333333"/>
                </a:solidFill>
                <a:latin typeface="Georgia"/>
                <a:cs typeface="Georgia"/>
              </a:rPr>
              <a:t> </a:t>
            </a:r>
            <a:r>
              <a:rPr lang="es-ES" sz="1600" spc="-5" dirty="0">
                <a:solidFill>
                  <a:srgbClr val="333333"/>
                </a:solidFill>
                <a:latin typeface="Georgia"/>
                <a:cs typeface="Georgia"/>
              </a:rPr>
              <a:t>es</a:t>
            </a:r>
            <a:r>
              <a:rPr lang="es-ES" sz="1600" dirty="0">
                <a:solidFill>
                  <a:srgbClr val="333333"/>
                </a:solidFill>
                <a:latin typeface="Georgia"/>
                <a:cs typeface="Georgia"/>
              </a:rPr>
              <a:t> </a:t>
            </a:r>
            <a:r>
              <a:rPr lang="es-ES" sz="1600" spc="-5" dirty="0">
                <a:solidFill>
                  <a:srgbClr val="333333"/>
                </a:solidFill>
                <a:latin typeface="Georgia"/>
                <a:cs typeface="Georgia"/>
              </a:rPr>
              <a:t>Internet, la</a:t>
            </a:r>
            <a:r>
              <a:rPr lang="es-ES" sz="1600" dirty="0">
                <a:solidFill>
                  <a:srgbClr val="333333"/>
                </a:solidFill>
                <a:latin typeface="Georgia"/>
                <a:cs typeface="Georgia"/>
              </a:rPr>
              <a:t> </a:t>
            </a:r>
            <a:r>
              <a:rPr lang="es-ES" sz="1600" spc="-5" dirty="0">
                <a:solidFill>
                  <a:srgbClr val="333333"/>
                </a:solidFill>
                <a:latin typeface="Georgia"/>
                <a:cs typeface="Georgia"/>
              </a:rPr>
              <a:t>Web, el</a:t>
            </a:r>
            <a:r>
              <a:rPr lang="es-ES" sz="1600" dirty="0">
                <a:solidFill>
                  <a:srgbClr val="333333"/>
                </a:solidFill>
                <a:latin typeface="Georgia"/>
                <a:cs typeface="Georgia"/>
              </a:rPr>
              <a:t> </a:t>
            </a:r>
            <a:r>
              <a:rPr lang="es-ES" sz="1600" spc="-5" dirty="0">
                <a:solidFill>
                  <a:srgbClr val="333333"/>
                </a:solidFill>
                <a:latin typeface="Georgia"/>
                <a:cs typeface="Georgia"/>
              </a:rPr>
              <a:t>protocolo</a:t>
            </a:r>
            <a:r>
              <a:rPr lang="es-ES" sz="1600" dirty="0">
                <a:solidFill>
                  <a:srgbClr val="333333"/>
                </a:solidFill>
                <a:latin typeface="Georgia"/>
                <a:cs typeface="Georgia"/>
              </a:rPr>
              <a:t> </a:t>
            </a:r>
            <a:r>
              <a:rPr lang="es-ES" sz="1600" spc="-5" dirty="0">
                <a:solidFill>
                  <a:srgbClr val="333333"/>
                </a:solidFill>
                <a:latin typeface="Georgia"/>
                <a:cs typeface="Georgia"/>
              </a:rPr>
              <a:t>HTTP, el</a:t>
            </a:r>
            <a:r>
              <a:rPr lang="es-ES" sz="1600" dirty="0">
                <a:solidFill>
                  <a:srgbClr val="333333"/>
                </a:solidFill>
                <a:latin typeface="Georgia"/>
                <a:cs typeface="Georgia"/>
              </a:rPr>
              <a:t> </a:t>
            </a:r>
            <a:r>
              <a:rPr lang="es-ES" sz="1600" spc="-5" dirty="0">
                <a:solidFill>
                  <a:srgbClr val="333333"/>
                </a:solidFill>
                <a:latin typeface="Georgia"/>
                <a:cs typeface="Georgia"/>
              </a:rPr>
              <a:t>sistema </a:t>
            </a:r>
            <a:r>
              <a:rPr lang="es-ES" sz="1600" spc="-300" dirty="0">
                <a:solidFill>
                  <a:srgbClr val="333333"/>
                </a:solidFill>
                <a:latin typeface="Georgia"/>
                <a:cs typeface="Georgia"/>
              </a:rPr>
              <a:t> </a:t>
            </a:r>
            <a:r>
              <a:rPr lang="es-ES" sz="1600" spc="-5" dirty="0">
                <a:solidFill>
                  <a:srgbClr val="333333"/>
                </a:solidFill>
                <a:latin typeface="Georgia"/>
                <a:cs typeface="Georgia"/>
              </a:rPr>
              <a:t>de nombres de dominio</a:t>
            </a:r>
            <a:r>
              <a:rPr lang="es-ES" sz="1600" dirty="0">
                <a:solidFill>
                  <a:srgbClr val="333333"/>
                </a:solidFill>
                <a:latin typeface="Georgia"/>
                <a:cs typeface="Georgia"/>
              </a:rPr>
              <a:t> </a:t>
            </a:r>
            <a:r>
              <a:rPr lang="es-ES" sz="1600" spc="-5" dirty="0">
                <a:solidFill>
                  <a:srgbClr val="333333"/>
                </a:solidFill>
                <a:latin typeface="Georgia"/>
                <a:cs typeface="Georgia"/>
              </a:rPr>
              <a:t>y por supuesto</a:t>
            </a:r>
            <a:r>
              <a:rPr lang="es-ES" sz="1600" dirty="0">
                <a:solidFill>
                  <a:srgbClr val="333333"/>
                </a:solidFill>
                <a:latin typeface="Georgia"/>
                <a:cs typeface="Georgia"/>
              </a:rPr>
              <a:t> </a:t>
            </a:r>
            <a:r>
              <a:rPr lang="es-ES" sz="1600" spc="-5" dirty="0">
                <a:solidFill>
                  <a:srgbClr val="333333"/>
                </a:solidFill>
                <a:latin typeface="Georgia"/>
                <a:cs typeface="Georgia"/>
              </a:rPr>
              <a:t>los lenguajes fundamentales</a:t>
            </a:r>
            <a:r>
              <a:rPr lang="es-ES" sz="1600" dirty="0">
                <a:solidFill>
                  <a:srgbClr val="333333"/>
                </a:solidFill>
                <a:latin typeface="Georgia"/>
                <a:cs typeface="Georgia"/>
              </a:rPr>
              <a:t> </a:t>
            </a:r>
            <a:r>
              <a:rPr lang="es-ES" sz="1600" spc="-5" dirty="0">
                <a:solidFill>
                  <a:srgbClr val="333333"/>
                </a:solidFill>
                <a:latin typeface="Georgia"/>
                <a:cs typeface="Georgia"/>
              </a:rPr>
              <a:t>para especificar el </a:t>
            </a:r>
            <a:r>
              <a:rPr lang="es-ES" sz="1600" dirty="0">
                <a:solidFill>
                  <a:srgbClr val="333333"/>
                </a:solidFill>
                <a:latin typeface="Georgia"/>
                <a:cs typeface="Georgia"/>
              </a:rPr>
              <a:t> </a:t>
            </a:r>
            <a:r>
              <a:rPr lang="es-ES" sz="1600" spc="-5" dirty="0">
                <a:solidFill>
                  <a:srgbClr val="333333"/>
                </a:solidFill>
                <a:latin typeface="Georgia"/>
                <a:cs typeface="Georgia"/>
              </a:rPr>
              <a:t>contenido</a:t>
            </a:r>
            <a:r>
              <a:rPr lang="es-ES" sz="1600" spc="-10" dirty="0">
                <a:solidFill>
                  <a:srgbClr val="333333"/>
                </a:solidFill>
                <a:latin typeface="Georgia"/>
                <a:cs typeface="Georgia"/>
              </a:rPr>
              <a:t> </a:t>
            </a:r>
            <a:r>
              <a:rPr lang="es-ES" sz="1600" spc="-5" dirty="0">
                <a:solidFill>
                  <a:srgbClr val="333333"/>
                </a:solidFill>
                <a:latin typeface="Georgia"/>
                <a:cs typeface="Georgia"/>
              </a:rPr>
              <a:t>y la forma: HTML y CSS.</a:t>
            </a:r>
            <a:endParaRPr lang="es-ES" sz="1600" dirty="0">
              <a:latin typeface="Georgia"/>
              <a:cs typeface="Georgia"/>
            </a:endParaRPr>
          </a:p>
          <a:p>
            <a:pPr marL="12700" marR="115570">
              <a:lnSpc>
                <a:spcPct val="150000"/>
              </a:lnSpc>
              <a:spcBef>
                <a:spcPts val="1200"/>
              </a:spcBef>
            </a:pPr>
            <a:r>
              <a:rPr lang="es-ES" sz="1600" b="1" spc="-5" dirty="0">
                <a:solidFill>
                  <a:srgbClr val="333333"/>
                </a:solidFill>
                <a:latin typeface="Georgia"/>
                <a:cs typeface="Georgia"/>
              </a:rPr>
              <a:t>Conocimiento de</a:t>
            </a:r>
            <a:r>
              <a:rPr lang="es-ES" sz="1600" b="1" dirty="0">
                <a:solidFill>
                  <a:srgbClr val="333333"/>
                </a:solidFill>
                <a:latin typeface="Georgia"/>
                <a:cs typeface="Georgia"/>
              </a:rPr>
              <a:t> </a:t>
            </a:r>
            <a:r>
              <a:rPr lang="es-ES" sz="1600" b="1" spc="-5" dirty="0">
                <a:solidFill>
                  <a:srgbClr val="333333"/>
                </a:solidFill>
                <a:latin typeface="Georgia"/>
                <a:cs typeface="Georgia"/>
              </a:rPr>
              <a:t>diseño:</a:t>
            </a:r>
            <a:r>
              <a:rPr lang="es-ES" sz="1600" b="1" dirty="0">
                <a:solidFill>
                  <a:srgbClr val="333333"/>
                </a:solidFill>
                <a:latin typeface="Georgia"/>
                <a:cs typeface="Georgia"/>
              </a:rPr>
              <a:t> </a:t>
            </a:r>
            <a:r>
              <a:rPr lang="es-ES" sz="1600" spc="-5" dirty="0">
                <a:solidFill>
                  <a:srgbClr val="333333"/>
                </a:solidFill>
                <a:latin typeface="Georgia"/>
                <a:cs typeface="Georgia"/>
              </a:rPr>
              <a:t>Aunque</a:t>
            </a:r>
            <a:r>
              <a:rPr lang="es-ES" sz="1600" dirty="0">
                <a:solidFill>
                  <a:srgbClr val="333333"/>
                </a:solidFill>
                <a:latin typeface="Georgia"/>
                <a:cs typeface="Georgia"/>
              </a:rPr>
              <a:t> </a:t>
            </a:r>
            <a:r>
              <a:rPr lang="es-ES" sz="1600" spc="-5" dirty="0">
                <a:solidFill>
                  <a:srgbClr val="333333"/>
                </a:solidFill>
                <a:latin typeface="Georgia"/>
                <a:cs typeface="Georgia"/>
              </a:rPr>
              <a:t>tu perfil</a:t>
            </a:r>
            <a:r>
              <a:rPr lang="es-ES" sz="1600" dirty="0">
                <a:solidFill>
                  <a:srgbClr val="333333"/>
                </a:solidFill>
                <a:latin typeface="Georgia"/>
                <a:cs typeface="Georgia"/>
              </a:rPr>
              <a:t> </a:t>
            </a:r>
            <a:r>
              <a:rPr lang="es-ES" sz="1600" spc="-5" dirty="0">
                <a:solidFill>
                  <a:srgbClr val="333333"/>
                </a:solidFill>
                <a:latin typeface="Georgia"/>
                <a:cs typeface="Georgia"/>
              </a:rPr>
              <a:t>pueda</a:t>
            </a:r>
            <a:r>
              <a:rPr lang="es-ES" sz="1600" dirty="0">
                <a:solidFill>
                  <a:srgbClr val="333333"/>
                </a:solidFill>
                <a:latin typeface="Georgia"/>
                <a:cs typeface="Georgia"/>
              </a:rPr>
              <a:t> </a:t>
            </a:r>
            <a:r>
              <a:rPr lang="es-ES" sz="1600" spc="-5" dirty="0">
                <a:solidFill>
                  <a:srgbClr val="333333"/>
                </a:solidFill>
                <a:latin typeface="Georgia"/>
                <a:cs typeface="Georgia"/>
              </a:rPr>
              <a:t>ser</a:t>
            </a:r>
            <a:r>
              <a:rPr lang="es-ES" sz="1600" dirty="0">
                <a:solidFill>
                  <a:srgbClr val="333333"/>
                </a:solidFill>
                <a:latin typeface="Georgia"/>
                <a:cs typeface="Georgia"/>
              </a:rPr>
              <a:t> </a:t>
            </a:r>
            <a:r>
              <a:rPr lang="es-ES" sz="1600" spc="-5" dirty="0">
                <a:solidFill>
                  <a:srgbClr val="333333"/>
                </a:solidFill>
                <a:latin typeface="Georgia"/>
                <a:cs typeface="Georgia"/>
              </a:rPr>
              <a:t>más</a:t>
            </a:r>
            <a:r>
              <a:rPr lang="es-ES" sz="1600" dirty="0">
                <a:solidFill>
                  <a:srgbClr val="333333"/>
                </a:solidFill>
                <a:latin typeface="Georgia"/>
                <a:cs typeface="Georgia"/>
              </a:rPr>
              <a:t> </a:t>
            </a:r>
            <a:r>
              <a:rPr lang="es-ES" sz="1600" spc="-5" dirty="0">
                <a:solidFill>
                  <a:srgbClr val="333333"/>
                </a:solidFill>
                <a:latin typeface="Georgia"/>
                <a:cs typeface="Georgia"/>
              </a:rPr>
              <a:t>de programador,</a:t>
            </a:r>
            <a:r>
              <a:rPr lang="es-ES" sz="1600" dirty="0">
                <a:solidFill>
                  <a:srgbClr val="333333"/>
                </a:solidFill>
                <a:latin typeface="Georgia"/>
                <a:cs typeface="Georgia"/>
              </a:rPr>
              <a:t> </a:t>
            </a:r>
            <a:r>
              <a:rPr lang="es-ES" sz="1600" spc="-5" dirty="0">
                <a:solidFill>
                  <a:srgbClr val="333333"/>
                </a:solidFill>
                <a:latin typeface="Georgia"/>
                <a:cs typeface="Georgia"/>
              </a:rPr>
              <a:t>es</a:t>
            </a:r>
            <a:r>
              <a:rPr lang="es-ES" sz="1600" dirty="0">
                <a:solidFill>
                  <a:srgbClr val="333333"/>
                </a:solidFill>
                <a:latin typeface="Georgia"/>
                <a:cs typeface="Georgia"/>
              </a:rPr>
              <a:t> </a:t>
            </a:r>
            <a:r>
              <a:rPr lang="es-ES" sz="1600" spc="-5" dirty="0">
                <a:solidFill>
                  <a:srgbClr val="333333"/>
                </a:solidFill>
                <a:latin typeface="Georgia"/>
                <a:cs typeface="Georgia"/>
              </a:rPr>
              <a:t>ideal</a:t>
            </a:r>
            <a:r>
              <a:rPr lang="es-ES" sz="1600" dirty="0">
                <a:solidFill>
                  <a:srgbClr val="333333"/>
                </a:solidFill>
                <a:latin typeface="Georgia"/>
                <a:cs typeface="Georgia"/>
              </a:rPr>
              <a:t> </a:t>
            </a:r>
            <a:r>
              <a:rPr lang="es-ES" sz="1600" spc="-5" dirty="0">
                <a:solidFill>
                  <a:srgbClr val="333333"/>
                </a:solidFill>
                <a:latin typeface="Georgia"/>
                <a:cs typeface="Georgia"/>
              </a:rPr>
              <a:t>tener</a:t>
            </a:r>
            <a:r>
              <a:rPr lang="es-ES" sz="1600" dirty="0">
                <a:solidFill>
                  <a:srgbClr val="333333"/>
                </a:solidFill>
                <a:latin typeface="Georgia"/>
                <a:cs typeface="Georgia"/>
              </a:rPr>
              <a:t> </a:t>
            </a:r>
            <a:r>
              <a:rPr lang="es-ES" sz="1600" spc="-5" dirty="0">
                <a:solidFill>
                  <a:srgbClr val="333333"/>
                </a:solidFill>
                <a:latin typeface="Georgia"/>
                <a:cs typeface="Georgia"/>
              </a:rPr>
              <a:t>una </a:t>
            </a:r>
            <a:r>
              <a:rPr lang="es-ES" sz="1600" dirty="0">
                <a:solidFill>
                  <a:srgbClr val="333333"/>
                </a:solidFill>
                <a:latin typeface="Georgia"/>
                <a:cs typeface="Georgia"/>
              </a:rPr>
              <a:t> </a:t>
            </a:r>
            <a:r>
              <a:rPr lang="es-ES" sz="1600" spc="-5" dirty="0">
                <a:solidFill>
                  <a:srgbClr val="333333"/>
                </a:solidFill>
                <a:latin typeface="Georgia"/>
                <a:cs typeface="Georgia"/>
              </a:rPr>
              <a:t>visión,</a:t>
            </a:r>
            <a:r>
              <a:rPr lang="es-ES" sz="1600" dirty="0">
                <a:solidFill>
                  <a:srgbClr val="333333"/>
                </a:solidFill>
                <a:latin typeface="Georgia"/>
                <a:cs typeface="Georgia"/>
              </a:rPr>
              <a:t> </a:t>
            </a:r>
            <a:r>
              <a:rPr lang="es-ES" sz="1600" spc="-5" dirty="0">
                <a:solidFill>
                  <a:srgbClr val="333333"/>
                </a:solidFill>
                <a:latin typeface="Georgia"/>
                <a:cs typeface="Georgia"/>
              </a:rPr>
              <a:t>al</a:t>
            </a:r>
            <a:r>
              <a:rPr lang="es-ES" sz="1600" dirty="0">
                <a:solidFill>
                  <a:srgbClr val="333333"/>
                </a:solidFill>
                <a:latin typeface="Georgia"/>
                <a:cs typeface="Georgia"/>
              </a:rPr>
              <a:t> </a:t>
            </a:r>
            <a:r>
              <a:rPr lang="es-ES" sz="1600" spc="-5" dirty="0">
                <a:solidFill>
                  <a:srgbClr val="333333"/>
                </a:solidFill>
                <a:latin typeface="Georgia"/>
                <a:cs typeface="Georgia"/>
              </a:rPr>
              <a:t>menos</a:t>
            </a:r>
            <a:r>
              <a:rPr lang="es-ES" sz="1600" spc="5" dirty="0">
                <a:solidFill>
                  <a:srgbClr val="333333"/>
                </a:solidFill>
                <a:latin typeface="Georgia"/>
                <a:cs typeface="Georgia"/>
              </a:rPr>
              <a:t> </a:t>
            </a:r>
            <a:r>
              <a:rPr lang="es-ES" sz="1600" spc="-5" dirty="0">
                <a:solidFill>
                  <a:srgbClr val="333333"/>
                </a:solidFill>
                <a:latin typeface="Georgia"/>
                <a:cs typeface="Georgia"/>
              </a:rPr>
              <a:t>técnica,</a:t>
            </a:r>
            <a:r>
              <a:rPr lang="es-ES" sz="1600" dirty="0">
                <a:solidFill>
                  <a:srgbClr val="333333"/>
                </a:solidFill>
                <a:latin typeface="Georgia"/>
                <a:cs typeface="Georgia"/>
              </a:rPr>
              <a:t> </a:t>
            </a:r>
            <a:r>
              <a:rPr lang="es-ES" sz="1600" spc="-5" dirty="0">
                <a:solidFill>
                  <a:srgbClr val="333333"/>
                </a:solidFill>
                <a:latin typeface="Georgia"/>
                <a:cs typeface="Georgia"/>
              </a:rPr>
              <a:t>de</a:t>
            </a:r>
            <a:r>
              <a:rPr lang="es-ES" sz="1600" spc="5" dirty="0">
                <a:solidFill>
                  <a:srgbClr val="333333"/>
                </a:solidFill>
                <a:latin typeface="Georgia"/>
                <a:cs typeface="Georgia"/>
              </a:rPr>
              <a:t> </a:t>
            </a:r>
            <a:r>
              <a:rPr lang="es-ES" sz="1600" spc="-5" dirty="0">
                <a:solidFill>
                  <a:srgbClr val="333333"/>
                </a:solidFill>
                <a:latin typeface="Georgia"/>
                <a:cs typeface="Georgia"/>
              </a:rPr>
              <a:t>las</a:t>
            </a:r>
            <a:r>
              <a:rPr lang="es-ES" sz="1600" dirty="0">
                <a:solidFill>
                  <a:srgbClr val="333333"/>
                </a:solidFill>
                <a:latin typeface="Georgia"/>
                <a:cs typeface="Georgia"/>
              </a:rPr>
              <a:t> </a:t>
            </a:r>
            <a:r>
              <a:rPr lang="es-ES" sz="1600" spc="-5" dirty="0">
                <a:solidFill>
                  <a:srgbClr val="333333"/>
                </a:solidFill>
                <a:latin typeface="Georgia"/>
                <a:cs typeface="Georgia"/>
              </a:rPr>
              <a:t>características</a:t>
            </a:r>
            <a:r>
              <a:rPr lang="es-ES" sz="1600" spc="5" dirty="0">
                <a:solidFill>
                  <a:srgbClr val="333333"/>
                </a:solidFill>
                <a:latin typeface="Georgia"/>
                <a:cs typeface="Georgia"/>
              </a:rPr>
              <a:t> </a:t>
            </a:r>
            <a:r>
              <a:rPr lang="es-ES" sz="1600" spc="-5" dirty="0">
                <a:solidFill>
                  <a:srgbClr val="333333"/>
                </a:solidFill>
                <a:latin typeface="Georgia"/>
                <a:cs typeface="Georgia"/>
              </a:rPr>
              <a:t>del</a:t>
            </a:r>
            <a:r>
              <a:rPr lang="es-ES" sz="1600" dirty="0">
                <a:solidFill>
                  <a:srgbClr val="333333"/>
                </a:solidFill>
                <a:latin typeface="Georgia"/>
                <a:cs typeface="Georgia"/>
              </a:rPr>
              <a:t> </a:t>
            </a:r>
            <a:r>
              <a:rPr lang="es-ES" sz="1600" spc="-5" dirty="0">
                <a:solidFill>
                  <a:srgbClr val="333333"/>
                </a:solidFill>
                <a:latin typeface="Georgia"/>
                <a:cs typeface="Georgia"/>
              </a:rPr>
              <a:t>diseño</a:t>
            </a:r>
            <a:r>
              <a:rPr lang="es-ES" sz="1600" spc="5" dirty="0">
                <a:solidFill>
                  <a:srgbClr val="333333"/>
                </a:solidFill>
                <a:latin typeface="Georgia"/>
                <a:cs typeface="Georgia"/>
              </a:rPr>
              <a:t> </a:t>
            </a:r>
            <a:r>
              <a:rPr lang="es-ES" sz="1600" spc="-5" dirty="0">
                <a:solidFill>
                  <a:srgbClr val="333333"/>
                </a:solidFill>
                <a:latin typeface="Georgia"/>
                <a:cs typeface="Georgia"/>
              </a:rPr>
              <a:t>para</a:t>
            </a:r>
            <a:r>
              <a:rPr lang="es-ES" sz="1600" dirty="0">
                <a:solidFill>
                  <a:srgbClr val="333333"/>
                </a:solidFill>
                <a:latin typeface="Georgia"/>
                <a:cs typeface="Georgia"/>
              </a:rPr>
              <a:t> </a:t>
            </a:r>
            <a:r>
              <a:rPr lang="es-ES" sz="1600" spc="-5" dirty="0">
                <a:solidFill>
                  <a:srgbClr val="333333"/>
                </a:solidFill>
                <a:latin typeface="Georgia"/>
                <a:cs typeface="Georgia"/>
              </a:rPr>
              <a:t>la</a:t>
            </a:r>
            <a:r>
              <a:rPr lang="es-ES" sz="1600" dirty="0">
                <a:solidFill>
                  <a:srgbClr val="333333"/>
                </a:solidFill>
                <a:latin typeface="Georgia"/>
                <a:cs typeface="Georgia"/>
              </a:rPr>
              <a:t> </a:t>
            </a:r>
            <a:r>
              <a:rPr lang="es-ES" sz="1600" spc="-5" dirty="0">
                <a:solidFill>
                  <a:srgbClr val="333333"/>
                </a:solidFill>
                <a:latin typeface="Georgia"/>
                <a:cs typeface="Georgia"/>
              </a:rPr>
              <a:t>web.</a:t>
            </a:r>
            <a:r>
              <a:rPr lang="es-ES" sz="1600" spc="5" dirty="0">
                <a:solidFill>
                  <a:srgbClr val="333333"/>
                </a:solidFill>
                <a:latin typeface="Georgia"/>
                <a:cs typeface="Georgia"/>
              </a:rPr>
              <a:t> </a:t>
            </a:r>
            <a:r>
              <a:rPr lang="es-ES" sz="1600" spc="-5" dirty="0">
                <a:solidFill>
                  <a:srgbClr val="333333"/>
                </a:solidFill>
                <a:latin typeface="Georgia"/>
                <a:cs typeface="Georgia"/>
              </a:rPr>
              <a:t>Experiencia</a:t>
            </a:r>
            <a:r>
              <a:rPr lang="es-ES" sz="1600" dirty="0">
                <a:solidFill>
                  <a:srgbClr val="333333"/>
                </a:solidFill>
                <a:latin typeface="Georgia"/>
                <a:cs typeface="Georgia"/>
              </a:rPr>
              <a:t> </a:t>
            </a:r>
            <a:r>
              <a:rPr lang="es-ES" sz="1600" spc="-5" dirty="0">
                <a:solidFill>
                  <a:srgbClr val="333333"/>
                </a:solidFill>
                <a:latin typeface="Georgia"/>
                <a:cs typeface="Georgia"/>
              </a:rPr>
              <a:t>de</a:t>
            </a:r>
            <a:r>
              <a:rPr lang="es-ES" sz="1600" spc="5" dirty="0">
                <a:solidFill>
                  <a:srgbClr val="333333"/>
                </a:solidFill>
                <a:latin typeface="Georgia"/>
                <a:cs typeface="Georgia"/>
              </a:rPr>
              <a:t> </a:t>
            </a:r>
            <a:r>
              <a:rPr lang="es-ES" sz="1600" spc="-5" dirty="0">
                <a:solidFill>
                  <a:srgbClr val="333333"/>
                </a:solidFill>
                <a:latin typeface="Georgia"/>
                <a:cs typeface="Georgia"/>
              </a:rPr>
              <a:t>usuario, </a:t>
            </a:r>
            <a:r>
              <a:rPr lang="es-ES" sz="1600" spc="-300" dirty="0">
                <a:solidFill>
                  <a:srgbClr val="333333"/>
                </a:solidFill>
                <a:latin typeface="Georgia"/>
                <a:cs typeface="Georgia"/>
              </a:rPr>
              <a:t> </a:t>
            </a:r>
            <a:r>
              <a:rPr lang="es-ES" sz="1600" spc="-5" dirty="0">
                <a:solidFill>
                  <a:srgbClr val="333333"/>
                </a:solidFill>
                <a:latin typeface="Georgia"/>
                <a:cs typeface="Georgia"/>
              </a:rPr>
              <a:t>usabilidad, diseño gráfico en</a:t>
            </a:r>
            <a:r>
              <a:rPr lang="es-ES" sz="1600" dirty="0">
                <a:solidFill>
                  <a:srgbClr val="333333"/>
                </a:solidFill>
                <a:latin typeface="Georgia"/>
                <a:cs typeface="Georgia"/>
              </a:rPr>
              <a:t> </a:t>
            </a:r>
            <a:r>
              <a:rPr lang="es-ES" sz="1600" spc="-5" dirty="0">
                <a:solidFill>
                  <a:srgbClr val="333333"/>
                </a:solidFill>
                <a:latin typeface="Georgia"/>
                <a:cs typeface="Georgia"/>
              </a:rPr>
              <a:t>general o accesibilidad</a:t>
            </a:r>
            <a:r>
              <a:rPr lang="es-ES" sz="1600" dirty="0">
                <a:solidFill>
                  <a:srgbClr val="333333"/>
                </a:solidFill>
                <a:latin typeface="Georgia"/>
                <a:cs typeface="Georgia"/>
              </a:rPr>
              <a:t> </a:t>
            </a:r>
            <a:r>
              <a:rPr lang="es-ES" sz="1600" spc="-5" dirty="0">
                <a:solidFill>
                  <a:srgbClr val="333333"/>
                </a:solidFill>
                <a:latin typeface="Georgia"/>
                <a:cs typeface="Georgia"/>
              </a:rPr>
              <a:t>son puntos importantes.</a:t>
            </a:r>
            <a:endParaRPr lang="es-ES" sz="1600" dirty="0">
              <a:latin typeface="Georgia"/>
              <a:cs typeface="Georgia"/>
            </a:endParaRPr>
          </a:p>
          <a:p>
            <a:pPr marL="12700" marR="89535">
              <a:lnSpc>
                <a:spcPct val="150000"/>
              </a:lnSpc>
              <a:spcBef>
                <a:spcPts val="1300"/>
              </a:spcBef>
            </a:pPr>
            <a:r>
              <a:rPr lang="es-ES" sz="1600" b="1" spc="-5" dirty="0">
                <a:solidFill>
                  <a:srgbClr val="333333"/>
                </a:solidFill>
                <a:latin typeface="Georgia"/>
                <a:cs typeface="Georgia"/>
              </a:rPr>
              <a:t>Conocimiento</a:t>
            </a:r>
            <a:r>
              <a:rPr lang="es-ES" sz="1600" b="1" dirty="0">
                <a:solidFill>
                  <a:srgbClr val="333333"/>
                </a:solidFill>
                <a:latin typeface="Georgia"/>
                <a:cs typeface="Georgia"/>
              </a:rPr>
              <a:t> </a:t>
            </a:r>
            <a:r>
              <a:rPr lang="es-ES" sz="1600" b="1" spc="-5" dirty="0">
                <a:solidFill>
                  <a:srgbClr val="333333"/>
                </a:solidFill>
                <a:latin typeface="Georgia"/>
                <a:cs typeface="Georgia"/>
              </a:rPr>
              <a:t>de</a:t>
            </a:r>
            <a:r>
              <a:rPr lang="es-ES" sz="1600" b="1" dirty="0">
                <a:solidFill>
                  <a:srgbClr val="333333"/>
                </a:solidFill>
                <a:latin typeface="Georgia"/>
                <a:cs typeface="Georgia"/>
              </a:rPr>
              <a:t> </a:t>
            </a:r>
            <a:r>
              <a:rPr lang="es-ES" sz="1600" b="1" spc="-5" dirty="0">
                <a:solidFill>
                  <a:srgbClr val="333333"/>
                </a:solidFill>
                <a:latin typeface="Georgia"/>
                <a:cs typeface="Georgia"/>
              </a:rPr>
              <a:t>programación:</a:t>
            </a:r>
            <a:r>
              <a:rPr lang="es-ES" sz="1600" b="1" dirty="0">
                <a:solidFill>
                  <a:srgbClr val="333333"/>
                </a:solidFill>
                <a:latin typeface="Georgia"/>
                <a:cs typeface="Georgia"/>
              </a:rPr>
              <a:t> </a:t>
            </a:r>
            <a:r>
              <a:rPr lang="es-ES" sz="1600" spc="-5" dirty="0">
                <a:solidFill>
                  <a:srgbClr val="333333"/>
                </a:solidFill>
                <a:latin typeface="Georgia"/>
                <a:cs typeface="Georgia"/>
              </a:rPr>
              <a:t>Si</a:t>
            </a:r>
            <a:r>
              <a:rPr lang="es-ES" sz="1600" spc="5" dirty="0">
                <a:solidFill>
                  <a:srgbClr val="333333"/>
                </a:solidFill>
                <a:latin typeface="Georgia"/>
                <a:cs typeface="Georgia"/>
              </a:rPr>
              <a:t> </a:t>
            </a:r>
            <a:r>
              <a:rPr lang="es-ES" sz="1600" spc="-5" dirty="0">
                <a:solidFill>
                  <a:srgbClr val="333333"/>
                </a:solidFill>
                <a:latin typeface="Georgia"/>
                <a:cs typeface="Georgia"/>
              </a:rPr>
              <a:t>vas</a:t>
            </a:r>
            <a:r>
              <a:rPr lang="es-ES" sz="1600" dirty="0">
                <a:solidFill>
                  <a:srgbClr val="333333"/>
                </a:solidFill>
                <a:latin typeface="Georgia"/>
                <a:cs typeface="Georgia"/>
              </a:rPr>
              <a:t> </a:t>
            </a:r>
            <a:r>
              <a:rPr lang="es-ES" sz="1600" spc="-5" dirty="0">
                <a:solidFill>
                  <a:srgbClr val="333333"/>
                </a:solidFill>
                <a:latin typeface="Georgia"/>
                <a:cs typeface="Georgia"/>
              </a:rPr>
              <a:t>a</a:t>
            </a:r>
            <a:r>
              <a:rPr lang="es-ES" sz="1600" dirty="0">
                <a:solidFill>
                  <a:srgbClr val="333333"/>
                </a:solidFill>
                <a:latin typeface="Georgia"/>
                <a:cs typeface="Georgia"/>
              </a:rPr>
              <a:t> </a:t>
            </a:r>
            <a:r>
              <a:rPr lang="es-ES" sz="1600" spc="-5" dirty="0">
                <a:solidFill>
                  <a:srgbClr val="333333"/>
                </a:solidFill>
                <a:latin typeface="Georgia"/>
                <a:cs typeface="Georgia"/>
              </a:rPr>
              <a:t>dedicarte</a:t>
            </a:r>
            <a:r>
              <a:rPr lang="es-ES" sz="1600" dirty="0">
                <a:solidFill>
                  <a:srgbClr val="333333"/>
                </a:solidFill>
                <a:latin typeface="Georgia"/>
                <a:cs typeface="Georgia"/>
              </a:rPr>
              <a:t> </a:t>
            </a:r>
            <a:r>
              <a:rPr lang="es-ES" sz="1600" spc="-5" dirty="0">
                <a:solidFill>
                  <a:srgbClr val="333333"/>
                </a:solidFill>
                <a:latin typeface="Georgia"/>
                <a:cs typeface="Georgia"/>
              </a:rPr>
              <a:t>a</a:t>
            </a:r>
            <a:r>
              <a:rPr lang="es-ES" sz="1600" spc="5" dirty="0">
                <a:solidFill>
                  <a:srgbClr val="333333"/>
                </a:solidFill>
                <a:latin typeface="Georgia"/>
                <a:cs typeface="Georgia"/>
              </a:rPr>
              <a:t> </a:t>
            </a:r>
            <a:r>
              <a:rPr lang="es-ES" sz="1600" spc="-5" dirty="0">
                <a:solidFill>
                  <a:srgbClr val="333333"/>
                </a:solidFill>
                <a:latin typeface="Georgia"/>
                <a:cs typeface="Georgia"/>
              </a:rPr>
              <a:t>la</a:t>
            </a:r>
            <a:r>
              <a:rPr lang="es-ES" sz="1600" dirty="0">
                <a:solidFill>
                  <a:srgbClr val="333333"/>
                </a:solidFill>
                <a:latin typeface="Georgia"/>
                <a:cs typeface="Georgia"/>
              </a:rPr>
              <a:t> </a:t>
            </a:r>
            <a:r>
              <a:rPr lang="es-ES" sz="1600" spc="-5" dirty="0">
                <a:solidFill>
                  <a:srgbClr val="333333"/>
                </a:solidFill>
                <a:latin typeface="Georgia"/>
                <a:cs typeface="Georgia"/>
              </a:rPr>
              <a:t>profesión</a:t>
            </a:r>
            <a:r>
              <a:rPr lang="es-ES" sz="1600" dirty="0">
                <a:solidFill>
                  <a:srgbClr val="333333"/>
                </a:solidFill>
                <a:latin typeface="Georgia"/>
                <a:cs typeface="Georgia"/>
              </a:rPr>
              <a:t> </a:t>
            </a:r>
            <a:r>
              <a:rPr lang="es-ES" sz="1600" spc="-5" dirty="0">
                <a:solidFill>
                  <a:srgbClr val="333333"/>
                </a:solidFill>
                <a:latin typeface="Georgia"/>
                <a:cs typeface="Georgia"/>
              </a:rPr>
              <a:t>de</a:t>
            </a:r>
            <a:r>
              <a:rPr lang="es-ES" sz="1600" dirty="0">
                <a:solidFill>
                  <a:srgbClr val="333333"/>
                </a:solidFill>
                <a:latin typeface="Georgia"/>
                <a:cs typeface="Georgia"/>
              </a:rPr>
              <a:t> </a:t>
            </a:r>
            <a:r>
              <a:rPr lang="es-ES" sz="1600" spc="-5" dirty="0">
                <a:solidFill>
                  <a:srgbClr val="333333"/>
                </a:solidFill>
                <a:latin typeface="Georgia"/>
                <a:cs typeface="Georgia"/>
              </a:rPr>
              <a:t>programador</a:t>
            </a:r>
            <a:r>
              <a:rPr lang="es-ES" sz="1600" spc="5" dirty="0">
                <a:solidFill>
                  <a:srgbClr val="333333"/>
                </a:solidFill>
                <a:latin typeface="Georgia"/>
                <a:cs typeface="Georgia"/>
              </a:rPr>
              <a:t> </a:t>
            </a:r>
            <a:r>
              <a:rPr lang="es-ES" sz="1600" spc="-5" dirty="0">
                <a:solidFill>
                  <a:srgbClr val="333333"/>
                </a:solidFill>
                <a:latin typeface="Georgia"/>
                <a:cs typeface="Georgia"/>
              </a:rPr>
              <a:t>no</a:t>
            </a:r>
            <a:r>
              <a:rPr lang="es-ES" sz="1600" dirty="0">
                <a:solidFill>
                  <a:srgbClr val="333333"/>
                </a:solidFill>
                <a:latin typeface="Georgia"/>
                <a:cs typeface="Georgia"/>
              </a:rPr>
              <a:t> </a:t>
            </a:r>
            <a:r>
              <a:rPr lang="es-ES" sz="1600" spc="-5" dirty="0">
                <a:solidFill>
                  <a:srgbClr val="333333"/>
                </a:solidFill>
                <a:latin typeface="Georgia"/>
                <a:cs typeface="Georgia"/>
              </a:rPr>
              <a:t>solo</a:t>
            </a:r>
            <a:r>
              <a:rPr lang="es-ES" sz="1600" dirty="0">
                <a:solidFill>
                  <a:srgbClr val="333333"/>
                </a:solidFill>
                <a:latin typeface="Georgia"/>
                <a:cs typeface="Georgia"/>
              </a:rPr>
              <a:t> </a:t>
            </a:r>
            <a:r>
              <a:rPr lang="es-ES" sz="1600" spc="-5" dirty="0">
                <a:solidFill>
                  <a:srgbClr val="333333"/>
                </a:solidFill>
                <a:latin typeface="Georgia"/>
                <a:cs typeface="Georgia"/>
              </a:rPr>
              <a:t>vale </a:t>
            </a:r>
            <a:r>
              <a:rPr lang="es-ES" sz="1600" spc="-300" dirty="0">
                <a:solidFill>
                  <a:srgbClr val="333333"/>
                </a:solidFill>
                <a:latin typeface="Georgia"/>
                <a:cs typeface="Georgia"/>
              </a:rPr>
              <a:t> </a:t>
            </a:r>
            <a:r>
              <a:rPr lang="es-ES" sz="1600" spc="-5" dirty="0">
                <a:solidFill>
                  <a:srgbClr val="333333"/>
                </a:solidFill>
                <a:latin typeface="Georgia"/>
                <a:cs typeface="Georgia"/>
              </a:rPr>
              <a:t>con tener</a:t>
            </a:r>
            <a:r>
              <a:rPr lang="es-ES" sz="1600" dirty="0">
                <a:solidFill>
                  <a:srgbClr val="333333"/>
                </a:solidFill>
                <a:latin typeface="Georgia"/>
                <a:cs typeface="Georgia"/>
              </a:rPr>
              <a:t> </a:t>
            </a:r>
            <a:r>
              <a:rPr lang="es-ES" sz="1600" spc="-5" dirty="0">
                <a:solidFill>
                  <a:srgbClr val="333333"/>
                </a:solidFill>
                <a:latin typeface="Georgia"/>
                <a:cs typeface="Georgia"/>
              </a:rPr>
              <a:t>un conocimiento</a:t>
            </a:r>
            <a:r>
              <a:rPr lang="es-ES" sz="1600" dirty="0">
                <a:solidFill>
                  <a:srgbClr val="333333"/>
                </a:solidFill>
                <a:latin typeface="Georgia"/>
                <a:cs typeface="Georgia"/>
              </a:rPr>
              <a:t> </a:t>
            </a:r>
            <a:r>
              <a:rPr lang="es-ES" sz="1600" spc="-5" dirty="0">
                <a:solidFill>
                  <a:srgbClr val="333333"/>
                </a:solidFill>
                <a:latin typeface="Georgia"/>
                <a:cs typeface="Georgia"/>
              </a:rPr>
              <a:t>básico del</a:t>
            </a:r>
            <a:r>
              <a:rPr lang="es-ES" sz="1600" dirty="0">
                <a:solidFill>
                  <a:srgbClr val="333333"/>
                </a:solidFill>
                <a:latin typeface="Georgia"/>
                <a:cs typeface="Georgia"/>
              </a:rPr>
              <a:t> </a:t>
            </a:r>
            <a:r>
              <a:rPr lang="es-ES" sz="1600" spc="-5" dirty="0">
                <a:solidFill>
                  <a:srgbClr val="333333"/>
                </a:solidFill>
                <a:latin typeface="Georgia"/>
                <a:cs typeface="Georgia"/>
              </a:rPr>
              <a:t>código y</a:t>
            </a:r>
            <a:r>
              <a:rPr lang="es-ES" sz="1600" dirty="0">
                <a:solidFill>
                  <a:srgbClr val="333333"/>
                </a:solidFill>
                <a:latin typeface="Georgia"/>
                <a:cs typeface="Georgia"/>
              </a:rPr>
              <a:t> </a:t>
            </a:r>
            <a:r>
              <a:rPr lang="es-ES" sz="1600" spc="-5" dirty="0">
                <a:solidFill>
                  <a:srgbClr val="333333"/>
                </a:solidFill>
                <a:latin typeface="Georgia"/>
                <a:cs typeface="Georgia"/>
              </a:rPr>
              <a:t>la programación</a:t>
            </a:r>
            <a:r>
              <a:rPr lang="es-ES" sz="1600" dirty="0">
                <a:solidFill>
                  <a:srgbClr val="333333"/>
                </a:solidFill>
                <a:latin typeface="Georgia"/>
                <a:cs typeface="Georgia"/>
              </a:rPr>
              <a:t> </a:t>
            </a:r>
            <a:r>
              <a:rPr lang="es-ES" sz="1600" spc="-5" dirty="0">
                <a:solidFill>
                  <a:srgbClr val="333333"/>
                </a:solidFill>
                <a:latin typeface="Georgia"/>
                <a:cs typeface="Georgia"/>
              </a:rPr>
              <a:t>estructurada,</a:t>
            </a:r>
            <a:r>
              <a:rPr lang="es-ES" sz="1600" dirty="0">
                <a:solidFill>
                  <a:srgbClr val="333333"/>
                </a:solidFill>
                <a:latin typeface="Georgia"/>
                <a:cs typeface="Georgia"/>
              </a:rPr>
              <a:t> </a:t>
            </a:r>
            <a:r>
              <a:rPr lang="es-ES" sz="1600" spc="-5" dirty="0">
                <a:solidFill>
                  <a:srgbClr val="333333"/>
                </a:solidFill>
                <a:latin typeface="Georgia"/>
                <a:cs typeface="Georgia"/>
              </a:rPr>
              <a:t>es ideal </a:t>
            </a:r>
            <a:r>
              <a:rPr lang="es-ES" sz="1600" dirty="0">
                <a:solidFill>
                  <a:srgbClr val="333333"/>
                </a:solidFill>
                <a:latin typeface="Georgia"/>
                <a:cs typeface="Georgia"/>
              </a:rPr>
              <a:t> </a:t>
            </a:r>
            <a:r>
              <a:rPr lang="es-ES" sz="1600" spc="-5" dirty="0">
                <a:solidFill>
                  <a:srgbClr val="333333"/>
                </a:solidFill>
                <a:latin typeface="Georgia"/>
                <a:cs typeface="Georgia"/>
              </a:rPr>
              <a:t>interesarte</a:t>
            </a:r>
            <a:r>
              <a:rPr lang="es-ES" sz="1600" dirty="0">
                <a:solidFill>
                  <a:srgbClr val="333333"/>
                </a:solidFill>
                <a:latin typeface="Georgia"/>
                <a:cs typeface="Georgia"/>
              </a:rPr>
              <a:t> </a:t>
            </a:r>
            <a:r>
              <a:rPr lang="es-ES" sz="1600" spc="-5" dirty="0">
                <a:solidFill>
                  <a:srgbClr val="333333"/>
                </a:solidFill>
                <a:latin typeface="Georgia"/>
                <a:cs typeface="Georgia"/>
              </a:rPr>
              <a:t>por</a:t>
            </a:r>
            <a:r>
              <a:rPr lang="es-ES" sz="1600" dirty="0">
                <a:solidFill>
                  <a:srgbClr val="333333"/>
                </a:solidFill>
                <a:latin typeface="Georgia"/>
                <a:cs typeface="Georgia"/>
              </a:rPr>
              <a:t> </a:t>
            </a:r>
            <a:r>
              <a:rPr lang="es-ES" sz="1600" spc="-5" dirty="0">
                <a:solidFill>
                  <a:srgbClr val="333333"/>
                </a:solidFill>
                <a:latin typeface="Georgia"/>
                <a:cs typeface="Georgia"/>
              </a:rPr>
              <a:t>la</a:t>
            </a:r>
            <a:r>
              <a:rPr lang="es-ES" sz="1600" spc="5" dirty="0">
                <a:solidFill>
                  <a:srgbClr val="333333"/>
                </a:solidFill>
                <a:latin typeface="Georgia"/>
                <a:cs typeface="Georgia"/>
              </a:rPr>
              <a:t> </a:t>
            </a:r>
            <a:r>
              <a:rPr lang="es-ES" sz="1600" spc="-5" dirty="0">
                <a:solidFill>
                  <a:srgbClr val="333333"/>
                </a:solidFill>
                <a:latin typeface="Georgia"/>
                <a:cs typeface="Georgia"/>
              </a:rPr>
              <a:t>programación</a:t>
            </a:r>
            <a:r>
              <a:rPr lang="es-ES" sz="1600" dirty="0">
                <a:solidFill>
                  <a:srgbClr val="333333"/>
                </a:solidFill>
                <a:latin typeface="Georgia"/>
                <a:cs typeface="Georgia"/>
              </a:rPr>
              <a:t> </a:t>
            </a:r>
            <a:r>
              <a:rPr lang="es-ES" sz="1600" spc="-5" dirty="0">
                <a:solidFill>
                  <a:srgbClr val="333333"/>
                </a:solidFill>
                <a:latin typeface="Georgia"/>
                <a:cs typeface="Georgia"/>
              </a:rPr>
              <a:t>orientada</a:t>
            </a:r>
            <a:r>
              <a:rPr lang="es-ES" sz="1600" dirty="0">
                <a:solidFill>
                  <a:srgbClr val="333333"/>
                </a:solidFill>
                <a:latin typeface="Georgia"/>
                <a:cs typeface="Georgia"/>
              </a:rPr>
              <a:t> </a:t>
            </a:r>
            <a:r>
              <a:rPr lang="es-ES" sz="1600" spc="-5" dirty="0">
                <a:solidFill>
                  <a:srgbClr val="333333"/>
                </a:solidFill>
                <a:latin typeface="Georgia"/>
                <a:cs typeface="Georgia"/>
              </a:rPr>
              <a:t>a</a:t>
            </a:r>
            <a:r>
              <a:rPr lang="es-ES" sz="1600" spc="5" dirty="0">
                <a:solidFill>
                  <a:srgbClr val="333333"/>
                </a:solidFill>
                <a:latin typeface="Georgia"/>
                <a:cs typeface="Georgia"/>
              </a:rPr>
              <a:t> </a:t>
            </a:r>
            <a:r>
              <a:rPr lang="es-ES" sz="1600" spc="-5" dirty="0">
                <a:solidFill>
                  <a:srgbClr val="333333"/>
                </a:solidFill>
                <a:latin typeface="Georgia"/>
                <a:cs typeface="Georgia"/>
              </a:rPr>
              <a:t>objetos,</a:t>
            </a:r>
            <a:r>
              <a:rPr lang="es-ES" sz="1600" dirty="0">
                <a:solidFill>
                  <a:srgbClr val="333333"/>
                </a:solidFill>
                <a:latin typeface="Georgia"/>
                <a:cs typeface="Georgia"/>
              </a:rPr>
              <a:t> </a:t>
            </a:r>
            <a:r>
              <a:rPr lang="es-ES" sz="1600" spc="-5" dirty="0">
                <a:solidFill>
                  <a:srgbClr val="333333"/>
                </a:solidFill>
                <a:latin typeface="Georgia"/>
                <a:cs typeface="Georgia"/>
              </a:rPr>
              <a:t>el</a:t>
            </a:r>
            <a:r>
              <a:rPr lang="es-ES" sz="1600" dirty="0">
                <a:solidFill>
                  <a:srgbClr val="333333"/>
                </a:solidFill>
                <a:latin typeface="Georgia"/>
                <a:cs typeface="Georgia"/>
              </a:rPr>
              <a:t> </a:t>
            </a:r>
            <a:r>
              <a:rPr lang="es-ES" sz="1600" spc="-5" dirty="0">
                <a:solidFill>
                  <a:srgbClr val="333333"/>
                </a:solidFill>
                <a:latin typeface="Georgia"/>
                <a:cs typeface="Georgia"/>
              </a:rPr>
              <a:t>análisis</a:t>
            </a:r>
            <a:r>
              <a:rPr lang="es-ES" sz="1600" spc="5" dirty="0">
                <a:solidFill>
                  <a:srgbClr val="333333"/>
                </a:solidFill>
                <a:latin typeface="Georgia"/>
                <a:cs typeface="Georgia"/>
              </a:rPr>
              <a:t> </a:t>
            </a:r>
            <a:r>
              <a:rPr lang="es-ES" sz="1600" spc="-5" dirty="0">
                <a:solidFill>
                  <a:srgbClr val="333333"/>
                </a:solidFill>
                <a:latin typeface="Georgia"/>
                <a:cs typeface="Georgia"/>
              </a:rPr>
              <a:t>y</a:t>
            </a:r>
            <a:r>
              <a:rPr lang="es-ES" sz="1600" dirty="0">
                <a:solidFill>
                  <a:srgbClr val="333333"/>
                </a:solidFill>
                <a:latin typeface="Georgia"/>
                <a:cs typeface="Georgia"/>
              </a:rPr>
              <a:t> </a:t>
            </a:r>
            <a:r>
              <a:rPr lang="es-ES" sz="1600" spc="-5" dirty="0">
                <a:solidFill>
                  <a:srgbClr val="333333"/>
                </a:solidFill>
                <a:latin typeface="Georgia"/>
                <a:cs typeface="Georgia"/>
              </a:rPr>
              <a:t>diseño</a:t>
            </a:r>
            <a:r>
              <a:rPr lang="es-ES" sz="1600" dirty="0">
                <a:solidFill>
                  <a:srgbClr val="333333"/>
                </a:solidFill>
                <a:latin typeface="Georgia"/>
                <a:cs typeface="Georgia"/>
              </a:rPr>
              <a:t> </a:t>
            </a:r>
            <a:r>
              <a:rPr lang="es-ES" sz="1600" spc="-5" dirty="0">
                <a:solidFill>
                  <a:srgbClr val="333333"/>
                </a:solidFill>
                <a:latin typeface="Georgia"/>
                <a:cs typeface="Georgia"/>
              </a:rPr>
              <a:t>de</a:t>
            </a:r>
            <a:r>
              <a:rPr lang="es-ES" sz="1600" spc="5" dirty="0">
                <a:solidFill>
                  <a:srgbClr val="333333"/>
                </a:solidFill>
                <a:latin typeface="Georgia"/>
                <a:cs typeface="Georgia"/>
              </a:rPr>
              <a:t> </a:t>
            </a:r>
            <a:r>
              <a:rPr lang="es-ES" sz="1600" spc="-5" dirty="0">
                <a:solidFill>
                  <a:srgbClr val="333333"/>
                </a:solidFill>
                <a:latin typeface="Georgia"/>
                <a:cs typeface="Georgia"/>
              </a:rPr>
              <a:t>software,</a:t>
            </a:r>
            <a:r>
              <a:rPr lang="es-ES" sz="1600" dirty="0">
                <a:solidFill>
                  <a:srgbClr val="333333"/>
                </a:solidFill>
                <a:latin typeface="Georgia"/>
                <a:cs typeface="Georgia"/>
              </a:rPr>
              <a:t> </a:t>
            </a:r>
            <a:r>
              <a:rPr lang="es-ES" sz="1600" spc="-5" dirty="0">
                <a:solidFill>
                  <a:srgbClr val="333333"/>
                </a:solidFill>
                <a:latin typeface="Georgia"/>
                <a:cs typeface="Georgia"/>
              </a:rPr>
              <a:t>patrones </a:t>
            </a:r>
            <a:r>
              <a:rPr lang="es-ES" sz="1600" spc="-300" dirty="0">
                <a:solidFill>
                  <a:srgbClr val="333333"/>
                </a:solidFill>
                <a:latin typeface="Georgia"/>
                <a:cs typeface="Georgia"/>
              </a:rPr>
              <a:t> </a:t>
            </a:r>
            <a:r>
              <a:rPr lang="es-ES" sz="1600" spc="-5" dirty="0">
                <a:solidFill>
                  <a:srgbClr val="333333"/>
                </a:solidFill>
                <a:latin typeface="Georgia"/>
                <a:cs typeface="Georgia"/>
              </a:rPr>
              <a:t>de</a:t>
            </a:r>
            <a:r>
              <a:rPr lang="es-ES" sz="1600" spc="-10" dirty="0">
                <a:solidFill>
                  <a:srgbClr val="333333"/>
                </a:solidFill>
                <a:latin typeface="Georgia"/>
                <a:cs typeface="Georgia"/>
              </a:rPr>
              <a:t> </a:t>
            </a:r>
            <a:r>
              <a:rPr lang="es-ES" sz="1600" spc="-5" dirty="0">
                <a:solidFill>
                  <a:srgbClr val="333333"/>
                </a:solidFill>
                <a:latin typeface="Georgia"/>
                <a:cs typeface="Georgia"/>
              </a:rPr>
              <a:t>diseño, bases de datos, etc.</a:t>
            </a:r>
            <a:endParaRPr lang="es-ES" sz="1600" dirty="0">
              <a:latin typeface="Georgia"/>
              <a:cs typeface="Georgia"/>
            </a:endParaRPr>
          </a:p>
          <a:p>
            <a:pPr marL="12700" marR="266065">
              <a:lnSpc>
                <a:spcPct val="150000"/>
              </a:lnSpc>
              <a:spcBef>
                <a:spcPts val="1300"/>
              </a:spcBef>
            </a:pPr>
            <a:r>
              <a:rPr lang="es-ES" sz="1600" spc="-5" dirty="0">
                <a:solidFill>
                  <a:srgbClr val="333333"/>
                </a:solidFill>
                <a:latin typeface="Georgia"/>
                <a:cs typeface="Georgia"/>
              </a:rPr>
              <a:t>Conocimiento</a:t>
            </a:r>
            <a:r>
              <a:rPr lang="es-ES" sz="1600" dirty="0">
                <a:solidFill>
                  <a:srgbClr val="333333"/>
                </a:solidFill>
                <a:latin typeface="Georgia"/>
                <a:cs typeface="Georgia"/>
              </a:rPr>
              <a:t> </a:t>
            </a:r>
            <a:r>
              <a:rPr lang="es-ES" sz="1600" spc="-5" dirty="0">
                <a:solidFill>
                  <a:srgbClr val="333333"/>
                </a:solidFill>
                <a:latin typeface="Georgia"/>
                <a:cs typeface="Georgia"/>
              </a:rPr>
              <a:t>de</a:t>
            </a:r>
            <a:r>
              <a:rPr lang="es-ES" sz="1600" dirty="0">
                <a:solidFill>
                  <a:srgbClr val="333333"/>
                </a:solidFill>
                <a:latin typeface="Georgia"/>
                <a:cs typeface="Georgia"/>
              </a:rPr>
              <a:t> </a:t>
            </a:r>
            <a:r>
              <a:rPr lang="es-ES" sz="1600" spc="-5" dirty="0">
                <a:solidFill>
                  <a:srgbClr val="333333"/>
                </a:solidFill>
                <a:latin typeface="Georgia"/>
                <a:cs typeface="Georgia"/>
              </a:rPr>
              <a:t>herramientas:</a:t>
            </a:r>
            <a:r>
              <a:rPr lang="es-ES" sz="1600" dirty="0">
                <a:solidFill>
                  <a:srgbClr val="333333"/>
                </a:solidFill>
                <a:latin typeface="Georgia"/>
                <a:cs typeface="Georgia"/>
              </a:rPr>
              <a:t> </a:t>
            </a:r>
            <a:r>
              <a:rPr lang="es-ES" sz="1600" spc="-5" dirty="0">
                <a:solidFill>
                  <a:srgbClr val="333333"/>
                </a:solidFill>
                <a:latin typeface="Georgia"/>
                <a:cs typeface="Georgia"/>
              </a:rPr>
              <a:t>El</a:t>
            </a:r>
            <a:r>
              <a:rPr lang="es-ES" sz="1600" dirty="0">
                <a:solidFill>
                  <a:srgbClr val="333333"/>
                </a:solidFill>
                <a:latin typeface="Georgia"/>
                <a:cs typeface="Georgia"/>
              </a:rPr>
              <a:t> </a:t>
            </a:r>
            <a:r>
              <a:rPr lang="es-ES" sz="1600" spc="-5" dirty="0">
                <a:solidFill>
                  <a:srgbClr val="333333"/>
                </a:solidFill>
                <a:latin typeface="Georgia"/>
                <a:cs typeface="Georgia"/>
              </a:rPr>
              <a:t>profesional</a:t>
            </a:r>
            <a:r>
              <a:rPr lang="es-ES" sz="1600" dirty="0">
                <a:solidFill>
                  <a:srgbClr val="333333"/>
                </a:solidFill>
                <a:latin typeface="Georgia"/>
                <a:cs typeface="Georgia"/>
              </a:rPr>
              <a:t> </a:t>
            </a:r>
            <a:r>
              <a:rPr lang="es-ES" sz="1600" spc="-5" dirty="0">
                <a:solidFill>
                  <a:srgbClr val="333333"/>
                </a:solidFill>
                <a:latin typeface="Georgia"/>
                <a:cs typeface="Georgia"/>
              </a:rPr>
              <a:t>además</a:t>
            </a:r>
            <a:r>
              <a:rPr lang="es-ES" sz="1600" dirty="0">
                <a:solidFill>
                  <a:srgbClr val="333333"/>
                </a:solidFill>
                <a:latin typeface="Georgia"/>
                <a:cs typeface="Georgia"/>
              </a:rPr>
              <a:t> </a:t>
            </a:r>
            <a:r>
              <a:rPr lang="es-ES" sz="1600" spc="-5" dirty="0">
                <a:solidFill>
                  <a:srgbClr val="333333"/>
                </a:solidFill>
                <a:latin typeface="Georgia"/>
                <a:cs typeface="Georgia"/>
              </a:rPr>
              <a:t>deberá</a:t>
            </a:r>
            <a:r>
              <a:rPr lang="es-ES" sz="1600" dirty="0">
                <a:solidFill>
                  <a:srgbClr val="333333"/>
                </a:solidFill>
                <a:latin typeface="Georgia"/>
                <a:cs typeface="Georgia"/>
              </a:rPr>
              <a:t> </a:t>
            </a:r>
            <a:r>
              <a:rPr lang="es-ES" sz="1600" spc="-5" dirty="0">
                <a:solidFill>
                  <a:srgbClr val="333333"/>
                </a:solidFill>
                <a:latin typeface="Georgia"/>
                <a:cs typeface="Georgia"/>
              </a:rPr>
              <a:t>conocer</a:t>
            </a:r>
            <a:r>
              <a:rPr lang="es-ES" sz="1600" dirty="0">
                <a:solidFill>
                  <a:srgbClr val="333333"/>
                </a:solidFill>
                <a:latin typeface="Georgia"/>
                <a:cs typeface="Georgia"/>
              </a:rPr>
              <a:t> </a:t>
            </a:r>
            <a:r>
              <a:rPr lang="es-ES" sz="1600" spc="-5" dirty="0">
                <a:solidFill>
                  <a:srgbClr val="333333"/>
                </a:solidFill>
                <a:latin typeface="Georgia"/>
                <a:cs typeface="Georgia"/>
              </a:rPr>
              <a:t>un</a:t>
            </a:r>
            <a:r>
              <a:rPr lang="es-ES" sz="1600" dirty="0">
                <a:solidFill>
                  <a:srgbClr val="333333"/>
                </a:solidFill>
                <a:latin typeface="Georgia"/>
                <a:cs typeface="Georgia"/>
              </a:rPr>
              <a:t> </a:t>
            </a:r>
            <a:r>
              <a:rPr lang="es-ES" sz="1600" spc="-5" dirty="0">
                <a:solidFill>
                  <a:srgbClr val="333333"/>
                </a:solidFill>
                <a:latin typeface="Georgia"/>
                <a:cs typeface="Georgia"/>
              </a:rPr>
              <a:t>nutrido</a:t>
            </a:r>
            <a:r>
              <a:rPr lang="es-ES" sz="1600" spc="5" dirty="0">
                <a:solidFill>
                  <a:srgbClr val="333333"/>
                </a:solidFill>
                <a:latin typeface="Georgia"/>
                <a:cs typeface="Georgia"/>
              </a:rPr>
              <a:t> </a:t>
            </a:r>
            <a:r>
              <a:rPr lang="es-ES" sz="1600" spc="-5" dirty="0">
                <a:solidFill>
                  <a:srgbClr val="333333"/>
                </a:solidFill>
                <a:latin typeface="Georgia"/>
                <a:cs typeface="Georgia"/>
              </a:rPr>
              <a:t>grupo</a:t>
            </a:r>
            <a:r>
              <a:rPr lang="es-ES" sz="1600" dirty="0">
                <a:solidFill>
                  <a:srgbClr val="333333"/>
                </a:solidFill>
                <a:latin typeface="Georgia"/>
                <a:cs typeface="Georgia"/>
              </a:rPr>
              <a:t> </a:t>
            </a:r>
            <a:r>
              <a:rPr lang="es-ES" sz="1600" spc="-5" dirty="0">
                <a:solidFill>
                  <a:srgbClr val="333333"/>
                </a:solidFill>
                <a:latin typeface="Georgia"/>
                <a:cs typeface="Georgia"/>
              </a:rPr>
              <a:t>de </a:t>
            </a:r>
            <a:r>
              <a:rPr lang="es-ES" sz="1600" spc="-300" dirty="0">
                <a:solidFill>
                  <a:srgbClr val="333333"/>
                </a:solidFill>
                <a:latin typeface="Georgia"/>
                <a:cs typeface="Georgia"/>
              </a:rPr>
              <a:t> </a:t>
            </a:r>
            <a:r>
              <a:rPr lang="es-ES" sz="1600" spc="-5" dirty="0">
                <a:solidFill>
                  <a:srgbClr val="333333"/>
                </a:solidFill>
                <a:latin typeface="Georgia"/>
                <a:cs typeface="Georgia"/>
              </a:rPr>
              <a:t>herramientas para</a:t>
            </a:r>
            <a:r>
              <a:rPr lang="es-ES" sz="1600" dirty="0">
                <a:solidFill>
                  <a:srgbClr val="333333"/>
                </a:solidFill>
                <a:latin typeface="Georgia"/>
                <a:cs typeface="Georgia"/>
              </a:rPr>
              <a:t> </a:t>
            </a:r>
            <a:r>
              <a:rPr lang="es-ES" sz="1600" spc="-5" dirty="0">
                <a:solidFill>
                  <a:srgbClr val="333333"/>
                </a:solidFill>
                <a:latin typeface="Georgia"/>
                <a:cs typeface="Georgia"/>
              </a:rPr>
              <a:t>el trabajo</a:t>
            </a:r>
            <a:r>
              <a:rPr lang="es-ES" sz="1600" dirty="0">
                <a:solidFill>
                  <a:srgbClr val="333333"/>
                </a:solidFill>
                <a:latin typeface="Georgia"/>
                <a:cs typeface="Georgia"/>
              </a:rPr>
              <a:t> </a:t>
            </a:r>
            <a:r>
              <a:rPr lang="es-ES" sz="1600" spc="-5" dirty="0">
                <a:solidFill>
                  <a:srgbClr val="333333"/>
                </a:solidFill>
                <a:latin typeface="Georgia"/>
                <a:cs typeface="Georgia"/>
              </a:rPr>
              <a:t>del</a:t>
            </a:r>
            <a:r>
              <a:rPr lang="es-ES" sz="1600" dirty="0">
                <a:solidFill>
                  <a:srgbClr val="333333"/>
                </a:solidFill>
                <a:latin typeface="Georgia"/>
                <a:cs typeface="Georgia"/>
              </a:rPr>
              <a:t> </a:t>
            </a:r>
            <a:r>
              <a:rPr lang="es-ES" sz="1600" spc="-5" dirty="0">
                <a:solidFill>
                  <a:srgbClr val="333333"/>
                </a:solidFill>
                <a:latin typeface="Georgia"/>
                <a:cs typeface="Georgia"/>
              </a:rPr>
              <a:t>día a</a:t>
            </a:r>
            <a:r>
              <a:rPr lang="es-ES" sz="1600" dirty="0">
                <a:solidFill>
                  <a:srgbClr val="333333"/>
                </a:solidFill>
                <a:latin typeface="Georgia"/>
                <a:cs typeface="Georgia"/>
              </a:rPr>
              <a:t> </a:t>
            </a:r>
            <a:r>
              <a:rPr lang="es-ES" sz="1600" spc="-5" dirty="0">
                <a:solidFill>
                  <a:srgbClr val="333333"/>
                </a:solidFill>
                <a:latin typeface="Georgia"/>
                <a:cs typeface="Georgia"/>
              </a:rPr>
              <a:t>día, desde</a:t>
            </a:r>
            <a:r>
              <a:rPr lang="es-ES" sz="1600" dirty="0">
                <a:solidFill>
                  <a:srgbClr val="333333"/>
                </a:solidFill>
                <a:latin typeface="Georgia"/>
                <a:cs typeface="Georgia"/>
              </a:rPr>
              <a:t> </a:t>
            </a:r>
            <a:r>
              <a:rPr lang="es-ES" sz="1600" spc="-5" dirty="0">
                <a:solidFill>
                  <a:srgbClr val="333333"/>
                </a:solidFill>
                <a:latin typeface="Georgia"/>
                <a:cs typeface="Georgia"/>
              </a:rPr>
              <a:t>el</a:t>
            </a:r>
            <a:r>
              <a:rPr lang="es-ES" sz="1600" dirty="0">
                <a:solidFill>
                  <a:srgbClr val="333333"/>
                </a:solidFill>
                <a:latin typeface="Georgia"/>
                <a:cs typeface="Georgia"/>
              </a:rPr>
              <a:t> </a:t>
            </a:r>
            <a:r>
              <a:rPr lang="es-ES" sz="1600" spc="-5" dirty="0">
                <a:solidFill>
                  <a:srgbClr val="333333"/>
                </a:solidFill>
                <a:latin typeface="Georgia"/>
                <a:cs typeface="Georgia"/>
              </a:rPr>
              <a:t>terminal de</a:t>
            </a:r>
            <a:r>
              <a:rPr lang="es-ES" sz="1600" dirty="0">
                <a:solidFill>
                  <a:srgbClr val="333333"/>
                </a:solidFill>
                <a:latin typeface="Georgia"/>
                <a:cs typeface="Georgia"/>
              </a:rPr>
              <a:t> </a:t>
            </a:r>
            <a:r>
              <a:rPr lang="es-ES" sz="1600" spc="-5" dirty="0">
                <a:solidFill>
                  <a:srgbClr val="333333"/>
                </a:solidFill>
                <a:latin typeface="Georgia"/>
                <a:cs typeface="Georgia"/>
              </a:rPr>
              <a:t>línea de</a:t>
            </a:r>
            <a:r>
              <a:rPr lang="es-ES" sz="1600" dirty="0">
                <a:solidFill>
                  <a:srgbClr val="333333"/>
                </a:solidFill>
                <a:latin typeface="Georgia"/>
                <a:cs typeface="Georgia"/>
              </a:rPr>
              <a:t> </a:t>
            </a:r>
            <a:r>
              <a:rPr lang="es-ES" sz="1600" spc="-5" dirty="0">
                <a:solidFill>
                  <a:srgbClr val="333333"/>
                </a:solidFill>
                <a:latin typeface="Georgia"/>
                <a:cs typeface="Georgia"/>
              </a:rPr>
              <a:t>comandos</a:t>
            </a:r>
            <a:r>
              <a:rPr lang="es-ES" sz="1600" dirty="0">
                <a:solidFill>
                  <a:srgbClr val="333333"/>
                </a:solidFill>
                <a:latin typeface="Georgia"/>
                <a:cs typeface="Georgia"/>
              </a:rPr>
              <a:t> </a:t>
            </a:r>
            <a:r>
              <a:rPr lang="es-ES" sz="1600" spc="-5" dirty="0">
                <a:solidFill>
                  <a:srgbClr val="333333"/>
                </a:solidFill>
                <a:latin typeface="Georgia"/>
                <a:cs typeface="Georgia"/>
              </a:rPr>
              <a:t>y </a:t>
            </a:r>
            <a:r>
              <a:rPr lang="es-ES" sz="1600" dirty="0">
                <a:solidFill>
                  <a:srgbClr val="333333"/>
                </a:solidFill>
                <a:latin typeface="Georgia"/>
                <a:cs typeface="Georgia"/>
              </a:rPr>
              <a:t> </a:t>
            </a:r>
            <a:r>
              <a:rPr lang="es-ES" sz="1600" spc="-5" dirty="0">
                <a:solidFill>
                  <a:srgbClr val="333333"/>
                </a:solidFill>
                <a:latin typeface="Georgia"/>
                <a:cs typeface="Georgia"/>
              </a:rPr>
              <a:t>administración</a:t>
            </a:r>
            <a:r>
              <a:rPr lang="es-ES" sz="1600" dirty="0">
                <a:solidFill>
                  <a:srgbClr val="333333"/>
                </a:solidFill>
                <a:latin typeface="Georgia"/>
                <a:cs typeface="Georgia"/>
              </a:rPr>
              <a:t> </a:t>
            </a:r>
            <a:r>
              <a:rPr lang="es-ES" sz="1600" spc="-5" dirty="0">
                <a:solidFill>
                  <a:srgbClr val="333333"/>
                </a:solidFill>
                <a:latin typeface="Georgia"/>
                <a:cs typeface="Georgia"/>
              </a:rPr>
              <a:t>básica</a:t>
            </a:r>
            <a:r>
              <a:rPr lang="es-ES" sz="1600" dirty="0">
                <a:solidFill>
                  <a:srgbClr val="333333"/>
                </a:solidFill>
                <a:latin typeface="Georgia"/>
                <a:cs typeface="Georgia"/>
              </a:rPr>
              <a:t> </a:t>
            </a:r>
            <a:r>
              <a:rPr lang="es-ES" sz="1600" spc="-5" dirty="0">
                <a:solidFill>
                  <a:srgbClr val="333333"/>
                </a:solidFill>
                <a:latin typeface="Georgia"/>
                <a:cs typeface="Georgia"/>
              </a:rPr>
              <a:t>de</a:t>
            </a:r>
            <a:r>
              <a:rPr lang="es-ES" sz="1600" dirty="0">
                <a:solidFill>
                  <a:srgbClr val="333333"/>
                </a:solidFill>
                <a:latin typeface="Georgia"/>
                <a:cs typeface="Georgia"/>
              </a:rPr>
              <a:t> </a:t>
            </a:r>
            <a:r>
              <a:rPr lang="es-ES" sz="1600" spc="-5" dirty="0">
                <a:solidFill>
                  <a:srgbClr val="333333"/>
                </a:solidFill>
                <a:latin typeface="Georgia"/>
                <a:cs typeface="Georgia"/>
              </a:rPr>
              <a:t>servidores,</a:t>
            </a:r>
            <a:r>
              <a:rPr lang="es-ES" sz="1600" dirty="0">
                <a:solidFill>
                  <a:srgbClr val="333333"/>
                </a:solidFill>
                <a:latin typeface="Georgia"/>
                <a:cs typeface="Georgia"/>
              </a:rPr>
              <a:t> </a:t>
            </a:r>
            <a:r>
              <a:rPr lang="es-ES" sz="1600" spc="-5" dirty="0">
                <a:solidFill>
                  <a:srgbClr val="333333"/>
                </a:solidFill>
                <a:latin typeface="Georgia"/>
                <a:cs typeface="Georgia"/>
              </a:rPr>
              <a:t>hasta</a:t>
            </a:r>
            <a:r>
              <a:rPr lang="es-ES" sz="1600" dirty="0">
                <a:solidFill>
                  <a:srgbClr val="333333"/>
                </a:solidFill>
                <a:latin typeface="Georgia"/>
                <a:cs typeface="Georgia"/>
              </a:rPr>
              <a:t> </a:t>
            </a:r>
            <a:r>
              <a:rPr lang="es-ES" sz="1600" spc="-5" dirty="0">
                <a:solidFill>
                  <a:srgbClr val="333333"/>
                </a:solidFill>
                <a:latin typeface="Georgia"/>
                <a:cs typeface="Georgia"/>
              </a:rPr>
              <a:t>la</a:t>
            </a:r>
            <a:r>
              <a:rPr lang="es-ES" sz="1600" dirty="0">
                <a:solidFill>
                  <a:srgbClr val="333333"/>
                </a:solidFill>
                <a:latin typeface="Georgia"/>
                <a:cs typeface="Georgia"/>
              </a:rPr>
              <a:t> </a:t>
            </a:r>
            <a:r>
              <a:rPr lang="es-ES" sz="1600" spc="-5" dirty="0">
                <a:solidFill>
                  <a:srgbClr val="333333"/>
                </a:solidFill>
                <a:latin typeface="Georgia"/>
                <a:cs typeface="Georgia"/>
              </a:rPr>
              <a:t>automatización</a:t>
            </a:r>
            <a:r>
              <a:rPr lang="es-ES" sz="1600" dirty="0">
                <a:solidFill>
                  <a:srgbClr val="333333"/>
                </a:solidFill>
                <a:latin typeface="Georgia"/>
                <a:cs typeface="Georgia"/>
              </a:rPr>
              <a:t> </a:t>
            </a:r>
            <a:r>
              <a:rPr lang="es-ES" sz="1600" spc="-5" dirty="0">
                <a:solidFill>
                  <a:srgbClr val="333333"/>
                </a:solidFill>
                <a:latin typeface="Georgia"/>
                <a:cs typeface="Georgia"/>
              </a:rPr>
              <a:t>de</a:t>
            </a:r>
            <a:r>
              <a:rPr lang="es-ES" sz="1600" dirty="0">
                <a:solidFill>
                  <a:srgbClr val="333333"/>
                </a:solidFill>
                <a:latin typeface="Georgia"/>
                <a:cs typeface="Georgia"/>
              </a:rPr>
              <a:t> </a:t>
            </a:r>
            <a:r>
              <a:rPr lang="es-ES" sz="1600" spc="-5" dirty="0">
                <a:solidFill>
                  <a:srgbClr val="333333"/>
                </a:solidFill>
                <a:latin typeface="Georgia"/>
                <a:cs typeface="Georgia"/>
              </a:rPr>
              <a:t>tareas,</a:t>
            </a:r>
            <a:r>
              <a:rPr lang="es-ES" sz="1600" dirty="0">
                <a:solidFill>
                  <a:srgbClr val="333333"/>
                </a:solidFill>
                <a:latin typeface="Georgia"/>
                <a:cs typeface="Georgia"/>
              </a:rPr>
              <a:t> </a:t>
            </a:r>
            <a:r>
              <a:rPr lang="es-ES" sz="1600" spc="-5" dirty="0">
                <a:solidFill>
                  <a:srgbClr val="333333"/>
                </a:solidFill>
                <a:latin typeface="Georgia"/>
                <a:cs typeface="Georgia"/>
              </a:rPr>
              <a:t>pasando</a:t>
            </a:r>
            <a:r>
              <a:rPr lang="es-ES" sz="1600" spc="5" dirty="0">
                <a:solidFill>
                  <a:srgbClr val="333333"/>
                </a:solidFill>
                <a:latin typeface="Georgia"/>
                <a:cs typeface="Georgia"/>
              </a:rPr>
              <a:t> </a:t>
            </a:r>
            <a:r>
              <a:rPr lang="es-ES" sz="1600" spc="-5" dirty="0">
                <a:solidFill>
                  <a:srgbClr val="333333"/>
                </a:solidFill>
                <a:latin typeface="Georgia"/>
                <a:cs typeface="Georgia"/>
              </a:rPr>
              <a:t>por</a:t>
            </a:r>
            <a:r>
              <a:rPr lang="es-ES" sz="1600" dirty="0">
                <a:solidFill>
                  <a:srgbClr val="333333"/>
                </a:solidFill>
                <a:latin typeface="Georgia"/>
                <a:cs typeface="Georgia"/>
              </a:rPr>
              <a:t> </a:t>
            </a:r>
            <a:r>
              <a:rPr lang="es-ES" sz="1600" spc="-5" dirty="0">
                <a:solidFill>
                  <a:srgbClr val="333333"/>
                </a:solidFill>
                <a:latin typeface="Georgia"/>
                <a:cs typeface="Georgia"/>
              </a:rPr>
              <a:t>las </a:t>
            </a:r>
            <a:r>
              <a:rPr lang="es-ES" sz="1600" dirty="0">
                <a:solidFill>
                  <a:srgbClr val="333333"/>
                </a:solidFill>
                <a:latin typeface="Georgia"/>
                <a:cs typeface="Georgia"/>
              </a:rPr>
              <a:t> </a:t>
            </a:r>
            <a:r>
              <a:rPr lang="es-ES" sz="1600" spc="-5" dirty="0">
                <a:solidFill>
                  <a:srgbClr val="333333"/>
                </a:solidFill>
                <a:latin typeface="Georgia"/>
                <a:cs typeface="Georgia"/>
              </a:rPr>
              <a:t>herramientas de control</a:t>
            </a:r>
            <a:r>
              <a:rPr lang="es-ES" sz="1600" dirty="0">
                <a:solidFill>
                  <a:srgbClr val="333333"/>
                </a:solidFill>
                <a:latin typeface="Georgia"/>
                <a:cs typeface="Georgia"/>
              </a:rPr>
              <a:t> </a:t>
            </a:r>
            <a:r>
              <a:rPr lang="es-ES" sz="1600" spc="-5" dirty="0">
                <a:solidFill>
                  <a:srgbClr val="333333"/>
                </a:solidFill>
                <a:latin typeface="Georgia"/>
                <a:cs typeface="Georgia"/>
              </a:rPr>
              <a:t>de versiones (Git</a:t>
            </a:r>
            <a:r>
              <a:rPr lang="es-ES" sz="1600" dirty="0">
                <a:solidFill>
                  <a:srgbClr val="333333"/>
                </a:solidFill>
                <a:latin typeface="Georgia"/>
                <a:cs typeface="Georgia"/>
              </a:rPr>
              <a:t> </a:t>
            </a:r>
            <a:r>
              <a:rPr lang="es-ES" sz="1600" spc="-5" dirty="0">
                <a:solidFill>
                  <a:srgbClr val="333333"/>
                </a:solidFill>
                <a:latin typeface="Georgia"/>
                <a:cs typeface="Georgia"/>
              </a:rPr>
              <a:t>de preferencia) y</a:t>
            </a:r>
            <a:r>
              <a:rPr lang="es-ES" sz="1600" dirty="0">
                <a:solidFill>
                  <a:srgbClr val="333333"/>
                </a:solidFill>
                <a:latin typeface="Georgia"/>
                <a:cs typeface="Georgia"/>
              </a:rPr>
              <a:t> </a:t>
            </a:r>
            <a:r>
              <a:rPr lang="es-ES" sz="1600" spc="-5" dirty="0">
                <a:solidFill>
                  <a:srgbClr val="333333"/>
                </a:solidFill>
                <a:latin typeface="Georgia"/>
                <a:cs typeface="Georgia"/>
              </a:rPr>
              <a:t>la optimización.</a:t>
            </a:r>
            <a:endParaRPr lang="es-ES" sz="1600" dirty="0">
              <a:latin typeface="Georgia"/>
              <a:cs typeface="Georgia"/>
            </a:endParaRPr>
          </a:p>
        </p:txBody>
      </p:sp>
    </p:spTree>
    <p:extLst>
      <p:ext uri="{BB962C8B-B14F-4D97-AF65-F5344CB8AC3E}">
        <p14:creationId xmlns:p14="http://schemas.microsoft.com/office/powerpoint/2010/main" val="3776480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1976237" y="154576"/>
            <a:ext cx="8911687" cy="420919"/>
          </a:xfrm>
        </p:spPr>
        <p:txBody>
          <a:bodyPr>
            <a:normAutofit fontScale="90000"/>
          </a:bodyPr>
          <a:lstStyle/>
          <a:p>
            <a:r>
              <a:rPr lang="en-US" dirty="0" err="1">
                <a:solidFill>
                  <a:srgbClr val="002060"/>
                </a:solidFill>
              </a:rPr>
              <a:t>Introducción</a:t>
            </a:r>
            <a:endParaRPr lang="en-US" dirty="0">
              <a:solidFill>
                <a:srgbClr val="002060"/>
              </a:solidFill>
            </a:endParaRPr>
          </a:p>
        </p:txBody>
      </p:sp>
      <p:sp>
        <p:nvSpPr>
          <p:cNvPr id="5" name="TextBox 4">
            <a:extLst>
              <a:ext uri="{FF2B5EF4-FFF2-40B4-BE49-F238E27FC236}">
                <a16:creationId xmlns:a16="http://schemas.microsoft.com/office/drawing/2014/main" id="{40CFAED7-B3F5-4513-891E-B426FA9CBE1C}"/>
              </a:ext>
            </a:extLst>
          </p:cNvPr>
          <p:cNvSpPr txBox="1"/>
          <p:nvPr/>
        </p:nvSpPr>
        <p:spPr>
          <a:xfrm>
            <a:off x="925033" y="1438802"/>
            <a:ext cx="10972800" cy="4957960"/>
          </a:xfrm>
          <a:prstGeom prst="rect">
            <a:avLst/>
          </a:prstGeom>
          <a:noFill/>
        </p:spPr>
        <p:txBody>
          <a:bodyPr wrap="square">
            <a:spAutoFit/>
          </a:bodyPr>
          <a:lstStyle/>
          <a:p>
            <a:pPr marL="12700">
              <a:lnSpc>
                <a:spcPct val="150000"/>
              </a:lnSpc>
              <a:spcBef>
                <a:spcPts val="100"/>
              </a:spcBef>
            </a:pPr>
            <a:r>
              <a:rPr lang="es-ES" sz="1800" spc="-5" dirty="0">
                <a:solidFill>
                  <a:srgbClr val="5C5822"/>
                </a:solidFill>
                <a:latin typeface="Trebuchet MS"/>
                <a:cs typeface="Trebuchet MS"/>
              </a:rPr>
              <a:t>Qué</a:t>
            </a:r>
            <a:r>
              <a:rPr lang="es-ES" sz="1800" spc="-35" dirty="0">
                <a:solidFill>
                  <a:srgbClr val="5C5822"/>
                </a:solidFill>
                <a:latin typeface="Trebuchet MS"/>
                <a:cs typeface="Trebuchet MS"/>
              </a:rPr>
              <a:t> </a:t>
            </a:r>
            <a:r>
              <a:rPr lang="es-ES" sz="1800" spc="-5" dirty="0">
                <a:solidFill>
                  <a:srgbClr val="5C5822"/>
                </a:solidFill>
                <a:latin typeface="Trebuchet MS"/>
                <a:cs typeface="Trebuchet MS"/>
              </a:rPr>
              <a:t>es</a:t>
            </a:r>
            <a:r>
              <a:rPr lang="es-ES" sz="1800" spc="-30" dirty="0">
                <a:solidFill>
                  <a:srgbClr val="5C5822"/>
                </a:solidFill>
                <a:latin typeface="Trebuchet MS"/>
                <a:cs typeface="Trebuchet MS"/>
              </a:rPr>
              <a:t> </a:t>
            </a:r>
            <a:r>
              <a:rPr lang="es-ES" sz="1800" spc="-5" dirty="0" err="1">
                <a:solidFill>
                  <a:srgbClr val="5C5822"/>
                </a:solidFill>
                <a:latin typeface="Trebuchet MS"/>
                <a:cs typeface="Trebuchet MS"/>
              </a:rPr>
              <a:t>Javascript</a:t>
            </a:r>
            <a:endParaRPr lang="es-ES" sz="1800" dirty="0">
              <a:latin typeface="Trebuchet MS"/>
              <a:cs typeface="Trebuchet MS"/>
            </a:endParaRPr>
          </a:p>
          <a:p>
            <a:pPr marL="12700" marR="5080">
              <a:lnSpc>
                <a:spcPct val="150000"/>
              </a:lnSpc>
              <a:spcBef>
                <a:spcPts val="1420"/>
              </a:spcBef>
            </a:pPr>
            <a:r>
              <a:rPr lang="es-ES" sz="1800" spc="-5" dirty="0" err="1">
                <a:solidFill>
                  <a:srgbClr val="333333"/>
                </a:solidFill>
                <a:latin typeface="Georgia"/>
                <a:cs typeface="Georgia"/>
              </a:rPr>
              <a:t>Javascript</a:t>
            </a:r>
            <a:r>
              <a:rPr lang="es-ES" sz="1800" dirty="0">
                <a:solidFill>
                  <a:srgbClr val="333333"/>
                </a:solidFill>
                <a:latin typeface="Georgia"/>
                <a:cs typeface="Georgia"/>
              </a:rPr>
              <a:t> </a:t>
            </a:r>
            <a:r>
              <a:rPr lang="es-ES" sz="1800" spc="-5" dirty="0">
                <a:solidFill>
                  <a:srgbClr val="333333"/>
                </a:solidFill>
                <a:latin typeface="Georgia"/>
                <a:cs typeface="Georgia"/>
              </a:rPr>
              <a:t>es</a:t>
            </a:r>
            <a:r>
              <a:rPr lang="es-ES" sz="1800" spc="5" dirty="0">
                <a:solidFill>
                  <a:srgbClr val="333333"/>
                </a:solidFill>
                <a:latin typeface="Georgia"/>
                <a:cs typeface="Georgia"/>
              </a:rPr>
              <a:t> </a:t>
            </a:r>
            <a:r>
              <a:rPr lang="es-ES" sz="1800" spc="-5" dirty="0">
                <a:solidFill>
                  <a:srgbClr val="333333"/>
                </a:solidFill>
                <a:latin typeface="Georgia"/>
                <a:cs typeface="Georgia"/>
              </a:rPr>
              <a:t>un</a:t>
            </a:r>
            <a:r>
              <a:rPr lang="es-ES" sz="1800" spc="5" dirty="0">
                <a:solidFill>
                  <a:srgbClr val="333333"/>
                </a:solidFill>
                <a:latin typeface="Georgia"/>
                <a:cs typeface="Georgia"/>
              </a:rPr>
              <a:t> </a:t>
            </a:r>
            <a:r>
              <a:rPr lang="es-ES" sz="1800" spc="-5" dirty="0">
                <a:solidFill>
                  <a:srgbClr val="333333"/>
                </a:solidFill>
                <a:latin typeface="Georgia"/>
                <a:cs typeface="Georgia"/>
              </a:rPr>
              <a:t>lenguaje</a:t>
            </a:r>
            <a:r>
              <a:rPr lang="es-ES" sz="1800" spc="5" dirty="0">
                <a:solidFill>
                  <a:srgbClr val="333333"/>
                </a:solidFill>
                <a:latin typeface="Georgia"/>
                <a:cs typeface="Georgia"/>
              </a:rPr>
              <a:t> </a:t>
            </a:r>
            <a:r>
              <a:rPr lang="es-ES" sz="1800" spc="-5" dirty="0">
                <a:solidFill>
                  <a:srgbClr val="333333"/>
                </a:solidFill>
                <a:latin typeface="Georgia"/>
                <a:cs typeface="Georgia"/>
              </a:rPr>
              <a:t>de</a:t>
            </a:r>
            <a:r>
              <a:rPr lang="es-ES" sz="1800" dirty="0">
                <a:solidFill>
                  <a:srgbClr val="333333"/>
                </a:solidFill>
                <a:latin typeface="Georgia"/>
                <a:cs typeface="Georgia"/>
              </a:rPr>
              <a:t> </a:t>
            </a:r>
            <a:r>
              <a:rPr lang="es-ES" sz="1800" spc="-5" dirty="0">
                <a:solidFill>
                  <a:srgbClr val="333333"/>
                </a:solidFill>
                <a:latin typeface="Georgia"/>
                <a:cs typeface="Georgia"/>
              </a:rPr>
              <a:t>programación</a:t>
            </a:r>
            <a:r>
              <a:rPr lang="es-ES" sz="1800" spc="5" dirty="0">
                <a:solidFill>
                  <a:srgbClr val="333333"/>
                </a:solidFill>
                <a:latin typeface="Georgia"/>
                <a:cs typeface="Georgia"/>
              </a:rPr>
              <a:t> </a:t>
            </a:r>
            <a:r>
              <a:rPr lang="es-ES" sz="1800" spc="-5" dirty="0">
                <a:solidFill>
                  <a:srgbClr val="333333"/>
                </a:solidFill>
                <a:latin typeface="Georgia"/>
                <a:cs typeface="Georgia"/>
              </a:rPr>
              <a:t>utilizado</a:t>
            </a:r>
            <a:r>
              <a:rPr lang="es-ES" sz="1800" spc="5" dirty="0">
                <a:solidFill>
                  <a:srgbClr val="333333"/>
                </a:solidFill>
                <a:latin typeface="Georgia"/>
                <a:cs typeface="Georgia"/>
              </a:rPr>
              <a:t> </a:t>
            </a:r>
            <a:r>
              <a:rPr lang="es-ES" sz="1800" spc="-5" dirty="0">
                <a:solidFill>
                  <a:srgbClr val="333333"/>
                </a:solidFill>
                <a:latin typeface="Georgia"/>
                <a:cs typeface="Georgia"/>
              </a:rPr>
              <a:t>para</a:t>
            </a:r>
            <a:r>
              <a:rPr lang="es-ES" sz="1800" spc="5" dirty="0">
                <a:solidFill>
                  <a:srgbClr val="333333"/>
                </a:solidFill>
                <a:latin typeface="Georgia"/>
                <a:cs typeface="Georgia"/>
              </a:rPr>
              <a:t> </a:t>
            </a:r>
            <a:r>
              <a:rPr lang="es-ES" sz="1800" spc="-5" dirty="0">
                <a:solidFill>
                  <a:srgbClr val="333333"/>
                </a:solidFill>
                <a:latin typeface="Georgia"/>
                <a:cs typeface="Georgia"/>
              </a:rPr>
              <a:t>crear</a:t>
            </a:r>
            <a:r>
              <a:rPr lang="es-ES" sz="1800" spc="5" dirty="0">
                <a:solidFill>
                  <a:srgbClr val="333333"/>
                </a:solidFill>
                <a:latin typeface="Georgia"/>
                <a:cs typeface="Georgia"/>
              </a:rPr>
              <a:t> </a:t>
            </a:r>
            <a:r>
              <a:rPr lang="es-ES" sz="1800" spc="-5" dirty="0">
                <a:solidFill>
                  <a:srgbClr val="333333"/>
                </a:solidFill>
                <a:latin typeface="Georgia"/>
                <a:cs typeface="Georgia"/>
              </a:rPr>
              <a:t>comportamientos</a:t>
            </a:r>
            <a:r>
              <a:rPr lang="es-ES" sz="1800" dirty="0">
                <a:solidFill>
                  <a:srgbClr val="333333"/>
                </a:solidFill>
                <a:latin typeface="Georgia"/>
                <a:cs typeface="Georgia"/>
              </a:rPr>
              <a:t> </a:t>
            </a:r>
            <a:r>
              <a:rPr lang="es-ES" sz="1800" spc="-5" dirty="0">
                <a:solidFill>
                  <a:srgbClr val="333333"/>
                </a:solidFill>
                <a:latin typeface="Georgia"/>
                <a:cs typeface="Georgia"/>
              </a:rPr>
              <a:t>dinámicos</a:t>
            </a:r>
            <a:r>
              <a:rPr lang="es-ES" sz="1800" spc="5" dirty="0">
                <a:solidFill>
                  <a:srgbClr val="333333"/>
                </a:solidFill>
                <a:latin typeface="Georgia"/>
                <a:cs typeface="Georgia"/>
              </a:rPr>
              <a:t> </a:t>
            </a:r>
            <a:r>
              <a:rPr lang="es-ES" sz="1800" spc="-5" dirty="0">
                <a:solidFill>
                  <a:srgbClr val="333333"/>
                </a:solidFill>
                <a:latin typeface="Georgia"/>
                <a:cs typeface="Georgia"/>
              </a:rPr>
              <a:t>en </a:t>
            </a:r>
            <a:r>
              <a:rPr lang="es-ES" sz="1800" spc="-300" dirty="0">
                <a:solidFill>
                  <a:srgbClr val="333333"/>
                </a:solidFill>
                <a:latin typeface="Georgia"/>
                <a:cs typeface="Georgia"/>
              </a:rPr>
              <a:t> </a:t>
            </a:r>
            <a:r>
              <a:rPr lang="es-ES" sz="1800" spc="-5" dirty="0">
                <a:solidFill>
                  <a:srgbClr val="333333"/>
                </a:solidFill>
                <a:latin typeface="Georgia"/>
                <a:cs typeface="Georgia"/>
              </a:rPr>
              <a:t>las</a:t>
            </a:r>
            <a:r>
              <a:rPr lang="es-ES" sz="1800" spc="15" dirty="0">
                <a:solidFill>
                  <a:srgbClr val="333333"/>
                </a:solidFill>
                <a:latin typeface="Georgia"/>
                <a:cs typeface="Georgia"/>
              </a:rPr>
              <a:t> </a:t>
            </a:r>
            <a:r>
              <a:rPr lang="es-ES" sz="1800" spc="-5" dirty="0">
                <a:solidFill>
                  <a:srgbClr val="333333"/>
                </a:solidFill>
                <a:latin typeface="Georgia"/>
                <a:cs typeface="Georgia"/>
              </a:rPr>
              <a:t>páginas</a:t>
            </a:r>
            <a:r>
              <a:rPr lang="es-ES" sz="1800" spc="15" dirty="0">
                <a:solidFill>
                  <a:srgbClr val="333333"/>
                </a:solidFill>
                <a:latin typeface="Georgia"/>
                <a:cs typeface="Georgia"/>
              </a:rPr>
              <a:t> </a:t>
            </a:r>
            <a:r>
              <a:rPr lang="es-ES" sz="1800" spc="-5" dirty="0">
                <a:solidFill>
                  <a:srgbClr val="333333"/>
                </a:solidFill>
                <a:latin typeface="Georgia"/>
                <a:cs typeface="Georgia"/>
              </a:rPr>
              <a:t>web.</a:t>
            </a:r>
            <a:r>
              <a:rPr lang="es-ES" sz="1800" spc="15" dirty="0">
                <a:solidFill>
                  <a:srgbClr val="333333"/>
                </a:solidFill>
                <a:latin typeface="Georgia"/>
                <a:cs typeface="Georgia"/>
              </a:rPr>
              <a:t> </a:t>
            </a:r>
            <a:r>
              <a:rPr lang="es-ES" sz="1800" spc="-5" dirty="0">
                <a:solidFill>
                  <a:srgbClr val="333333"/>
                </a:solidFill>
                <a:latin typeface="Georgia"/>
                <a:cs typeface="Georgia"/>
              </a:rPr>
              <a:t>Con</a:t>
            </a:r>
            <a:r>
              <a:rPr lang="es-ES" sz="1800" spc="15" dirty="0">
                <a:solidFill>
                  <a:srgbClr val="333333"/>
                </a:solidFill>
                <a:latin typeface="Georgia"/>
                <a:cs typeface="Georgia"/>
              </a:rPr>
              <a:t> </a:t>
            </a:r>
            <a:r>
              <a:rPr lang="es-ES" sz="1800" spc="-5" dirty="0" err="1">
                <a:solidFill>
                  <a:srgbClr val="333333"/>
                </a:solidFill>
                <a:latin typeface="Georgia"/>
                <a:cs typeface="Georgia"/>
              </a:rPr>
              <a:t>Javascript</a:t>
            </a:r>
            <a:r>
              <a:rPr lang="es-ES" sz="1800" spc="-5" dirty="0">
                <a:solidFill>
                  <a:srgbClr val="333333"/>
                </a:solidFill>
                <a:latin typeface="Georgia"/>
                <a:cs typeface="Georgia"/>
              </a:rPr>
              <a:t>,</a:t>
            </a:r>
            <a:r>
              <a:rPr lang="es-ES" sz="1800" spc="15" dirty="0">
                <a:solidFill>
                  <a:srgbClr val="333333"/>
                </a:solidFill>
                <a:latin typeface="Georgia"/>
                <a:cs typeface="Georgia"/>
              </a:rPr>
              <a:t> </a:t>
            </a:r>
            <a:r>
              <a:rPr lang="es-ES" sz="1800" spc="-5" dirty="0">
                <a:solidFill>
                  <a:srgbClr val="333333"/>
                </a:solidFill>
                <a:latin typeface="Georgia"/>
                <a:cs typeface="Georgia"/>
              </a:rPr>
              <a:t>al</a:t>
            </a:r>
            <a:r>
              <a:rPr lang="es-ES" sz="1800" spc="15" dirty="0">
                <a:solidFill>
                  <a:srgbClr val="333333"/>
                </a:solidFill>
                <a:latin typeface="Georgia"/>
                <a:cs typeface="Georgia"/>
              </a:rPr>
              <a:t> </a:t>
            </a:r>
            <a:r>
              <a:rPr lang="es-ES" sz="1800" spc="-5" dirty="0">
                <a:solidFill>
                  <a:srgbClr val="333333"/>
                </a:solidFill>
                <a:latin typeface="Georgia"/>
                <a:cs typeface="Georgia"/>
              </a:rPr>
              <a:t>menos</a:t>
            </a:r>
            <a:r>
              <a:rPr lang="es-ES" sz="1800" spc="15" dirty="0">
                <a:solidFill>
                  <a:srgbClr val="333333"/>
                </a:solidFill>
                <a:latin typeface="Georgia"/>
                <a:cs typeface="Georgia"/>
              </a:rPr>
              <a:t> </a:t>
            </a:r>
            <a:r>
              <a:rPr lang="es-ES" sz="1800" spc="-5" dirty="0">
                <a:solidFill>
                  <a:srgbClr val="333333"/>
                </a:solidFill>
                <a:latin typeface="Georgia"/>
                <a:cs typeface="Georgia"/>
              </a:rPr>
              <a:t>en</a:t>
            </a:r>
            <a:r>
              <a:rPr lang="es-ES" sz="1800" spc="15" dirty="0">
                <a:solidFill>
                  <a:srgbClr val="333333"/>
                </a:solidFill>
                <a:latin typeface="Georgia"/>
                <a:cs typeface="Georgia"/>
              </a:rPr>
              <a:t> </a:t>
            </a:r>
            <a:r>
              <a:rPr lang="es-ES" sz="1800" spc="-5" dirty="0">
                <a:solidFill>
                  <a:srgbClr val="333333"/>
                </a:solidFill>
                <a:latin typeface="Georgia"/>
                <a:cs typeface="Georgia"/>
              </a:rPr>
              <a:t>un</a:t>
            </a:r>
            <a:r>
              <a:rPr lang="es-ES" sz="1800" spc="15" dirty="0">
                <a:solidFill>
                  <a:srgbClr val="333333"/>
                </a:solidFill>
                <a:latin typeface="Georgia"/>
                <a:cs typeface="Georgia"/>
              </a:rPr>
              <a:t> </a:t>
            </a:r>
            <a:r>
              <a:rPr lang="es-ES" sz="1800" spc="-5" dirty="0">
                <a:solidFill>
                  <a:srgbClr val="333333"/>
                </a:solidFill>
                <a:latin typeface="Georgia"/>
                <a:cs typeface="Georgia"/>
              </a:rPr>
              <a:t>primer</a:t>
            </a:r>
            <a:r>
              <a:rPr lang="es-ES" sz="1800" spc="15" dirty="0">
                <a:solidFill>
                  <a:srgbClr val="333333"/>
                </a:solidFill>
                <a:latin typeface="Georgia"/>
                <a:cs typeface="Georgia"/>
              </a:rPr>
              <a:t> </a:t>
            </a:r>
            <a:r>
              <a:rPr lang="es-ES" sz="1800" spc="-5" dirty="0">
                <a:solidFill>
                  <a:srgbClr val="333333"/>
                </a:solidFill>
                <a:latin typeface="Georgia"/>
                <a:cs typeface="Georgia"/>
              </a:rPr>
              <a:t>paso,</a:t>
            </a:r>
            <a:r>
              <a:rPr lang="es-ES" sz="1800" spc="15" dirty="0">
                <a:solidFill>
                  <a:srgbClr val="333333"/>
                </a:solidFill>
                <a:latin typeface="Georgia"/>
                <a:cs typeface="Georgia"/>
              </a:rPr>
              <a:t> </a:t>
            </a:r>
            <a:r>
              <a:rPr lang="es-ES" sz="1800" spc="-5" dirty="0">
                <a:solidFill>
                  <a:srgbClr val="333333"/>
                </a:solidFill>
                <a:latin typeface="Georgia"/>
                <a:cs typeface="Georgia"/>
              </a:rPr>
              <a:t>podrás</a:t>
            </a:r>
            <a:r>
              <a:rPr lang="es-ES" sz="1800" spc="15" dirty="0">
                <a:solidFill>
                  <a:srgbClr val="333333"/>
                </a:solidFill>
                <a:latin typeface="Georgia"/>
                <a:cs typeface="Georgia"/>
              </a:rPr>
              <a:t> </a:t>
            </a:r>
            <a:r>
              <a:rPr lang="es-ES" sz="1800" spc="-5" dirty="0">
                <a:solidFill>
                  <a:srgbClr val="333333"/>
                </a:solidFill>
                <a:latin typeface="Georgia"/>
                <a:cs typeface="Georgia"/>
              </a:rPr>
              <a:t>crear</a:t>
            </a:r>
            <a:r>
              <a:rPr lang="es-ES" sz="1800" spc="15" dirty="0">
                <a:solidFill>
                  <a:srgbClr val="333333"/>
                </a:solidFill>
                <a:latin typeface="Georgia"/>
                <a:cs typeface="Georgia"/>
              </a:rPr>
              <a:t> </a:t>
            </a:r>
            <a:r>
              <a:rPr lang="es-ES" sz="1800" spc="-5" dirty="0">
                <a:solidFill>
                  <a:srgbClr val="333333"/>
                </a:solidFill>
                <a:latin typeface="Georgia"/>
                <a:cs typeface="Georgia"/>
              </a:rPr>
              <a:t>pequeños </a:t>
            </a:r>
            <a:r>
              <a:rPr lang="es-ES" sz="1800" dirty="0">
                <a:solidFill>
                  <a:srgbClr val="333333"/>
                </a:solidFill>
                <a:latin typeface="Georgia"/>
                <a:cs typeface="Georgia"/>
              </a:rPr>
              <a:t> </a:t>
            </a:r>
            <a:r>
              <a:rPr lang="es-ES" sz="1800" spc="-5" dirty="0">
                <a:solidFill>
                  <a:srgbClr val="333333"/>
                </a:solidFill>
                <a:latin typeface="Georgia"/>
                <a:cs typeface="Georgia"/>
              </a:rPr>
              <a:t>programas encargados</a:t>
            </a:r>
            <a:r>
              <a:rPr lang="es-ES" sz="1800" dirty="0">
                <a:solidFill>
                  <a:srgbClr val="333333"/>
                </a:solidFill>
                <a:latin typeface="Georgia"/>
                <a:cs typeface="Georgia"/>
              </a:rPr>
              <a:t> </a:t>
            </a:r>
            <a:r>
              <a:rPr lang="es-ES" sz="1800" spc="-5" dirty="0">
                <a:solidFill>
                  <a:srgbClr val="333333"/>
                </a:solidFill>
                <a:latin typeface="Georgia"/>
                <a:cs typeface="Georgia"/>
              </a:rPr>
              <a:t>de realizar</a:t>
            </a:r>
            <a:r>
              <a:rPr lang="es-ES" sz="1800" dirty="0">
                <a:solidFill>
                  <a:srgbClr val="333333"/>
                </a:solidFill>
                <a:latin typeface="Georgia"/>
                <a:cs typeface="Georgia"/>
              </a:rPr>
              <a:t> </a:t>
            </a:r>
            <a:r>
              <a:rPr lang="es-ES" sz="1800" spc="-5" dirty="0">
                <a:solidFill>
                  <a:srgbClr val="333333"/>
                </a:solidFill>
                <a:latin typeface="Georgia"/>
                <a:cs typeface="Georgia"/>
              </a:rPr>
              <a:t>acciones dentro</a:t>
            </a:r>
            <a:r>
              <a:rPr lang="es-ES" sz="1800" dirty="0">
                <a:solidFill>
                  <a:srgbClr val="333333"/>
                </a:solidFill>
                <a:latin typeface="Georgia"/>
                <a:cs typeface="Georgia"/>
              </a:rPr>
              <a:t> </a:t>
            </a:r>
            <a:r>
              <a:rPr lang="es-ES" sz="1800" spc="-5" dirty="0">
                <a:solidFill>
                  <a:srgbClr val="333333"/>
                </a:solidFill>
                <a:latin typeface="Georgia"/>
                <a:cs typeface="Georgia"/>
              </a:rPr>
              <a:t>del ámbito</a:t>
            </a:r>
            <a:r>
              <a:rPr lang="es-ES" sz="1800" dirty="0">
                <a:solidFill>
                  <a:srgbClr val="333333"/>
                </a:solidFill>
                <a:latin typeface="Georgia"/>
                <a:cs typeface="Georgia"/>
              </a:rPr>
              <a:t> </a:t>
            </a:r>
            <a:r>
              <a:rPr lang="es-ES" sz="1800" spc="-5" dirty="0">
                <a:solidFill>
                  <a:srgbClr val="333333"/>
                </a:solidFill>
                <a:latin typeface="Georgia"/>
                <a:cs typeface="Georgia"/>
              </a:rPr>
              <a:t>de</a:t>
            </a:r>
            <a:r>
              <a:rPr lang="es-ES" sz="1800" dirty="0">
                <a:solidFill>
                  <a:srgbClr val="333333"/>
                </a:solidFill>
                <a:latin typeface="Georgia"/>
                <a:cs typeface="Georgia"/>
              </a:rPr>
              <a:t> </a:t>
            </a:r>
            <a:r>
              <a:rPr lang="es-ES" sz="1800" spc="-5" dirty="0">
                <a:solidFill>
                  <a:srgbClr val="333333"/>
                </a:solidFill>
                <a:latin typeface="Georgia"/>
                <a:cs typeface="Georgia"/>
              </a:rPr>
              <a:t>una página</a:t>
            </a:r>
            <a:r>
              <a:rPr lang="es-ES" sz="1800" dirty="0">
                <a:solidFill>
                  <a:srgbClr val="333333"/>
                </a:solidFill>
                <a:latin typeface="Georgia"/>
                <a:cs typeface="Georgia"/>
              </a:rPr>
              <a:t> </a:t>
            </a:r>
            <a:r>
              <a:rPr lang="es-ES" sz="1800" spc="-5" dirty="0">
                <a:solidFill>
                  <a:srgbClr val="333333"/>
                </a:solidFill>
                <a:latin typeface="Georgia"/>
                <a:cs typeface="Georgia"/>
              </a:rPr>
              <a:t>web, que </a:t>
            </a:r>
            <a:r>
              <a:rPr lang="es-ES" sz="1800" dirty="0">
                <a:solidFill>
                  <a:srgbClr val="333333"/>
                </a:solidFill>
                <a:latin typeface="Georgia"/>
                <a:cs typeface="Georgia"/>
              </a:rPr>
              <a:t> </a:t>
            </a:r>
            <a:r>
              <a:rPr lang="es-ES" sz="1800" spc="-5" dirty="0">
                <a:solidFill>
                  <a:srgbClr val="333333"/>
                </a:solidFill>
                <a:latin typeface="Georgia"/>
                <a:cs typeface="Georgia"/>
              </a:rPr>
              <a:t>generalmente incluye efectos</a:t>
            </a:r>
            <a:r>
              <a:rPr lang="es-ES" sz="1800" dirty="0">
                <a:solidFill>
                  <a:srgbClr val="333333"/>
                </a:solidFill>
                <a:latin typeface="Georgia"/>
                <a:cs typeface="Georgia"/>
              </a:rPr>
              <a:t> </a:t>
            </a:r>
            <a:r>
              <a:rPr lang="es-ES" sz="1800" spc="-5" dirty="0">
                <a:solidFill>
                  <a:srgbClr val="333333"/>
                </a:solidFill>
                <a:latin typeface="Georgia"/>
                <a:cs typeface="Georgia"/>
              </a:rPr>
              <a:t>especiales en</a:t>
            </a:r>
            <a:r>
              <a:rPr lang="es-ES" sz="1800" dirty="0">
                <a:solidFill>
                  <a:srgbClr val="333333"/>
                </a:solidFill>
                <a:latin typeface="Georgia"/>
                <a:cs typeface="Georgia"/>
              </a:rPr>
              <a:t> </a:t>
            </a:r>
            <a:r>
              <a:rPr lang="es-ES" sz="1800" spc="-5" dirty="0">
                <a:solidFill>
                  <a:srgbClr val="333333"/>
                </a:solidFill>
                <a:latin typeface="Georgia"/>
                <a:cs typeface="Georgia"/>
              </a:rPr>
              <a:t>las páginas</a:t>
            </a:r>
            <a:r>
              <a:rPr lang="es-ES" sz="1800" dirty="0">
                <a:solidFill>
                  <a:srgbClr val="333333"/>
                </a:solidFill>
                <a:latin typeface="Georgia"/>
                <a:cs typeface="Georgia"/>
              </a:rPr>
              <a:t> e</a:t>
            </a:r>
            <a:r>
              <a:rPr lang="es-ES" sz="1800" spc="-5" dirty="0">
                <a:solidFill>
                  <a:srgbClr val="333333"/>
                </a:solidFill>
                <a:latin typeface="Georgia"/>
                <a:cs typeface="Georgia"/>
              </a:rPr>
              <a:t> implementar</a:t>
            </a:r>
            <a:r>
              <a:rPr lang="es-ES" sz="1800" dirty="0">
                <a:solidFill>
                  <a:srgbClr val="333333"/>
                </a:solidFill>
                <a:latin typeface="Georgia"/>
                <a:cs typeface="Georgia"/>
              </a:rPr>
              <a:t> </a:t>
            </a:r>
            <a:r>
              <a:rPr lang="es-ES" sz="1800" spc="-5" dirty="0">
                <a:solidFill>
                  <a:srgbClr val="333333"/>
                </a:solidFill>
                <a:latin typeface="Georgia"/>
                <a:cs typeface="Georgia"/>
              </a:rPr>
              <a:t>interacción con el </a:t>
            </a:r>
            <a:r>
              <a:rPr lang="es-ES" sz="1800" dirty="0">
                <a:solidFill>
                  <a:srgbClr val="333333"/>
                </a:solidFill>
                <a:latin typeface="Georgia"/>
                <a:cs typeface="Georgia"/>
              </a:rPr>
              <a:t> </a:t>
            </a:r>
            <a:r>
              <a:rPr lang="es-ES" sz="1800" spc="-5" dirty="0">
                <a:solidFill>
                  <a:srgbClr val="333333"/>
                </a:solidFill>
                <a:latin typeface="Georgia"/>
                <a:cs typeface="Georgia"/>
              </a:rPr>
              <a:t>usuario. </a:t>
            </a:r>
            <a:r>
              <a:rPr lang="es-ES" sz="1800" dirty="0">
                <a:solidFill>
                  <a:srgbClr val="333333"/>
                </a:solidFill>
                <a:latin typeface="Georgia"/>
                <a:cs typeface="Georgia"/>
              </a:rPr>
              <a:t>A </a:t>
            </a:r>
            <a:r>
              <a:rPr lang="es-ES" sz="1800" spc="-5" dirty="0">
                <a:solidFill>
                  <a:srgbClr val="333333"/>
                </a:solidFill>
                <a:latin typeface="Georgia"/>
                <a:cs typeface="Georgia"/>
              </a:rPr>
              <a:t>estos pequeños</a:t>
            </a:r>
            <a:r>
              <a:rPr lang="es-ES" sz="1800" dirty="0">
                <a:solidFill>
                  <a:srgbClr val="333333"/>
                </a:solidFill>
                <a:latin typeface="Georgia"/>
                <a:cs typeface="Georgia"/>
              </a:rPr>
              <a:t> </a:t>
            </a:r>
            <a:r>
              <a:rPr lang="es-ES" sz="1800" spc="-5" dirty="0">
                <a:solidFill>
                  <a:srgbClr val="333333"/>
                </a:solidFill>
                <a:latin typeface="Georgia"/>
                <a:cs typeface="Georgia"/>
              </a:rPr>
              <a:t>programas los</a:t>
            </a:r>
            <a:r>
              <a:rPr lang="es-ES" sz="1800" dirty="0">
                <a:solidFill>
                  <a:srgbClr val="333333"/>
                </a:solidFill>
                <a:latin typeface="Georgia"/>
                <a:cs typeface="Georgia"/>
              </a:rPr>
              <a:t> </a:t>
            </a:r>
            <a:r>
              <a:rPr lang="es-ES" sz="1800" spc="-5" dirty="0">
                <a:solidFill>
                  <a:srgbClr val="333333"/>
                </a:solidFill>
                <a:latin typeface="Georgia"/>
                <a:cs typeface="Georgia"/>
              </a:rPr>
              <a:t>llamamos scripts,</a:t>
            </a:r>
            <a:r>
              <a:rPr lang="es-ES" sz="1800" dirty="0">
                <a:solidFill>
                  <a:srgbClr val="333333"/>
                </a:solidFill>
                <a:latin typeface="Georgia"/>
                <a:cs typeface="Georgia"/>
              </a:rPr>
              <a:t> </a:t>
            </a:r>
            <a:r>
              <a:rPr lang="es-ES" sz="1800" spc="-5" dirty="0">
                <a:solidFill>
                  <a:srgbClr val="333333"/>
                </a:solidFill>
                <a:latin typeface="Georgia"/>
                <a:cs typeface="Georgia"/>
              </a:rPr>
              <a:t>porque</a:t>
            </a:r>
            <a:r>
              <a:rPr lang="es-ES" sz="1800" dirty="0">
                <a:solidFill>
                  <a:srgbClr val="333333"/>
                </a:solidFill>
                <a:latin typeface="Georgia"/>
                <a:cs typeface="Georgia"/>
              </a:rPr>
              <a:t> </a:t>
            </a:r>
            <a:r>
              <a:rPr lang="es-ES" sz="1800" spc="-5" dirty="0">
                <a:solidFill>
                  <a:srgbClr val="333333"/>
                </a:solidFill>
                <a:latin typeface="Georgia"/>
                <a:cs typeface="Georgia"/>
              </a:rPr>
              <a:t>a menudo</a:t>
            </a:r>
            <a:r>
              <a:rPr lang="es-ES" sz="1800" dirty="0">
                <a:solidFill>
                  <a:srgbClr val="333333"/>
                </a:solidFill>
                <a:latin typeface="Georgia"/>
                <a:cs typeface="Georgia"/>
              </a:rPr>
              <a:t> </a:t>
            </a:r>
            <a:r>
              <a:rPr lang="es-ES" sz="1800" spc="-5" dirty="0">
                <a:solidFill>
                  <a:srgbClr val="333333"/>
                </a:solidFill>
                <a:latin typeface="Georgia"/>
                <a:cs typeface="Georgia"/>
              </a:rPr>
              <a:t>son porciones</a:t>
            </a:r>
            <a:r>
              <a:rPr lang="es-ES" sz="1800" dirty="0">
                <a:solidFill>
                  <a:srgbClr val="333333"/>
                </a:solidFill>
                <a:latin typeface="Georgia"/>
                <a:cs typeface="Georgia"/>
              </a:rPr>
              <a:t> </a:t>
            </a:r>
            <a:r>
              <a:rPr lang="es-ES" sz="1800" spc="-5" dirty="0">
                <a:solidFill>
                  <a:srgbClr val="333333"/>
                </a:solidFill>
                <a:latin typeface="Georgia"/>
                <a:cs typeface="Georgia"/>
              </a:rPr>
              <a:t>de </a:t>
            </a:r>
            <a:r>
              <a:rPr lang="es-ES" sz="1800" dirty="0">
                <a:solidFill>
                  <a:srgbClr val="333333"/>
                </a:solidFill>
                <a:latin typeface="Georgia"/>
                <a:cs typeface="Georgia"/>
              </a:rPr>
              <a:t> </a:t>
            </a:r>
            <a:r>
              <a:rPr lang="es-ES" sz="1800" spc="-5" dirty="0">
                <a:solidFill>
                  <a:srgbClr val="333333"/>
                </a:solidFill>
                <a:latin typeface="Georgia"/>
                <a:cs typeface="Georgia"/>
              </a:rPr>
              <a:t>código</a:t>
            </a:r>
            <a:r>
              <a:rPr lang="es-ES" sz="1800" dirty="0">
                <a:solidFill>
                  <a:srgbClr val="333333"/>
                </a:solidFill>
                <a:latin typeface="Georgia"/>
                <a:cs typeface="Georgia"/>
              </a:rPr>
              <a:t> </a:t>
            </a:r>
            <a:r>
              <a:rPr lang="es-ES" sz="1800" spc="-5" dirty="0">
                <a:solidFill>
                  <a:srgbClr val="333333"/>
                </a:solidFill>
                <a:latin typeface="Georgia"/>
                <a:cs typeface="Georgia"/>
              </a:rPr>
              <a:t>de</a:t>
            </a:r>
            <a:r>
              <a:rPr lang="es-ES" sz="1800" dirty="0">
                <a:solidFill>
                  <a:srgbClr val="333333"/>
                </a:solidFill>
                <a:latin typeface="Georgia"/>
                <a:cs typeface="Georgia"/>
              </a:rPr>
              <a:t> </a:t>
            </a:r>
            <a:r>
              <a:rPr lang="es-ES" sz="1800" spc="-5" dirty="0">
                <a:solidFill>
                  <a:srgbClr val="333333"/>
                </a:solidFill>
                <a:latin typeface="Georgia"/>
                <a:cs typeface="Georgia"/>
              </a:rPr>
              <a:t>tamaño</a:t>
            </a:r>
            <a:r>
              <a:rPr lang="es-ES" sz="1800" dirty="0">
                <a:solidFill>
                  <a:srgbClr val="333333"/>
                </a:solidFill>
                <a:latin typeface="Georgia"/>
                <a:cs typeface="Georgia"/>
              </a:rPr>
              <a:t> </a:t>
            </a:r>
            <a:r>
              <a:rPr lang="es-ES" sz="1800" spc="-5" dirty="0">
                <a:solidFill>
                  <a:srgbClr val="333333"/>
                </a:solidFill>
                <a:latin typeface="Georgia"/>
                <a:cs typeface="Georgia"/>
              </a:rPr>
              <a:t>limitado,</a:t>
            </a:r>
            <a:r>
              <a:rPr lang="es-ES" sz="1800" spc="5" dirty="0">
                <a:solidFill>
                  <a:srgbClr val="333333"/>
                </a:solidFill>
                <a:latin typeface="Georgia"/>
                <a:cs typeface="Georgia"/>
              </a:rPr>
              <a:t> </a:t>
            </a:r>
            <a:r>
              <a:rPr lang="es-ES" sz="1800" spc="-5" dirty="0">
                <a:solidFill>
                  <a:srgbClr val="333333"/>
                </a:solidFill>
                <a:latin typeface="Georgia"/>
                <a:cs typeface="Georgia"/>
              </a:rPr>
              <a:t>que</a:t>
            </a:r>
            <a:r>
              <a:rPr lang="es-ES" sz="1800" dirty="0">
                <a:solidFill>
                  <a:srgbClr val="333333"/>
                </a:solidFill>
                <a:latin typeface="Georgia"/>
                <a:cs typeface="Georgia"/>
              </a:rPr>
              <a:t> </a:t>
            </a:r>
            <a:r>
              <a:rPr lang="es-ES" sz="1800" spc="-5" dirty="0">
                <a:solidFill>
                  <a:srgbClr val="333333"/>
                </a:solidFill>
                <a:latin typeface="Georgia"/>
                <a:cs typeface="Georgia"/>
              </a:rPr>
              <a:t>se</a:t>
            </a:r>
            <a:r>
              <a:rPr lang="es-ES" sz="1800" dirty="0">
                <a:solidFill>
                  <a:srgbClr val="333333"/>
                </a:solidFill>
                <a:latin typeface="Georgia"/>
                <a:cs typeface="Georgia"/>
              </a:rPr>
              <a:t> </a:t>
            </a:r>
            <a:r>
              <a:rPr lang="es-ES" sz="1800" spc="-5" dirty="0">
                <a:solidFill>
                  <a:srgbClr val="333333"/>
                </a:solidFill>
                <a:latin typeface="Georgia"/>
                <a:cs typeface="Georgia"/>
              </a:rPr>
              <a:t>encargan</a:t>
            </a:r>
            <a:r>
              <a:rPr lang="es-ES" sz="1800" dirty="0">
                <a:solidFill>
                  <a:srgbClr val="333333"/>
                </a:solidFill>
                <a:latin typeface="Georgia"/>
                <a:cs typeface="Georgia"/>
              </a:rPr>
              <a:t> </a:t>
            </a:r>
            <a:r>
              <a:rPr lang="es-ES" sz="1800" spc="-5" dirty="0">
                <a:solidFill>
                  <a:srgbClr val="333333"/>
                </a:solidFill>
                <a:latin typeface="Georgia"/>
                <a:cs typeface="Georgia"/>
              </a:rPr>
              <a:t>de</a:t>
            </a:r>
            <a:r>
              <a:rPr lang="es-ES" sz="1800" dirty="0">
                <a:solidFill>
                  <a:srgbClr val="333333"/>
                </a:solidFill>
                <a:latin typeface="Georgia"/>
                <a:cs typeface="Georgia"/>
              </a:rPr>
              <a:t> </a:t>
            </a:r>
            <a:r>
              <a:rPr lang="es-ES" sz="1800" spc="-5" dirty="0">
                <a:solidFill>
                  <a:srgbClr val="333333"/>
                </a:solidFill>
                <a:latin typeface="Georgia"/>
                <a:cs typeface="Georgia"/>
              </a:rPr>
              <a:t>hacer</a:t>
            </a:r>
            <a:r>
              <a:rPr lang="es-ES" sz="1800" spc="5" dirty="0">
                <a:solidFill>
                  <a:srgbClr val="333333"/>
                </a:solidFill>
                <a:latin typeface="Georgia"/>
                <a:cs typeface="Georgia"/>
              </a:rPr>
              <a:t> </a:t>
            </a:r>
            <a:r>
              <a:rPr lang="es-ES" sz="1800" spc="-5" dirty="0">
                <a:solidFill>
                  <a:srgbClr val="333333"/>
                </a:solidFill>
                <a:latin typeface="Georgia"/>
                <a:cs typeface="Georgia"/>
              </a:rPr>
              <a:t>comportamientos</a:t>
            </a:r>
            <a:r>
              <a:rPr lang="es-ES" sz="1800" dirty="0">
                <a:solidFill>
                  <a:srgbClr val="333333"/>
                </a:solidFill>
                <a:latin typeface="Georgia"/>
                <a:cs typeface="Georgia"/>
              </a:rPr>
              <a:t> </a:t>
            </a:r>
            <a:r>
              <a:rPr lang="es-ES" sz="1800" spc="-5" dirty="0">
                <a:solidFill>
                  <a:srgbClr val="333333"/>
                </a:solidFill>
                <a:latin typeface="Georgia"/>
                <a:cs typeface="Georgia"/>
              </a:rPr>
              <a:t>muy</a:t>
            </a:r>
            <a:r>
              <a:rPr lang="es-ES" sz="1800" dirty="0">
                <a:solidFill>
                  <a:srgbClr val="333333"/>
                </a:solidFill>
                <a:latin typeface="Georgia"/>
                <a:cs typeface="Georgia"/>
              </a:rPr>
              <a:t> </a:t>
            </a:r>
            <a:r>
              <a:rPr lang="es-ES" sz="1800" spc="-5" dirty="0">
                <a:solidFill>
                  <a:srgbClr val="333333"/>
                </a:solidFill>
                <a:latin typeface="Georgia"/>
                <a:cs typeface="Georgia"/>
              </a:rPr>
              <a:t>específicos</a:t>
            </a:r>
            <a:r>
              <a:rPr lang="es-ES" sz="1800" dirty="0">
                <a:solidFill>
                  <a:srgbClr val="333333"/>
                </a:solidFill>
                <a:latin typeface="Georgia"/>
                <a:cs typeface="Georgia"/>
              </a:rPr>
              <a:t> </a:t>
            </a:r>
            <a:r>
              <a:rPr lang="es-ES" sz="1800" spc="-5" dirty="0">
                <a:solidFill>
                  <a:srgbClr val="333333"/>
                </a:solidFill>
                <a:latin typeface="Georgia"/>
                <a:cs typeface="Georgia"/>
              </a:rPr>
              <a:t>con</a:t>
            </a:r>
            <a:r>
              <a:rPr lang="es-ES" sz="1800" spc="5" dirty="0">
                <a:solidFill>
                  <a:srgbClr val="333333"/>
                </a:solidFill>
                <a:latin typeface="Georgia"/>
                <a:cs typeface="Georgia"/>
              </a:rPr>
              <a:t> </a:t>
            </a:r>
            <a:r>
              <a:rPr lang="es-ES" sz="1800" spc="-5" dirty="0">
                <a:solidFill>
                  <a:srgbClr val="333333"/>
                </a:solidFill>
                <a:latin typeface="Georgia"/>
                <a:cs typeface="Georgia"/>
              </a:rPr>
              <a:t>los </a:t>
            </a:r>
            <a:r>
              <a:rPr lang="es-ES" sz="1800" spc="-300" dirty="0">
                <a:solidFill>
                  <a:srgbClr val="333333"/>
                </a:solidFill>
                <a:latin typeface="Georgia"/>
                <a:cs typeface="Georgia"/>
              </a:rPr>
              <a:t> </a:t>
            </a:r>
            <a:r>
              <a:rPr lang="es-ES" sz="1800" spc="-5" dirty="0">
                <a:solidFill>
                  <a:srgbClr val="333333"/>
                </a:solidFill>
                <a:latin typeface="Georgia"/>
                <a:cs typeface="Georgia"/>
              </a:rPr>
              <a:t>que mejorar la experiencia de usuario al visitar un sitio web.</a:t>
            </a:r>
            <a:endParaRPr lang="es-ES" sz="1800" dirty="0">
              <a:latin typeface="Georgia"/>
              <a:cs typeface="Georgia"/>
            </a:endParaRPr>
          </a:p>
          <a:p>
            <a:pPr marL="12700" marR="40005">
              <a:lnSpc>
                <a:spcPct val="150000"/>
              </a:lnSpc>
              <a:spcBef>
                <a:spcPts val="1300"/>
              </a:spcBef>
            </a:pPr>
            <a:r>
              <a:rPr lang="es-ES" sz="1800" spc="-5" dirty="0">
                <a:solidFill>
                  <a:srgbClr val="333333"/>
                </a:solidFill>
                <a:latin typeface="Georgia"/>
                <a:cs typeface="Georgia"/>
              </a:rPr>
              <a:t>El</a:t>
            </a:r>
            <a:r>
              <a:rPr lang="es-ES" sz="1800" dirty="0">
                <a:solidFill>
                  <a:srgbClr val="333333"/>
                </a:solidFill>
                <a:latin typeface="Georgia"/>
                <a:cs typeface="Georgia"/>
              </a:rPr>
              <a:t> </a:t>
            </a:r>
            <a:r>
              <a:rPr lang="es-ES" sz="1800" spc="-5" dirty="0">
                <a:solidFill>
                  <a:srgbClr val="333333"/>
                </a:solidFill>
                <a:latin typeface="Georgia"/>
                <a:cs typeface="Georgia"/>
              </a:rPr>
              <a:t>navegador</a:t>
            </a:r>
            <a:r>
              <a:rPr lang="es-ES" sz="1800" dirty="0">
                <a:solidFill>
                  <a:srgbClr val="333333"/>
                </a:solidFill>
                <a:latin typeface="Georgia"/>
                <a:cs typeface="Georgia"/>
              </a:rPr>
              <a:t> </a:t>
            </a:r>
            <a:r>
              <a:rPr lang="es-ES" sz="1800" spc="-5" dirty="0">
                <a:solidFill>
                  <a:srgbClr val="333333"/>
                </a:solidFill>
                <a:latin typeface="Georgia"/>
                <a:cs typeface="Georgia"/>
              </a:rPr>
              <a:t>del</a:t>
            </a:r>
            <a:r>
              <a:rPr lang="es-ES" sz="1800" dirty="0">
                <a:solidFill>
                  <a:srgbClr val="333333"/>
                </a:solidFill>
                <a:latin typeface="Georgia"/>
                <a:cs typeface="Georgia"/>
              </a:rPr>
              <a:t> </a:t>
            </a:r>
            <a:r>
              <a:rPr lang="es-ES" sz="1800" spc="-5" dirty="0">
                <a:solidFill>
                  <a:srgbClr val="333333"/>
                </a:solidFill>
                <a:latin typeface="Georgia"/>
                <a:cs typeface="Georgia"/>
              </a:rPr>
              <a:t>usuario</a:t>
            </a:r>
            <a:r>
              <a:rPr lang="es-ES" sz="1800" dirty="0">
                <a:solidFill>
                  <a:srgbClr val="333333"/>
                </a:solidFill>
                <a:latin typeface="Georgia"/>
                <a:cs typeface="Georgia"/>
              </a:rPr>
              <a:t> </a:t>
            </a:r>
            <a:r>
              <a:rPr lang="es-ES" sz="1800" spc="-5" dirty="0">
                <a:solidFill>
                  <a:srgbClr val="333333"/>
                </a:solidFill>
                <a:latin typeface="Georgia"/>
                <a:cs typeface="Georgia"/>
              </a:rPr>
              <a:t>se</a:t>
            </a:r>
            <a:r>
              <a:rPr lang="es-ES" sz="1800" dirty="0">
                <a:solidFill>
                  <a:srgbClr val="333333"/>
                </a:solidFill>
                <a:latin typeface="Georgia"/>
                <a:cs typeface="Georgia"/>
              </a:rPr>
              <a:t> </a:t>
            </a:r>
            <a:r>
              <a:rPr lang="es-ES" sz="1800" spc="-5" dirty="0">
                <a:solidFill>
                  <a:srgbClr val="333333"/>
                </a:solidFill>
                <a:latin typeface="Georgia"/>
                <a:cs typeface="Georgia"/>
              </a:rPr>
              <a:t>le</a:t>
            </a:r>
            <a:r>
              <a:rPr lang="es-ES" sz="1800" dirty="0">
                <a:solidFill>
                  <a:srgbClr val="333333"/>
                </a:solidFill>
                <a:latin typeface="Georgia"/>
                <a:cs typeface="Georgia"/>
              </a:rPr>
              <a:t> </a:t>
            </a:r>
            <a:r>
              <a:rPr lang="es-ES" sz="1800" spc="-5" dirty="0">
                <a:solidFill>
                  <a:srgbClr val="333333"/>
                </a:solidFill>
                <a:latin typeface="Georgia"/>
                <a:cs typeface="Georgia"/>
              </a:rPr>
              <a:t>conoce</a:t>
            </a:r>
            <a:r>
              <a:rPr lang="es-ES" sz="1800" dirty="0">
                <a:solidFill>
                  <a:srgbClr val="333333"/>
                </a:solidFill>
                <a:latin typeface="Georgia"/>
                <a:cs typeface="Georgia"/>
              </a:rPr>
              <a:t> </a:t>
            </a:r>
            <a:r>
              <a:rPr lang="es-ES" sz="1800" spc="-5" dirty="0">
                <a:solidFill>
                  <a:srgbClr val="333333"/>
                </a:solidFill>
                <a:latin typeface="Georgia"/>
                <a:cs typeface="Georgia"/>
              </a:rPr>
              <a:t>como</a:t>
            </a:r>
            <a:r>
              <a:rPr lang="es-ES" sz="1800" dirty="0">
                <a:solidFill>
                  <a:srgbClr val="333333"/>
                </a:solidFill>
                <a:latin typeface="Georgia"/>
                <a:cs typeface="Georgia"/>
              </a:rPr>
              <a:t> </a:t>
            </a:r>
            <a:r>
              <a:rPr lang="es-ES" sz="1800" spc="-5" dirty="0">
                <a:solidFill>
                  <a:srgbClr val="333333"/>
                </a:solidFill>
                <a:latin typeface="Georgia"/>
                <a:cs typeface="Georgia"/>
              </a:rPr>
              <a:t>el</a:t>
            </a:r>
            <a:r>
              <a:rPr lang="es-ES" sz="1800" dirty="0">
                <a:solidFill>
                  <a:srgbClr val="333333"/>
                </a:solidFill>
                <a:latin typeface="Georgia"/>
                <a:cs typeface="Georgia"/>
              </a:rPr>
              <a:t> </a:t>
            </a:r>
            <a:r>
              <a:rPr lang="es-ES" sz="1800" spc="-5" dirty="0">
                <a:solidFill>
                  <a:srgbClr val="333333"/>
                </a:solidFill>
                <a:latin typeface="Georgia"/>
                <a:cs typeface="Georgia"/>
              </a:rPr>
              <a:t>"cliente</a:t>
            </a:r>
            <a:r>
              <a:rPr lang="es-ES" sz="1800" dirty="0">
                <a:solidFill>
                  <a:srgbClr val="333333"/>
                </a:solidFill>
                <a:latin typeface="Georgia"/>
                <a:cs typeface="Georgia"/>
              </a:rPr>
              <a:t> </a:t>
            </a:r>
            <a:r>
              <a:rPr lang="es-ES" sz="1800" spc="-5" dirty="0">
                <a:solidFill>
                  <a:srgbClr val="333333"/>
                </a:solidFill>
                <a:latin typeface="Georgia"/>
                <a:cs typeface="Georgia"/>
              </a:rPr>
              <a:t>web"</a:t>
            </a:r>
            <a:r>
              <a:rPr lang="es-ES" sz="1800" dirty="0">
                <a:solidFill>
                  <a:srgbClr val="333333"/>
                </a:solidFill>
                <a:latin typeface="Georgia"/>
                <a:cs typeface="Georgia"/>
              </a:rPr>
              <a:t> </a:t>
            </a:r>
            <a:r>
              <a:rPr lang="es-ES" sz="1800" spc="-5" dirty="0">
                <a:solidFill>
                  <a:srgbClr val="333333"/>
                </a:solidFill>
                <a:latin typeface="Georgia"/>
                <a:cs typeface="Georgia"/>
              </a:rPr>
              <a:t>y</a:t>
            </a:r>
            <a:r>
              <a:rPr lang="es-ES" sz="1800" dirty="0">
                <a:solidFill>
                  <a:srgbClr val="333333"/>
                </a:solidFill>
                <a:latin typeface="Georgia"/>
                <a:cs typeface="Georgia"/>
              </a:rPr>
              <a:t> </a:t>
            </a:r>
            <a:r>
              <a:rPr lang="es-ES" sz="1800" spc="-5" dirty="0">
                <a:solidFill>
                  <a:srgbClr val="333333"/>
                </a:solidFill>
                <a:latin typeface="Georgia"/>
                <a:cs typeface="Georgia"/>
              </a:rPr>
              <a:t>es</a:t>
            </a:r>
            <a:r>
              <a:rPr lang="es-ES" sz="1800" dirty="0">
                <a:solidFill>
                  <a:srgbClr val="333333"/>
                </a:solidFill>
                <a:latin typeface="Georgia"/>
                <a:cs typeface="Georgia"/>
              </a:rPr>
              <a:t> </a:t>
            </a:r>
            <a:r>
              <a:rPr lang="es-ES" sz="1800" spc="-5" dirty="0">
                <a:solidFill>
                  <a:srgbClr val="333333"/>
                </a:solidFill>
                <a:latin typeface="Georgia"/>
                <a:cs typeface="Georgia"/>
              </a:rPr>
              <a:t>el</a:t>
            </a:r>
            <a:r>
              <a:rPr lang="es-ES" sz="1800" dirty="0">
                <a:solidFill>
                  <a:srgbClr val="333333"/>
                </a:solidFill>
                <a:latin typeface="Georgia"/>
                <a:cs typeface="Georgia"/>
              </a:rPr>
              <a:t> </a:t>
            </a:r>
            <a:r>
              <a:rPr lang="es-ES" sz="1800" spc="-5" dirty="0">
                <a:solidFill>
                  <a:srgbClr val="333333"/>
                </a:solidFill>
                <a:latin typeface="Georgia"/>
                <a:cs typeface="Georgia"/>
              </a:rPr>
              <a:t>encargado</a:t>
            </a:r>
            <a:r>
              <a:rPr lang="es-ES" sz="1800" dirty="0">
                <a:solidFill>
                  <a:srgbClr val="333333"/>
                </a:solidFill>
                <a:latin typeface="Georgia"/>
                <a:cs typeface="Georgia"/>
              </a:rPr>
              <a:t> </a:t>
            </a:r>
            <a:r>
              <a:rPr lang="es-ES" sz="1800" spc="-5" dirty="0">
                <a:solidFill>
                  <a:srgbClr val="333333"/>
                </a:solidFill>
                <a:latin typeface="Georgia"/>
                <a:cs typeface="Georgia"/>
              </a:rPr>
              <a:t>de</a:t>
            </a:r>
            <a:r>
              <a:rPr lang="es-ES" sz="1800" dirty="0">
                <a:solidFill>
                  <a:srgbClr val="333333"/>
                </a:solidFill>
                <a:latin typeface="Georgia"/>
                <a:cs typeface="Georgia"/>
              </a:rPr>
              <a:t> </a:t>
            </a:r>
            <a:r>
              <a:rPr lang="es-ES" sz="1800" spc="-5" dirty="0">
                <a:solidFill>
                  <a:srgbClr val="333333"/>
                </a:solidFill>
                <a:latin typeface="Georgia"/>
                <a:cs typeface="Georgia"/>
              </a:rPr>
              <a:t>interpretar</a:t>
            </a:r>
            <a:r>
              <a:rPr lang="es-ES" sz="1800" dirty="0">
                <a:solidFill>
                  <a:srgbClr val="333333"/>
                </a:solidFill>
                <a:latin typeface="Georgia"/>
                <a:cs typeface="Georgia"/>
              </a:rPr>
              <a:t> </a:t>
            </a:r>
            <a:r>
              <a:rPr lang="es-ES" sz="1800" spc="-5" dirty="0">
                <a:solidFill>
                  <a:srgbClr val="333333"/>
                </a:solidFill>
                <a:latin typeface="Georgia"/>
                <a:cs typeface="Georgia"/>
              </a:rPr>
              <a:t>las </a:t>
            </a:r>
            <a:r>
              <a:rPr lang="es-ES" sz="1800" spc="-300" dirty="0">
                <a:solidFill>
                  <a:srgbClr val="333333"/>
                </a:solidFill>
                <a:latin typeface="Georgia"/>
                <a:cs typeface="Georgia"/>
              </a:rPr>
              <a:t> </a:t>
            </a:r>
            <a:r>
              <a:rPr lang="es-ES" sz="1800" spc="-5" dirty="0">
                <a:solidFill>
                  <a:srgbClr val="333333"/>
                </a:solidFill>
                <a:latin typeface="Georgia"/>
                <a:cs typeface="Georgia"/>
              </a:rPr>
              <a:t>instrucciones</a:t>
            </a:r>
            <a:r>
              <a:rPr lang="es-ES" sz="1800" dirty="0">
                <a:solidFill>
                  <a:srgbClr val="333333"/>
                </a:solidFill>
                <a:latin typeface="Georgia"/>
                <a:cs typeface="Georgia"/>
              </a:rPr>
              <a:t> </a:t>
            </a:r>
            <a:r>
              <a:rPr lang="es-ES" sz="1800" spc="-5" dirty="0" err="1">
                <a:solidFill>
                  <a:srgbClr val="333333"/>
                </a:solidFill>
                <a:latin typeface="Georgia"/>
                <a:cs typeface="Georgia"/>
              </a:rPr>
              <a:t>Javascript</a:t>
            </a:r>
            <a:r>
              <a:rPr lang="es-ES" sz="1800" dirty="0">
                <a:solidFill>
                  <a:srgbClr val="333333"/>
                </a:solidFill>
                <a:latin typeface="Georgia"/>
                <a:cs typeface="Georgia"/>
              </a:rPr>
              <a:t> </a:t>
            </a:r>
            <a:r>
              <a:rPr lang="es-ES" sz="1800" spc="-5" dirty="0">
                <a:solidFill>
                  <a:srgbClr val="333333"/>
                </a:solidFill>
                <a:latin typeface="Georgia"/>
                <a:cs typeface="Georgia"/>
              </a:rPr>
              <a:t>y</a:t>
            </a:r>
            <a:r>
              <a:rPr lang="es-ES" sz="1800" dirty="0">
                <a:solidFill>
                  <a:srgbClr val="333333"/>
                </a:solidFill>
                <a:latin typeface="Georgia"/>
                <a:cs typeface="Georgia"/>
              </a:rPr>
              <a:t> </a:t>
            </a:r>
            <a:r>
              <a:rPr lang="es-ES" sz="1800" spc="-5" dirty="0">
                <a:solidFill>
                  <a:srgbClr val="333333"/>
                </a:solidFill>
                <a:latin typeface="Georgia"/>
                <a:cs typeface="Georgia"/>
              </a:rPr>
              <a:t>ejecutarlas</a:t>
            </a:r>
            <a:r>
              <a:rPr lang="es-ES" sz="1800" dirty="0">
                <a:solidFill>
                  <a:srgbClr val="333333"/>
                </a:solidFill>
                <a:latin typeface="Georgia"/>
                <a:cs typeface="Georgia"/>
              </a:rPr>
              <a:t> </a:t>
            </a:r>
            <a:r>
              <a:rPr lang="es-ES" sz="1800" spc="-5" dirty="0">
                <a:solidFill>
                  <a:srgbClr val="333333"/>
                </a:solidFill>
                <a:latin typeface="Georgia"/>
                <a:cs typeface="Georgia"/>
              </a:rPr>
              <a:t>para</a:t>
            </a:r>
            <a:r>
              <a:rPr lang="es-ES" sz="1800" spc="5" dirty="0">
                <a:solidFill>
                  <a:srgbClr val="333333"/>
                </a:solidFill>
                <a:latin typeface="Georgia"/>
                <a:cs typeface="Georgia"/>
              </a:rPr>
              <a:t> </a:t>
            </a:r>
            <a:r>
              <a:rPr lang="es-ES" sz="1800" spc="-5" dirty="0">
                <a:solidFill>
                  <a:srgbClr val="333333"/>
                </a:solidFill>
                <a:latin typeface="Georgia"/>
                <a:cs typeface="Georgia"/>
              </a:rPr>
              <a:t>realizar</a:t>
            </a:r>
            <a:r>
              <a:rPr lang="es-ES" sz="1800" dirty="0">
                <a:solidFill>
                  <a:srgbClr val="333333"/>
                </a:solidFill>
                <a:latin typeface="Georgia"/>
                <a:cs typeface="Georgia"/>
              </a:rPr>
              <a:t> </a:t>
            </a:r>
            <a:r>
              <a:rPr lang="es-ES" sz="1800" spc="-5" dirty="0">
                <a:solidFill>
                  <a:srgbClr val="333333"/>
                </a:solidFill>
                <a:latin typeface="Georgia"/>
                <a:cs typeface="Georgia"/>
              </a:rPr>
              <a:t>estos</a:t>
            </a:r>
            <a:r>
              <a:rPr lang="es-ES" sz="1800" dirty="0">
                <a:solidFill>
                  <a:srgbClr val="333333"/>
                </a:solidFill>
                <a:latin typeface="Georgia"/>
                <a:cs typeface="Georgia"/>
              </a:rPr>
              <a:t> </a:t>
            </a:r>
            <a:r>
              <a:rPr lang="es-ES" sz="1800" spc="-5" dirty="0">
                <a:solidFill>
                  <a:srgbClr val="333333"/>
                </a:solidFill>
                <a:latin typeface="Georgia"/>
                <a:cs typeface="Georgia"/>
              </a:rPr>
              <a:t>efectos</a:t>
            </a:r>
            <a:r>
              <a:rPr lang="es-ES" sz="1800" dirty="0">
                <a:solidFill>
                  <a:srgbClr val="333333"/>
                </a:solidFill>
                <a:latin typeface="Georgia"/>
                <a:cs typeface="Georgia"/>
              </a:rPr>
              <a:t> e</a:t>
            </a:r>
            <a:r>
              <a:rPr lang="es-ES" sz="1800" spc="5" dirty="0">
                <a:solidFill>
                  <a:srgbClr val="333333"/>
                </a:solidFill>
                <a:latin typeface="Georgia"/>
                <a:cs typeface="Georgia"/>
              </a:rPr>
              <a:t> </a:t>
            </a:r>
            <a:r>
              <a:rPr lang="es-ES" sz="1800" spc="-5" dirty="0">
                <a:solidFill>
                  <a:srgbClr val="333333"/>
                </a:solidFill>
                <a:latin typeface="Georgia"/>
                <a:cs typeface="Georgia"/>
              </a:rPr>
              <a:t>interactividades,</a:t>
            </a:r>
            <a:r>
              <a:rPr lang="es-ES" sz="1800" dirty="0">
                <a:solidFill>
                  <a:srgbClr val="333333"/>
                </a:solidFill>
                <a:latin typeface="Georgia"/>
                <a:cs typeface="Georgia"/>
              </a:rPr>
              <a:t> </a:t>
            </a:r>
            <a:r>
              <a:rPr lang="es-ES" sz="1800" spc="-5" dirty="0">
                <a:solidFill>
                  <a:srgbClr val="333333"/>
                </a:solidFill>
                <a:latin typeface="Georgia"/>
                <a:cs typeface="Georgia"/>
              </a:rPr>
              <a:t>de</a:t>
            </a:r>
            <a:r>
              <a:rPr lang="es-ES" sz="1800" dirty="0">
                <a:solidFill>
                  <a:srgbClr val="333333"/>
                </a:solidFill>
                <a:latin typeface="Georgia"/>
                <a:cs typeface="Georgia"/>
              </a:rPr>
              <a:t> </a:t>
            </a:r>
            <a:r>
              <a:rPr lang="es-ES" sz="1800" spc="-5" dirty="0">
                <a:solidFill>
                  <a:srgbClr val="333333"/>
                </a:solidFill>
                <a:latin typeface="Georgia"/>
                <a:cs typeface="Georgia"/>
              </a:rPr>
              <a:t>modo </a:t>
            </a:r>
            <a:r>
              <a:rPr lang="es-ES" sz="1800" dirty="0">
                <a:solidFill>
                  <a:srgbClr val="333333"/>
                </a:solidFill>
                <a:latin typeface="Georgia"/>
                <a:cs typeface="Georgia"/>
              </a:rPr>
              <a:t> </a:t>
            </a:r>
            <a:r>
              <a:rPr lang="es-ES" sz="1800" spc="-5" dirty="0">
                <a:solidFill>
                  <a:srgbClr val="333333"/>
                </a:solidFill>
                <a:latin typeface="Georgia"/>
                <a:cs typeface="Georgia"/>
              </a:rPr>
              <a:t>que</a:t>
            </a:r>
            <a:r>
              <a:rPr lang="es-ES" sz="1800" dirty="0">
                <a:solidFill>
                  <a:srgbClr val="333333"/>
                </a:solidFill>
                <a:latin typeface="Georgia"/>
                <a:cs typeface="Georgia"/>
              </a:rPr>
              <a:t> </a:t>
            </a:r>
            <a:r>
              <a:rPr lang="es-ES" sz="1800" spc="-5" dirty="0">
                <a:solidFill>
                  <a:srgbClr val="333333"/>
                </a:solidFill>
                <a:latin typeface="Georgia"/>
                <a:cs typeface="Georgia"/>
              </a:rPr>
              <a:t>el</a:t>
            </a:r>
            <a:r>
              <a:rPr lang="es-ES" sz="1800" spc="5" dirty="0">
                <a:solidFill>
                  <a:srgbClr val="333333"/>
                </a:solidFill>
                <a:latin typeface="Georgia"/>
                <a:cs typeface="Georgia"/>
              </a:rPr>
              <a:t> </a:t>
            </a:r>
            <a:r>
              <a:rPr lang="es-ES" sz="1800" spc="-5" dirty="0">
                <a:solidFill>
                  <a:srgbClr val="333333"/>
                </a:solidFill>
                <a:latin typeface="Georgia"/>
                <a:cs typeface="Georgia"/>
              </a:rPr>
              <a:t>mayor</a:t>
            </a:r>
            <a:r>
              <a:rPr lang="es-ES" sz="1800" dirty="0">
                <a:solidFill>
                  <a:srgbClr val="333333"/>
                </a:solidFill>
                <a:latin typeface="Georgia"/>
                <a:cs typeface="Georgia"/>
              </a:rPr>
              <a:t> </a:t>
            </a:r>
            <a:r>
              <a:rPr lang="es-ES" sz="1800" spc="-5" dirty="0">
                <a:solidFill>
                  <a:srgbClr val="333333"/>
                </a:solidFill>
                <a:latin typeface="Georgia"/>
                <a:cs typeface="Georgia"/>
              </a:rPr>
              <a:t>recurso,</a:t>
            </a:r>
            <a:r>
              <a:rPr lang="es-ES" sz="1800" spc="5" dirty="0">
                <a:solidFill>
                  <a:srgbClr val="333333"/>
                </a:solidFill>
                <a:latin typeface="Georgia"/>
                <a:cs typeface="Georgia"/>
              </a:rPr>
              <a:t> </a:t>
            </a:r>
            <a:r>
              <a:rPr lang="es-ES" sz="1800" spc="-5" dirty="0">
                <a:solidFill>
                  <a:srgbClr val="333333"/>
                </a:solidFill>
                <a:latin typeface="Georgia"/>
                <a:cs typeface="Georgia"/>
              </a:rPr>
              <a:t>y</a:t>
            </a:r>
            <a:r>
              <a:rPr lang="es-ES" sz="1800" dirty="0">
                <a:solidFill>
                  <a:srgbClr val="333333"/>
                </a:solidFill>
                <a:latin typeface="Georgia"/>
                <a:cs typeface="Georgia"/>
              </a:rPr>
              <a:t> </a:t>
            </a:r>
            <a:r>
              <a:rPr lang="es-ES" sz="1800" spc="-5" dirty="0">
                <a:solidFill>
                  <a:srgbClr val="333333"/>
                </a:solidFill>
                <a:latin typeface="Georgia"/>
                <a:cs typeface="Georgia"/>
              </a:rPr>
              <a:t>a</a:t>
            </a:r>
            <a:r>
              <a:rPr lang="es-ES" sz="1800" spc="5" dirty="0">
                <a:solidFill>
                  <a:srgbClr val="333333"/>
                </a:solidFill>
                <a:latin typeface="Georgia"/>
                <a:cs typeface="Georgia"/>
              </a:rPr>
              <a:t> </a:t>
            </a:r>
            <a:r>
              <a:rPr lang="es-ES" sz="1800" spc="-5" dirty="0">
                <a:solidFill>
                  <a:srgbClr val="333333"/>
                </a:solidFill>
                <a:latin typeface="Georgia"/>
                <a:cs typeface="Georgia"/>
              </a:rPr>
              <a:t>menudo</a:t>
            </a:r>
            <a:r>
              <a:rPr lang="es-ES" sz="1800" spc="5" dirty="0">
                <a:solidFill>
                  <a:srgbClr val="333333"/>
                </a:solidFill>
                <a:latin typeface="Georgia"/>
                <a:cs typeface="Georgia"/>
              </a:rPr>
              <a:t> </a:t>
            </a:r>
            <a:r>
              <a:rPr lang="es-ES" sz="1800" spc="-5" dirty="0">
                <a:solidFill>
                  <a:srgbClr val="333333"/>
                </a:solidFill>
                <a:latin typeface="Georgia"/>
                <a:cs typeface="Georgia"/>
              </a:rPr>
              <a:t>el</a:t>
            </a:r>
            <a:r>
              <a:rPr lang="es-ES" sz="1800" dirty="0">
                <a:solidFill>
                  <a:srgbClr val="333333"/>
                </a:solidFill>
                <a:latin typeface="Georgia"/>
                <a:cs typeface="Georgia"/>
              </a:rPr>
              <a:t> </a:t>
            </a:r>
            <a:r>
              <a:rPr lang="es-ES" sz="1800" spc="-5" dirty="0">
                <a:solidFill>
                  <a:srgbClr val="333333"/>
                </a:solidFill>
                <a:latin typeface="Georgia"/>
                <a:cs typeface="Georgia"/>
              </a:rPr>
              <a:t>único,</a:t>
            </a:r>
            <a:r>
              <a:rPr lang="es-ES" sz="1800" spc="5" dirty="0">
                <a:solidFill>
                  <a:srgbClr val="333333"/>
                </a:solidFill>
                <a:latin typeface="Georgia"/>
                <a:cs typeface="Georgia"/>
              </a:rPr>
              <a:t> </a:t>
            </a:r>
            <a:r>
              <a:rPr lang="es-ES" sz="1800" spc="-5" dirty="0">
                <a:solidFill>
                  <a:srgbClr val="333333"/>
                </a:solidFill>
                <a:latin typeface="Georgia"/>
                <a:cs typeface="Georgia"/>
              </a:rPr>
              <a:t>con</a:t>
            </a:r>
            <a:r>
              <a:rPr lang="es-ES" sz="1800" dirty="0">
                <a:solidFill>
                  <a:srgbClr val="333333"/>
                </a:solidFill>
                <a:latin typeface="Georgia"/>
                <a:cs typeface="Georgia"/>
              </a:rPr>
              <a:t> </a:t>
            </a:r>
            <a:r>
              <a:rPr lang="es-ES" sz="1800" spc="-5" dirty="0">
                <a:solidFill>
                  <a:srgbClr val="333333"/>
                </a:solidFill>
                <a:latin typeface="Georgia"/>
                <a:cs typeface="Georgia"/>
              </a:rPr>
              <a:t>que</a:t>
            </a:r>
            <a:r>
              <a:rPr lang="es-ES" sz="1800" spc="5" dirty="0">
                <a:solidFill>
                  <a:srgbClr val="333333"/>
                </a:solidFill>
                <a:latin typeface="Georgia"/>
                <a:cs typeface="Georgia"/>
              </a:rPr>
              <a:t> </a:t>
            </a:r>
            <a:r>
              <a:rPr lang="es-ES" sz="1800" spc="-5" dirty="0">
                <a:solidFill>
                  <a:srgbClr val="333333"/>
                </a:solidFill>
                <a:latin typeface="Georgia"/>
                <a:cs typeface="Georgia"/>
              </a:rPr>
              <a:t>cuenta</a:t>
            </a:r>
            <a:r>
              <a:rPr lang="es-ES" sz="1800" spc="5" dirty="0">
                <a:solidFill>
                  <a:srgbClr val="333333"/>
                </a:solidFill>
                <a:latin typeface="Georgia"/>
                <a:cs typeface="Georgia"/>
              </a:rPr>
              <a:t> </a:t>
            </a:r>
            <a:r>
              <a:rPr lang="es-ES" sz="1800" spc="-5" dirty="0">
                <a:solidFill>
                  <a:srgbClr val="333333"/>
                </a:solidFill>
                <a:latin typeface="Georgia"/>
                <a:cs typeface="Georgia"/>
              </a:rPr>
              <a:t>este</a:t>
            </a:r>
            <a:r>
              <a:rPr lang="es-ES" sz="1800" dirty="0">
                <a:solidFill>
                  <a:srgbClr val="333333"/>
                </a:solidFill>
                <a:latin typeface="Georgia"/>
                <a:cs typeface="Georgia"/>
              </a:rPr>
              <a:t> </a:t>
            </a:r>
            <a:r>
              <a:rPr lang="es-ES" sz="1800" spc="-5" dirty="0">
                <a:solidFill>
                  <a:srgbClr val="333333"/>
                </a:solidFill>
                <a:latin typeface="Georgia"/>
                <a:cs typeface="Georgia"/>
              </a:rPr>
              <a:t>lenguaje</a:t>
            </a:r>
            <a:r>
              <a:rPr lang="es-ES" sz="1800" spc="5" dirty="0">
                <a:solidFill>
                  <a:srgbClr val="333333"/>
                </a:solidFill>
                <a:latin typeface="Georgia"/>
                <a:cs typeface="Georgia"/>
              </a:rPr>
              <a:t> </a:t>
            </a:r>
            <a:r>
              <a:rPr lang="es-ES" sz="1800" spc="-5" dirty="0">
                <a:solidFill>
                  <a:srgbClr val="333333"/>
                </a:solidFill>
                <a:latin typeface="Georgia"/>
                <a:cs typeface="Georgia"/>
              </a:rPr>
              <a:t>es</a:t>
            </a:r>
            <a:r>
              <a:rPr lang="es-ES" sz="1800" dirty="0">
                <a:solidFill>
                  <a:srgbClr val="333333"/>
                </a:solidFill>
                <a:latin typeface="Georgia"/>
                <a:cs typeface="Georgia"/>
              </a:rPr>
              <a:t> </a:t>
            </a:r>
            <a:r>
              <a:rPr lang="es-ES" sz="1800" spc="-5" dirty="0">
                <a:solidFill>
                  <a:srgbClr val="333333"/>
                </a:solidFill>
                <a:latin typeface="Georgia"/>
                <a:cs typeface="Georgia"/>
              </a:rPr>
              <a:t>el</a:t>
            </a:r>
            <a:r>
              <a:rPr lang="es-ES" sz="1800" spc="5" dirty="0">
                <a:solidFill>
                  <a:srgbClr val="333333"/>
                </a:solidFill>
                <a:latin typeface="Georgia"/>
                <a:cs typeface="Georgia"/>
              </a:rPr>
              <a:t> </a:t>
            </a:r>
            <a:r>
              <a:rPr lang="es-ES" sz="1800" spc="-5" dirty="0">
                <a:solidFill>
                  <a:srgbClr val="333333"/>
                </a:solidFill>
                <a:latin typeface="Georgia"/>
                <a:cs typeface="Georgia"/>
              </a:rPr>
              <a:t>propio </a:t>
            </a:r>
            <a:r>
              <a:rPr lang="es-ES" sz="1800" dirty="0">
                <a:solidFill>
                  <a:srgbClr val="333333"/>
                </a:solidFill>
                <a:latin typeface="Georgia"/>
                <a:cs typeface="Georgia"/>
              </a:rPr>
              <a:t> </a:t>
            </a:r>
            <a:r>
              <a:rPr lang="es-ES" sz="1800" spc="-5" dirty="0">
                <a:solidFill>
                  <a:srgbClr val="333333"/>
                </a:solidFill>
                <a:latin typeface="Georgia"/>
                <a:cs typeface="Georgia"/>
              </a:rPr>
              <a:t>navegador.</a:t>
            </a:r>
          </a:p>
          <a:p>
            <a:pPr marL="12700" marR="40005">
              <a:lnSpc>
                <a:spcPts val="1500"/>
              </a:lnSpc>
              <a:spcBef>
                <a:spcPts val="1300"/>
              </a:spcBef>
            </a:pPr>
            <a:endParaRPr lang="es-ES" sz="1800" dirty="0">
              <a:latin typeface="Georgia"/>
              <a:cs typeface="Georgia"/>
            </a:endParaRPr>
          </a:p>
        </p:txBody>
      </p:sp>
    </p:spTree>
    <p:extLst>
      <p:ext uri="{BB962C8B-B14F-4D97-AF65-F5344CB8AC3E}">
        <p14:creationId xmlns:p14="http://schemas.microsoft.com/office/powerpoint/2010/main" val="1966261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1976237" y="154576"/>
            <a:ext cx="8911687" cy="420919"/>
          </a:xfrm>
        </p:spPr>
        <p:txBody>
          <a:bodyPr>
            <a:normAutofit fontScale="90000"/>
          </a:bodyPr>
          <a:lstStyle/>
          <a:p>
            <a:r>
              <a:rPr lang="en-US" dirty="0" err="1">
                <a:solidFill>
                  <a:srgbClr val="002060"/>
                </a:solidFill>
              </a:rPr>
              <a:t>Introducción</a:t>
            </a:r>
            <a:endParaRPr lang="en-US" dirty="0">
              <a:solidFill>
                <a:srgbClr val="002060"/>
              </a:solidFill>
            </a:endParaRPr>
          </a:p>
        </p:txBody>
      </p:sp>
      <p:sp>
        <p:nvSpPr>
          <p:cNvPr id="4" name="TextBox 3">
            <a:extLst>
              <a:ext uri="{FF2B5EF4-FFF2-40B4-BE49-F238E27FC236}">
                <a16:creationId xmlns:a16="http://schemas.microsoft.com/office/drawing/2014/main" id="{89CDBB96-582D-4D33-A3C3-5DB037292985}"/>
              </a:ext>
            </a:extLst>
          </p:cNvPr>
          <p:cNvSpPr txBox="1"/>
          <p:nvPr/>
        </p:nvSpPr>
        <p:spPr>
          <a:xfrm>
            <a:off x="1624123" y="1787373"/>
            <a:ext cx="9143114" cy="3686458"/>
          </a:xfrm>
          <a:prstGeom prst="rect">
            <a:avLst/>
          </a:prstGeom>
          <a:noFill/>
        </p:spPr>
        <p:txBody>
          <a:bodyPr wrap="square">
            <a:spAutoFit/>
          </a:bodyPr>
          <a:lstStyle/>
          <a:p>
            <a:pPr marL="12700">
              <a:lnSpc>
                <a:spcPct val="150000"/>
              </a:lnSpc>
              <a:spcBef>
                <a:spcPts val="1200"/>
              </a:spcBef>
            </a:pPr>
            <a:r>
              <a:rPr lang="es-ES" sz="1800" spc="-5" dirty="0">
                <a:solidFill>
                  <a:srgbClr val="5C5822"/>
                </a:solidFill>
                <a:latin typeface="Trebuchet MS"/>
                <a:cs typeface="Trebuchet MS"/>
              </a:rPr>
              <a:t>Qué</a:t>
            </a:r>
            <a:r>
              <a:rPr lang="es-ES" sz="1800" spc="-35" dirty="0">
                <a:solidFill>
                  <a:srgbClr val="5C5822"/>
                </a:solidFill>
                <a:latin typeface="Trebuchet MS"/>
                <a:cs typeface="Trebuchet MS"/>
              </a:rPr>
              <a:t> </a:t>
            </a:r>
            <a:r>
              <a:rPr lang="es-ES" sz="1800" spc="-5" dirty="0">
                <a:solidFill>
                  <a:srgbClr val="5C5822"/>
                </a:solidFill>
                <a:latin typeface="Trebuchet MS"/>
                <a:cs typeface="Trebuchet MS"/>
              </a:rPr>
              <a:t>es</a:t>
            </a:r>
            <a:r>
              <a:rPr lang="es-ES" sz="1800" spc="-30" dirty="0">
                <a:solidFill>
                  <a:srgbClr val="5C5822"/>
                </a:solidFill>
                <a:latin typeface="Trebuchet MS"/>
                <a:cs typeface="Trebuchet MS"/>
              </a:rPr>
              <a:t> </a:t>
            </a:r>
            <a:r>
              <a:rPr lang="es-ES" sz="1800" spc="-5" dirty="0" err="1">
                <a:solidFill>
                  <a:srgbClr val="5C5822"/>
                </a:solidFill>
                <a:latin typeface="Trebuchet MS"/>
                <a:cs typeface="Trebuchet MS"/>
              </a:rPr>
              <a:t>Javascript</a:t>
            </a:r>
            <a:endParaRPr lang="es-ES" sz="1800" dirty="0">
              <a:latin typeface="Trebuchet MS"/>
              <a:cs typeface="Trebuchet MS"/>
            </a:endParaRPr>
          </a:p>
          <a:p>
            <a:pPr marL="12700">
              <a:lnSpc>
                <a:spcPct val="150000"/>
              </a:lnSpc>
              <a:spcBef>
                <a:spcPts val="1200"/>
              </a:spcBef>
            </a:pPr>
            <a:r>
              <a:rPr lang="es-ES" sz="1800" spc="-5" dirty="0">
                <a:solidFill>
                  <a:srgbClr val="333333"/>
                </a:solidFill>
                <a:latin typeface="Georgia"/>
                <a:cs typeface="Georgia"/>
              </a:rPr>
              <a:t>Entre</a:t>
            </a:r>
            <a:r>
              <a:rPr lang="es-ES" sz="1800" dirty="0">
                <a:solidFill>
                  <a:srgbClr val="333333"/>
                </a:solidFill>
                <a:latin typeface="Georgia"/>
                <a:cs typeface="Georgia"/>
              </a:rPr>
              <a:t> </a:t>
            </a:r>
            <a:r>
              <a:rPr lang="es-ES" sz="1800" spc="-5" dirty="0">
                <a:solidFill>
                  <a:srgbClr val="333333"/>
                </a:solidFill>
                <a:latin typeface="Georgia"/>
                <a:cs typeface="Georgia"/>
              </a:rPr>
              <a:t>las</a:t>
            </a:r>
            <a:r>
              <a:rPr lang="es-ES" sz="1800" dirty="0">
                <a:solidFill>
                  <a:srgbClr val="333333"/>
                </a:solidFill>
                <a:latin typeface="Georgia"/>
                <a:cs typeface="Georgia"/>
              </a:rPr>
              <a:t> </a:t>
            </a:r>
            <a:r>
              <a:rPr lang="es-ES" sz="1800" spc="-5" dirty="0">
                <a:solidFill>
                  <a:srgbClr val="333333"/>
                </a:solidFill>
                <a:latin typeface="Georgia"/>
                <a:cs typeface="Georgia"/>
              </a:rPr>
              <a:t>acciones</a:t>
            </a:r>
            <a:r>
              <a:rPr lang="es-ES" sz="1800" dirty="0">
                <a:solidFill>
                  <a:srgbClr val="333333"/>
                </a:solidFill>
                <a:latin typeface="Georgia"/>
                <a:cs typeface="Georgia"/>
              </a:rPr>
              <a:t> </a:t>
            </a:r>
            <a:r>
              <a:rPr lang="es-ES" sz="1800" spc="-5" dirty="0">
                <a:solidFill>
                  <a:srgbClr val="333333"/>
                </a:solidFill>
                <a:latin typeface="Georgia"/>
                <a:cs typeface="Georgia"/>
              </a:rPr>
              <a:t>típicas</a:t>
            </a:r>
            <a:r>
              <a:rPr lang="es-ES" sz="1800" dirty="0">
                <a:solidFill>
                  <a:srgbClr val="333333"/>
                </a:solidFill>
                <a:latin typeface="Georgia"/>
                <a:cs typeface="Georgia"/>
              </a:rPr>
              <a:t> </a:t>
            </a:r>
            <a:r>
              <a:rPr lang="es-ES" sz="1800" spc="-5" dirty="0">
                <a:solidFill>
                  <a:srgbClr val="333333"/>
                </a:solidFill>
                <a:latin typeface="Georgia"/>
                <a:cs typeface="Georgia"/>
              </a:rPr>
              <a:t>que</a:t>
            </a:r>
            <a:r>
              <a:rPr lang="es-ES" sz="1800" spc="5" dirty="0">
                <a:solidFill>
                  <a:srgbClr val="333333"/>
                </a:solidFill>
                <a:latin typeface="Georgia"/>
                <a:cs typeface="Georgia"/>
              </a:rPr>
              <a:t> </a:t>
            </a:r>
            <a:r>
              <a:rPr lang="es-ES" sz="1800" spc="-5" dirty="0">
                <a:solidFill>
                  <a:srgbClr val="333333"/>
                </a:solidFill>
                <a:latin typeface="Georgia"/>
                <a:cs typeface="Georgia"/>
              </a:rPr>
              <a:t>se</a:t>
            </a:r>
            <a:r>
              <a:rPr lang="es-ES" sz="1800" dirty="0">
                <a:solidFill>
                  <a:srgbClr val="333333"/>
                </a:solidFill>
                <a:latin typeface="Georgia"/>
                <a:cs typeface="Georgia"/>
              </a:rPr>
              <a:t> </a:t>
            </a:r>
            <a:r>
              <a:rPr lang="es-ES" sz="1800" spc="-5" dirty="0">
                <a:solidFill>
                  <a:srgbClr val="333333"/>
                </a:solidFill>
                <a:latin typeface="Georgia"/>
                <a:cs typeface="Georgia"/>
              </a:rPr>
              <a:t>pueden</a:t>
            </a:r>
            <a:r>
              <a:rPr lang="es-ES" sz="1800" dirty="0">
                <a:solidFill>
                  <a:srgbClr val="333333"/>
                </a:solidFill>
                <a:latin typeface="Georgia"/>
                <a:cs typeface="Georgia"/>
              </a:rPr>
              <a:t> </a:t>
            </a:r>
            <a:r>
              <a:rPr lang="es-ES" sz="1800" spc="-5" dirty="0">
                <a:solidFill>
                  <a:srgbClr val="333333"/>
                </a:solidFill>
                <a:latin typeface="Georgia"/>
                <a:cs typeface="Georgia"/>
              </a:rPr>
              <a:t>realizar</a:t>
            </a:r>
            <a:r>
              <a:rPr lang="es-ES" sz="1800" dirty="0">
                <a:solidFill>
                  <a:srgbClr val="333333"/>
                </a:solidFill>
                <a:latin typeface="Georgia"/>
                <a:cs typeface="Georgia"/>
              </a:rPr>
              <a:t> </a:t>
            </a:r>
            <a:r>
              <a:rPr lang="es-ES" sz="1800" spc="-5" dirty="0">
                <a:solidFill>
                  <a:srgbClr val="333333"/>
                </a:solidFill>
                <a:latin typeface="Georgia"/>
                <a:cs typeface="Georgia"/>
              </a:rPr>
              <a:t>en</a:t>
            </a:r>
            <a:r>
              <a:rPr lang="es-ES" sz="1800" dirty="0">
                <a:solidFill>
                  <a:srgbClr val="333333"/>
                </a:solidFill>
                <a:latin typeface="Georgia"/>
                <a:cs typeface="Georgia"/>
              </a:rPr>
              <a:t> </a:t>
            </a:r>
            <a:r>
              <a:rPr lang="es-ES" sz="1800" spc="-5" dirty="0" err="1">
                <a:solidFill>
                  <a:srgbClr val="333333"/>
                </a:solidFill>
                <a:latin typeface="Georgia"/>
                <a:cs typeface="Georgia"/>
              </a:rPr>
              <a:t>Javascript</a:t>
            </a:r>
            <a:r>
              <a:rPr lang="es-ES" sz="1800" spc="5" dirty="0">
                <a:solidFill>
                  <a:srgbClr val="333333"/>
                </a:solidFill>
                <a:latin typeface="Georgia"/>
                <a:cs typeface="Georgia"/>
              </a:rPr>
              <a:t> </a:t>
            </a:r>
            <a:r>
              <a:rPr lang="es-ES" sz="1800" spc="-5" dirty="0">
                <a:solidFill>
                  <a:srgbClr val="333333"/>
                </a:solidFill>
                <a:latin typeface="Georgia"/>
                <a:cs typeface="Georgia"/>
              </a:rPr>
              <a:t>tenemos</a:t>
            </a:r>
            <a:r>
              <a:rPr lang="es-ES" sz="1800" dirty="0">
                <a:solidFill>
                  <a:srgbClr val="333333"/>
                </a:solidFill>
                <a:latin typeface="Georgia"/>
                <a:cs typeface="Georgia"/>
              </a:rPr>
              <a:t> </a:t>
            </a:r>
            <a:r>
              <a:rPr lang="es-ES" sz="1800" spc="-5" dirty="0">
                <a:solidFill>
                  <a:srgbClr val="333333"/>
                </a:solidFill>
                <a:latin typeface="Georgia"/>
                <a:cs typeface="Georgia"/>
              </a:rPr>
              <a:t>dos</a:t>
            </a:r>
            <a:r>
              <a:rPr lang="es-ES" sz="1800" dirty="0">
                <a:solidFill>
                  <a:srgbClr val="333333"/>
                </a:solidFill>
                <a:latin typeface="Georgia"/>
                <a:cs typeface="Georgia"/>
              </a:rPr>
              <a:t> </a:t>
            </a:r>
            <a:r>
              <a:rPr lang="es-ES" sz="1800" spc="-5" dirty="0">
                <a:solidFill>
                  <a:srgbClr val="333333"/>
                </a:solidFill>
                <a:latin typeface="Georgia"/>
                <a:cs typeface="Georgia"/>
              </a:rPr>
              <a:t>vertientes.</a:t>
            </a:r>
            <a:endParaRPr lang="es-ES" sz="1800" dirty="0">
              <a:latin typeface="Georgia"/>
              <a:cs typeface="Georgia"/>
            </a:endParaRPr>
          </a:p>
          <a:p>
            <a:pPr marL="806450" marR="48895" indent="-285750">
              <a:lnSpc>
                <a:spcPct val="150000"/>
              </a:lnSpc>
              <a:spcBef>
                <a:spcPts val="1340"/>
              </a:spcBef>
              <a:buFont typeface="Arial" panose="020B0604020202020204" pitchFamily="34" charset="0"/>
              <a:buChar char="•"/>
            </a:pPr>
            <a:r>
              <a:rPr lang="es-ES" sz="1800" b="1" spc="-5" dirty="0">
                <a:solidFill>
                  <a:srgbClr val="333333"/>
                </a:solidFill>
                <a:latin typeface="Georgia"/>
                <a:cs typeface="Georgia"/>
              </a:rPr>
              <a:t>Por</a:t>
            </a:r>
            <a:r>
              <a:rPr lang="es-ES" sz="1800" b="1" dirty="0">
                <a:solidFill>
                  <a:srgbClr val="333333"/>
                </a:solidFill>
                <a:latin typeface="Georgia"/>
                <a:cs typeface="Georgia"/>
              </a:rPr>
              <a:t> </a:t>
            </a:r>
            <a:r>
              <a:rPr lang="es-ES" sz="1800" b="1" spc="-5" dirty="0">
                <a:solidFill>
                  <a:srgbClr val="333333"/>
                </a:solidFill>
                <a:latin typeface="Georgia"/>
                <a:cs typeface="Georgia"/>
              </a:rPr>
              <a:t>un</a:t>
            </a:r>
            <a:r>
              <a:rPr lang="es-ES" sz="1800" b="1" dirty="0">
                <a:solidFill>
                  <a:srgbClr val="333333"/>
                </a:solidFill>
                <a:latin typeface="Georgia"/>
                <a:cs typeface="Georgia"/>
              </a:rPr>
              <a:t> </a:t>
            </a:r>
            <a:r>
              <a:rPr lang="es-ES" sz="1800" b="1" spc="-5" dirty="0">
                <a:solidFill>
                  <a:srgbClr val="333333"/>
                </a:solidFill>
                <a:latin typeface="Georgia"/>
                <a:cs typeface="Georgia"/>
              </a:rPr>
              <a:t>lado</a:t>
            </a:r>
            <a:r>
              <a:rPr lang="es-ES" sz="1800" b="1" dirty="0">
                <a:solidFill>
                  <a:srgbClr val="333333"/>
                </a:solidFill>
                <a:latin typeface="Georgia"/>
                <a:cs typeface="Georgia"/>
              </a:rPr>
              <a:t> </a:t>
            </a:r>
            <a:r>
              <a:rPr lang="es-ES" sz="1800" b="1" spc="-5" dirty="0">
                <a:solidFill>
                  <a:srgbClr val="333333"/>
                </a:solidFill>
                <a:latin typeface="Georgia"/>
                <a:cs typeface="Georgia"/>
              </a:rPr>
              <a:t>los</a:t>
            </a:r>
            <a:r>
              <a:rPr lang="es-ES" sz="1800" b="1" dirty="0">
                <a:solidFill>
                  <a:srgbClr val="333333"/>
                </a:solidFill>
                <a:latin typeface="Georgia"/>
                <a:cs typeface="Georgia"/>
              </a:rPr>
              <a:t> </a:t>
            </a:r>
            <a:r>
              <a:rPr lang="es-ES" sz="1800" b="1" spc="-5" dirty="0">
                <a:solidFill>
                  <a:srgbClr val="333333"/>
                </a:solidFill>
                <a:latin typeface="Georgia"/>
                <a:cs typeface="Georgia"/>
              </a:rPr>
              <a:t>efectos</a:t>
            </a:r>
            <a:r>
              <a:rPr lang="es-ES" sz="1800" b="1" dirty="0">
                <a:solidFill>
                  <a:srgbClr val="333333"/>
                </a:solidFill>
                <a:latin typeface="Georgia"/>
                <a:cs typeface="Georgia"/>
              </a:rPr>
              <a:t> </a:t>
            </a:r>
            <a:r>
              <a:rPr lang="es-ES" sz="1800" b="1" spc="-5" dirty="0">
                <a:solidFill>
                  <a:srgbClr val="333333"/>
                </a:solidFill>
                <a:latin typeface="Georgia"/>
                <a:cs typeface="Georgia"/>
              </a:rPr>
              <a:t>especiales</a:t>
            </a:r>
            <a:r>
              <a:rPr lang="es-ES" sz="1800" b="1" dirty="0">
                <a:solidFill>
                  <a:srgbClr val="333333"/>
                </a:solidFill>
                <a:latin typeface="Georgia"/>
                <a:cs typeface="Georgia"/>
              </a:rPr>
              <a:t> </a:t>
            </a:r>
            <a:r>
              <a:rPr lang="es-ES" sz="1800" b="1" spc="-5" dirty="0">
                <a:solidFill>
                  <a:srgbClr val="333333"/>
                </a:solidFill>
                <a:latin typeface="Georgia"/>
                <a:cs typeface="Georgia"/>
              </a:rPr>
              <a:t>sobre</a:t>
            </a:r>
            <a:r>
              <a:rPr lang="es-ES" sz="1800" b="1" dirty="0">
                <a:solidFill>
                  <a:srgbClr val="333333"/>
                </a:solidFill>
                <a:latin typeface="Georgia"/>
                <a:cs typeface="Georgia"/>
              </a:rPr>
              <a:t> </a:t>
            </a:r>
            <a:r>
              <a:rPr lang="es-ES" sz="1800" b="1" spc="-5" dirty="0">
                <a:solidFill>
                  <a:srgbClr val="333333"/>
                </a:solidFill>
                <a:latin typeface="Georgia"/>
                <a:cs typeface="Georgia"/>
              </a:rPr>
              <a:t>páginas</a:t>
            </a:r>
            <a:r>
              <a:rPr lang="es-ES" sz="1800" b="1" dirty="0">
                <a:solidFill>
                  <a:srgbClr val="333333"/>
                </a:solidFill>
                <a:latin typeface="Georgia"/>
                <a:cs typeface="Georgia"/>
              </a:rPr>
              <a:t> </a:t>
            </a:r>
            <a:r>
              <a:rPr lang="es-ES" sz="1800" b="1" spc="-5" dirty="0">
                <a:solidFill>
                  <a:srgbClr val="333333"/>
                </a:solidFill>
                <a:latin typeface="Georgia"/>
                <a:cs typeface="Georgia"/>
              </a:rPr>
              <a:t>web</a:t>
            </a:r>
            <a:r>
              <a:rPr lang="es-ES" sz="1800" spc="-5" dirty="0">
                <a:solidFill>
                  <a:srgbClr val="333333"/>
                </a:solidFill>
                <a:latin typeface="Georgia"/>
                <a:cs typeface="Georgia"/>
              </a:rPr>
              <a:t>,</a:t>
            </a:r>
            <a:r>
              <a:rPr lang="es-ES" sz="1800" dirty="0">
                <a:solidFill>
                  <a:srgbClr val="333333"/>
                </a:solidFill>
                <a:latin typeface="Georgia"/>
                <a:cs typeface="Georgia"/>
              </a:rPr>
              <a:t> </a:t>
            </a:r>
            <a:r>
              <a:rPr lang="es-ES" sz="1800" spc="-5" dirty="0">
                <a:solidFill>
                  <a:srgbClr val="333333"/>
                </a:solidFill>
                <a:latin typeface="Georgia"/>
                <a:cs typeface="Georgia"/>
              </a:rPr>
              <a:t>para</a:t>
            </a:r>
            <a:r>
              <a:rPr lang="es-ES" sz="1800" dirty="0">
                <a:solidFill>
                  <a:srgbClr val="333333"/>
                </a:solidFill>
                <a:latin typeface="Georgia"/>
                <a:cs typeface="Georgia"/>
              </a:rPr>
              <a:t> </a:t>
            </a:r>
            <a:r>
              <a:rPr lang="es-ES" sz="1800" spc="-5" dirty="0">
                <a:solidFill>
                  <a:srgbClr val="333333"/>
                </a:solidFill>
                <a:latin typeface="Georgia"/>
                <a:cs typeface="Georgia"/>
              </a:rPr>
              <a:t>crear</a:t>
            </a:r>
            <a:r>
              <a:rPr lang="es-ES" sz="1800" dirty="0">
                <a:solidFill>
                  <a:srgbClr val="333333"/>
                </a:solidFill>
                <a:latin typeface="Georgia"/>
                <a:cs typeface="Georgia"/>
              </a:rPr>
              <a:t> </a:t>
            </a:r>
            <a:r>
              <a:rPr lang="es-ES" sz="1800" spc="-5" dirty="0">
                <a:solidFill>
                  <a:srgbClr val="333333"/>
                </a:solidFill>
                <a:latin typeface="Georgia"/>
                <a:cs typeface="Georgia"/>
              </a:rPr>
              <a:t>contenidos</a:t>
            </a:r>
            <a:r>
              <a:rPr lang="es-ES" sz="1800" dirty="0">
                <a:solidFill>
                  <a:srgbClr val="333333"/>
                </a:solidFill>
                <a:latin typeface="Georgia"/>
                <a:cs typeface="Georgia"/>
              </a:rPr>
              <a:t> </a:t>
            </a:r>
            <a:r>
              <a:rPr lang="es-ES" sz="1800" spc="-5" dirty="0">
                <a:solidFill>
                  <a:srgbClr val="333333"/>
                </a:solidFill>
                <a:latin typeface="Georgia"/>
                <a:cs typeface="Georgia"/>
              </a:rPr>
              <a:t>dinámicos</a:t>
            </a:r>
            <a:r>
              <a:rPr lang="es-ES" sz="1800" dirty="0">
                <a:solidFill>
                  <a:srgbClr val="333333"/>
                </a:solidFill>
                <a:latin typeface="Georgia"/>
                <a:cs typeface="Georgia"/>
              </a:rPr>
              <a:t> </a:t>
            </a:r>
            <a:r>
              <a:rPr lang="es-ES" sz="1800" spc="-5" dirty="0">
                <a:solidFill>
                  <a:srgbClr val="333333"/>
                </a:solidFill>
                <a:latin typeface="Georgia"/>
                <a:cs typeface="Georgia"/>
              </a:rPr>
              <a:t>y </a:t>
            </a:r>
            <a:r>
              <a:rPr lang="es-ES" sz="1800" spc="-300" dirty="0">
                <a:solidFill>
                  <a:srgbClr val="333333"/>
                </a:solidFill>
                <a:latin typeface="Georgia"/>
                <a:cs typeface="Georgia"/>
              </a:rPr>
              <a:t> </a:t>
            </a:r>
            <a:r>
              <a:rPr lang="es-ES" sz="1800" spc="-5" dirty="0">
                <a:solidFill>
                  <a:srgbClr val="333333"/>
                </a:solidFill>
                <a:latin typeface="Georgia"/>
                <a:cs typeface="Georgia"/>
              </a:rPr>
              <a:t>elementos de la página</a:t>
            </a:r>
            <a:r>
              <a:rPr lang="es-ES" sz="1800" dirty="0">
                <a:solidFill>
                  <a:srgbClr val="333333"/>
                </a:solidFill>
                <a:latin typeface="Georgia"/>
                <a:cs typeface="Georgia"/>
              </a:rPr>
              <a:t> </a:t>
            </a:r>
            <a:r>
              <a:rPr lang="es-ES" sz="1800" spc="-5" dirty="0">
                <a:solidFill>
                  <a:srgbClr val="333333"/>
                </a:solidFill>
                <a:latin typeface="Georgia"/>
                <a:cs typeface="Georgia"/>
              </a:rPr>
              <a:t>que tengan movimiento, cambien</a:t>
            </a:r>
            <a:r>
              <a:rPr lang="es-ES" sz="1800" dirty="0">
                <a:solidFill>
                  <a:srgbClr val="333333"/>
                </a:solidFill>
                <a:latin typeface="Georgia"/>
                <a:cs typeface="Georgia"/>
              </a:rPr>
              <a:t> </a:t>
            </a:r>
            <a:r>
              <a:rPr lang="es-ES" sz="1800" spc="-5" dirty="0">
                <a:solidFill>
                  <a:srgbClr val="333333"/>
                </a:solidFill>
                <a:latin typeface="Georgia"/>
                <a:cs typeface="Georgia"/>
              </a:rPr>
              <a:t>de color o cualquier</a:t>
            </a:r>
            <a:r>
              <a:rPr lang="es-ES" sz="1800" dirty="0">
                <a:solidFill>
                  <a:srgbClr val="333333"/>
                </a:solidFill>
                <a:latin typeface="Georgia"/>
                <a:cs typeface="Georgia"/>
              </a:rPr>
              <a:t> </a:t>
            </a:r>
            <a:r>
              <a:rPr lang="es-ES" sz="1800" spc="-5" dirty="0">
                <a:solidFill>
                  <a:srgbClr val="333333"/>
                </a:solidFill>
                <a:latin typeface="Georgia"/>
                <a:cs typeface="Georgia"/>
              </a:rPr>
              <a:t>otro </a:t>
            </a:r>
            <a:r>
              <a:rPr lang="es-ES" sz="1800" dirty="0">
                <a:solidFill>
                  <a:srgbClr val="333333"/>
                </a:solidFill>
                <a:latin typeface="Georgia"/>
                <a:cs typeface="Georgia"/>
              </a:rPr>
              <a:t> </a:t>
            </a:r>
            <a:r>
              <a:rPr lang="es-ES" sz="1800" spc="-5" dirty="0">
                <a:solidFill>
                  <a:srgbClr val="333333"/>
                </a:solidFill>
                <a:latin typeface="Georgia"/>
                <a:cs typeface="Georgia"/>
              </a:rPr>
              <a:t>dinamismo.</a:t>
            </a:r>
            <a:endParaRPr lang="es-ES" sz="1800" dirty="0">
              <a:latin typeface="Georgia"/>
              <a:cs typeface="Georgia"/>
            </a:endParaRPr>
          </a:p>
          <a:p>
            <a:pPr marL="806450" marR="100330" indent="-285750">
              <a:lnSpc>
                <a:spcPct val="150000"/>
              </a:lnSpc>
              <a:buFont typeface="Arial" panose="020B0604020202020204" pitchFamily="34" charset="0"/>
              <a:buChar char="•"/>
            </a:pPr>
            <a:r>
              <a:rPr lang="es-ES" sz="1800" b="1" spc="-5" dirty="0">
                <a:solidFill>
                  <a:srgbClr val="333333"/>
                </a:solidFill>
                <a:latin typeface="Georgia"/>
                <a:cs typeface="Georgia"/>
              </a:rPr>
              <a:t>Por</a:t>
            </a:r>
            <a:r>
              <a:rPr lang="es-ES" sz="1800" b="1" dirty="0">
                <a:solidFill>
                  <a:srgbClr val="333333"/>
                </a:solidFill>
                <a:latin typeface="Georgia"/>
                <a:cs typeface="Georgia"/>
              </a:rPr>
              <a:t> </a:t>
            </a:r>
            <a:r>
              <a:rPr lang="es-ES" sz="1800" b="1" spc="-5" dirty="0">
                <a:solidFill>
                  <a:srgbClr val="333333"/>
                </a:solidFill>
                <a:latin typeface="Georgia"/>
                <a:cs typeface="Georgia"/>
              </a:rPr>
              <a:t>el</a:t>
            </a:r>
            <a:r>
              <a:rPr lang="es-ES" sz="1800" b="1" dirty="0">
                <a:solidFill>
                  <a:srgbClr val="333333"/>
                </a:solidFill>
                <a:latin typeface="Georgia"/>
                <a:cs typeface="Georgia"/>
              </a:rPr>
              <a:t> </a:t>
            </a:r>
            <a:r>
              <a:rPr lang="es-ES" sz="1800" b="1" spc="-5" dirty="0">
                <a:solidFill>
                  <a:srgbClr val="333333"/>
                </a:solidFill>
                <a:latin typeface="Georgia"/>
                <a:cs typeface="Georgia"/>
              </a:rPr>
              <a:t>otro,</a:t>
            </a:r>
            <a:r>
              <a:rPr lang="es-ES" sz="1800" b="1" dirty="0">
                <a:solidFill>
                  <a:srgbClr val="333333"/>
                </a:solidFill>
                <a:latin typeface="Georgia"/>
                <a:cs typeface="Georgia"/>
              </a:rPr>
              <a:t> </a:t>
            </a:r>
            <a:r>
              <a:rPr lang="es-ES" sz="1800" b="1" spc="-5" dirty="0" err="1">
                <a:solidFill>
                  <a:srgbClr val="333333"/>
                </a:solidFill>
                <a:latin typeface="Georgia"/>
                <a:cs typeface="Georgia"/>
              </a:rPr>
              <a:t>javascript</a:t>
            </a:r>
            <a:r>
              <a:rPr lang="es-ES" sz="1800" b="1" dirty="0">
                <a:solidFill>
                  <a:srgbClr val="333333"/>
                </a:solidFill>
                <a:latin typeface="Georgia"/>
                <a:cs typeface="Georgia"/>
              </a:rPr>
              <a:t> </a:t>
            </a:r>
            <a:r>
              <a:rPr lang="es-ES" sz="1800" b="1" spc="-5" dirty="0">
                <a:solidFill>
                  <a:srgbClr val="333333"/>
                </a:solidFill>
                <a:latin typeface="Georgia"/>
                <a:cs typeface="Georgia"/>
              </a:rPr>
              <a:t>nos</a:t>
            </a:r>
            <a:r>
              <a:rPr lang="es-ES" sz="1800" b="1" dirty="0">
                <a:solidFill>
                  <a:srgbClr val="333333"/>
                </a:solidFill>
                <a:latin typeface="Georgia"/>
                <a:cs typeface="Georgia"/>
              </a:rPr>
              <a:t> </a:t>
            </a:r>
            <a:r>
              <a:rPr lang="es-ES" sz="1800" b="1" spc="-5" dirty="0">
                <a:solidFill>
                  <a:srgbClr val="333333"/>
                </a:solidFill>
                <a:latin typeface="Georgia"/>
                <a:cs typeface="Georgia"/>
              </a:rPr>
              <a:t>permite</a:t>
            </a:r>
            <a:r>
              <a:rPr lang="es-ES" sz="1800" b="1" dirty="0">
                <a:solidFill>
                  <a:srgbClr val="333333"/>
                </a:solidFill>
                <a:latin typeface="Georgia"/>
                <a:cs typeface="Georgia"/>
              </a:rPr>
              <a:t> </a:t>
            </a:r>
            <a:r>
              <a:rPr lang="es-ES" sz="1800" b="1" spc="-5" dirty="0">
                <a:solidFill>
                  <a:srgbClr val="333333"/>
                </a:solidFill>
                <a:latin typeface="Georgia"/>
                <a:cs typeface="Georgia"/>
              </a:rPr>
              <a:t>ejecutar</a:t>
            </a:r>
            <a:r>
              <a:rPr lang="es-ES" sz="1800" b="1" dirty="0">
                <a:solidFill>
                  <a:srgbClr val="333333"/>
                </a:solidFill>
                <a:latin typeface="Georgia"/>
                <a:cs typeface="Georgia"/>
              </a:rPr>
              <a:t> </a:t>
            </a:r>
            <a:r>
              <a:rPr lang="es-ES" sz="1800" b="1" spc="-5" dirty="0">
                <a:solidFill>
                  <a:srgbClr val="333333"/>
                </a:solidFill>
                <a:latin typeface="Georgia"/>
                <a:cs typeface="Georgia"/>
              </a:rPr>
              <a:t>instrucciones</a:t>
            </a:r>
            <a:r>
              <a:rPr lang="es-ES" sz="1800" b="1" dirty="0">
                <a:solidFill>
                  <a:srgbClr val="333333"/>
                </a:solidFill>
                <a:latin typeface="Georgia"/>
                <a:cs typeface="Georgia"/>
              </a:rPr>
              <a:t> </a:t>
            </a:r>
            <a:r>
              <a:rPr lang="es-ES" sz="1800" b="1" spc="-5" dirty="0">
                <a:solidFill>
                  <a:srgbClr val="333333"/>
                </a:solidFill>
                <a:latin typeface="Georgia"/>
                <a:cs typeface="Georgia"/>
              </a:rPr>
              <a:t>como</a:t>
            </a:r>
            <a:r>
              <a:rPr lang="es-ES" sz="1800" b="1" dirty="0">
                <a:solidFill>
                  <a:srgbClr val="333333"/>
                </a:solidFill>
                <a:latin typeface="Georgia"/>
                <a:cs typeface="Georgia"/>
              </a:rPr>
              <a:t> </a:t>
            </a:r>
            <a:r>
              <a:rPr lang="es-ES" sz="1800" b="1" spc="-5" dirty="0">
                <a:solidFill>
                  <a:srgbClr val="333333"/>
                </a:solidFill>
                <a:latin typeface="Georgia"/>
                <a:cs typeface="Georgia"/>
              </a:rPr>
              <a:t>respuesta</a:t>
            </a:r>
            <a:r>
              <a:rPr lang="es-ES" sz="1800" b="1" dirty="0">
                <a:solidFill>
                  <a:srgbClr val="333333"/>
                </a:solidFill>
                <a:latin typeface="Georgia"/>
                <a:cs typeface="Georgia"/>
              </a:rPr>
              <a:t> </a:t>
            </a:r>
            <a:r>
              <a:rPr lang="es-ES" sz="1800" b="1" spc="-5" dirty="0">
                <a:solidFill>
                  <a:srgbClr val="333333"/>
                </a:solidFill>
                <a:latin typeface="Georgia"/>
                <a:cs typeface="Georgia"/>
              </a:rPr>
              <a:t>a</a:t>
            </a:r>
            <a:r>
              <a:rPr lang="es-ES" sz="1800" b="1" dirty="0">
                <a:solidFill>
                  <a:srgbClr val="333333"/>
                </a:solidFill>
                <a:latin typeface="Georgia"/>
                <a:cs typeface="Georgia"/>
              </a:rPr>
              <a:t> </a:t>
            </a:r>
            <a:r>
              <a:rPr lang="es-ES" sz="1800" b="1" spc="-5" dirty="0">
                <a:solidFill>
                  <a:srgbClr val="333333"/>
                </a:solidFill>
                <a:latin typeface="Georgia"/>
                <a:cs typeface="Georgia"/>
              </a:rPr>
              <a:t>las</a:t>
            </a:r>
            <a:r>
              <a:rPr lang="es-ES" sz="1800" b="1" dirty="0">
                <a:solidFill>
                  <a:srgbClr val="333333"/>
                </a:solidFill>
                <a:latin typeface="Georgia"/>
                <a:cs typeface="Georgia"/>
              </a:rPr>
              <a:t> </a:t>
            </a:r>
            <a:r>
              <a:rPr lang="es-ES" sz="1800" b="1" spc="-5" dirty="0">
                <a:solidFill>
                  <a:srgbClr val="333333"/>
                </a:solidFill>
                <a:latin typeface="Georgia"/>
                <a:cs typeface="Georgia"/>
              </a:rPr>
              <a:t>acciones </a:t>
            </a:r>
            <a:r>
              <a:rPr lang="es-ES" sz="1800" b="1" spc="-300" dirty="0">
                <a:solidFill>
                  <a:srgbClr val="333333"/>
                </a:solidFill>
                <a:latin typeface="Georgia"/>
                <a:cs typeface="Georgia"/>
              </a:rPr>
              <a:t> </a:t>
            </a:r>
            <a:r>
              <a:rPr lang="es-ES" sz="1800" b="1" spc="-5" dirty="0">
                <a:solidFill>
                  <a:srgbClr val="333333"/>
                </a:solidFill>
                <a:latin typeface="Georgia"/>
                <a:cs typeface="Georgia"/>
              </a:rPr>
              <a:t>del usuario</a:t>
            </a:r>
            <a:r>
              <a:rPr lang="es-ES" sz="1800" spc="-5" dirty="0">
                <a:solidFill>
                  <a:srgbClr val="333333"/>
                </a:solidFill>
                <a:latin typeface="Georgia"/>
                <a:cs typeface="Georgia"/>
              </a:rPr>
              <a:t>,</a:t>
            </a:r>
            <a:r>
              <a:rPr lang="es-ES" sz="1800" dirty="0">
                <a:solidFill>
                  <a:srgbClr val="333333"/>
                </a:solidFill>
                <a:latin typeface="Georgia"/>
                <a:cs typeface="Georgia"/>
              </a:rPr>
              <a:t> </a:t>
            </a:r>
            <a:r>
              <a:rPr lang="es-ES" sz="1800" spc="-5" dirty="0">
                <a:solidFill>
                  <a:srgbClr val="333333"/>
                </a:solidFill>
                <a:latin typeface="Georgia"/>
                <a:cs typeface="Georgia"/>
              </a:rPr>
              <a:t>con lo</a:t>
            </a:r>
            <a:r>
              <a:rPr lang="es-ES" sz="1800" dirty="0">
                <a:solidFill>
                  <a:srgbClr val="333333"/>
                </a:solidFill>
                <a:latin typeface="Georgia"/>
                <a:cs typeface="Georgia"/>
              </a:rPr>
              <a:t> </a:t>
            </a:r>
            <a:r>
              <a:rPr lang="es-ES" sz="1800" spc="-5" dirty="0">
                <a:solidFill>
                  <a:srgbClr val="333333"/>
                </a:solidFill>
                <a:latin typeface="Georgia"/>
                <a:cs typeface="Georgia"/>
              </a:rPr>
              <a:t>que podemos</a:t>
            </a:r>
            <a:r>
              <a:rPr lang="es-ES" sz="1800" dirty="0">
                <a:solidFill>
                  <a:srgbClr val="333333"/>
                </a:solidFill>
                <a:latin typeface="Georgia"/>
                <a:cs typeface="Georgia"/>
              </a:rPr>
              <a:t> </a:t>
            </a:r>
            <a:r>
              <a:rPr lang="es-ES" sz="1800" spc="-5" dirty="0">
                <a:solidFill>
                  <a:srgbClr val="333333"/>
                </a:solidFill>
                <a:latin typeface="Georgia"/>
                <a:cs typeface="Georgia"/>
              </a:rPr>
              <a:t>crear páginas</a:t>
            </a:r>
            <a:r>
              <a:rPr lang="es-ES" sz="1800" dirty="0">
                <a:solidFill>
                  <a:srgbClr val="333333"/>
                </a:solidFill>
                <a:latin typeface="Georgia"/>
                <a:cs typeface="Georgia"/>
              </a:rPr>
              <a:t> </a:t>
            </a:r>
            <a:r>
              <a:rPr lang="es-ES" sz="1800" spc="-5" dirty="0">
                <a:solidFill>
                  <a:srgbClr val="333333"/>
                </a:solidFill>
                <a:latin typeface="Georgia"/>
                <a:cs typeface="Georgia"/>
              </a:rPr>
              <a:t>interactivas con</a:t>
            </a:r>
            <a:r>
              <a:rPr lang="es-ES" sz="1800" dirty="0">
                <a:solidFill>
                  <a:srgbClr val="333333"/>
                </a:solidFill>
                <a:latin typeface="Georgia"/>
                <a:cs typeface="Georgia"/>
              </a:rPr>
              <a:t> </a:t>
            </a:r>
            <a:r>
              <a:rPr lang="es-ES" sz="1800" spc="-5" dirty="0">
                <a:solidFill>
                  <a:srgbClr val="333333"/>
                </a:solidFill>
                <a:latin typeface="Georgia"/>
                <a:cs typeface="Georgia"/>
              </a:rPr>
              <a:t>programas como </a:t>
            </a:r>
            <a:r>
              <a:rPr lang="es-ES" sz="1800" dirty="0">
                <a:solidFill>
                  <a:srgbClr val="333333"/>
                </a:solidFill>
                <a:latin typeface="Georgia"/>
                <a:cs typeface="Georgia"/>
              </a:rPr>
              <a:t> </a:t>
            </a:r>
            <a:r>
              <a:rPr lang="es-ES" sz="1800" spc="-5" dirty="0">
                <a:solidFill>
                  <a:srgbClr val="333333"/>
                </a:solidFill>
                <a:latin typeface="Georgia"/>
                <a:cs typeface="Georgia"/>
              </a:rPr>
              <a:t>calculadoras,</a:t>
            </a:r>
            <a:r>
              <a:rPr lang="es-ES" sz="1800" spc="-10" dirty="0">
                <a:solidFill>
                  <a:srgbClr val="333333"/>
                </a:solidFill>
                <a:latin typeface="Georgia"/>
                <a:cs typeface="Georgia"/>
              </a:rPr>
              <a:t> </a:t>
            </a:r>
            <a:r>
              <a:rPr lang="es-ES" sz="1800" spc="-5" dirty="0">
                <a:solidFill>
                  <a:srgbClr val="333333"/>
                </a:solidFill>
                <a:latin typeface="Georgia"/>
                <a:cs typeface="Georgia"/>
              </a:rPr>
              <a:t>agendas, o tablas de cálculo.</a:t>
            </a:r>
            <a:endParaRPr lang="es-ES" sz="1800" dirty="0">
              <a:latin typeface="Georgia"/>
              <a:cs typeface="Georgia"/>
            </a:endParaRPr>
          </a:p>
        </p:txBody>
      </p:sp>
    </p:spTree>
    <p:extLst>
      <p:ext uri="{BB962C8B-B14F-4D97-AF65-F5344CB8AC3E}">
        <p14:creationId xmlns:p14="http://schemas.microsoft.com/office/powerpoint/2010/main" val="106942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63BA54-D791-409B-9813-694ADC587937}"/>
              </a:ext>
            </a:extLst>
          </p:cNvPr>
          <p:cNvPicPr>
            <a:picLocks noChangeAspect="1"/>
          </p:cNvPicPr>
          <p:nvPr/>
        </p:nvPicPr>
        <p:blipFill>
          <a:blip r:embed="rId2"/>
          <a:stretch>
            <a:fillRect/>
          </a:stretch>
        </p:blipFill>
        <p:spPr>
          <a:xfrm>
            <a:off x="2009399" y="943959"/>
            <a:ext cx="8911687" cy="5419150"/>
          </a:xfrm>
          <a:prstGeom prst="rect">
            <a:avLst/>
          </a:prstGeom>
        </p:spPr>
      </p:pic>
    </p:spTree>
    <p:extLst>
      <p:ext uri="{BB962C8B-B14F-4D97-AF65-F5344CB8AC3E}">
        <p14:creationId xmlns:p14="http://schemas.microsoft.com/office/powerpoint/2010/main" val="1538145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47E359-5ACC-4EE3-BBAC-423DEF6F7417}"/>
              </a:ext>
            </a:extLst>
          </p:cNvPr>
          <p:cNvPicPr>
            <a:picLocks noChangeAspect="1"/>
          </p:cNvPicPr>
          <p:nvPr/>
        </p:nvPicPr>
        <p:blipFill>
          <a:blip r:embed="rId2"/>
          <a:stretch>
            <a:fillRect/>
          </a:stretch>
        </p:blipFill>
        <p:spPr>
          <a:xfrm>
            <a:off x="2083980" y="924987"/>
            <a:ext cx="8789473" cy="5485753"/>
          </a:xfrm>
          <a:prstGeom prst="rect">
            <a:avLst/>
          </a:prstGeom>
        </p:spPr>
      </p:pic>
    </p:spTree>
    <p:extLst>
      <p:ext uri="{BB962C8B-B14F-4D97-AF65-F5344CB8AC3E}">
        <p14:creationId xmlns:p14="http://schemas.microsoft.com/office/powerpoint/2010/main" val="19335839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B6294F-7C9B-40D7-8F3C-386A75AEEA46}"/>
              </a:ext>
            </a:extLst>
          </p:cNvPr>
          <p:cNvPicPr>
            <a:picLocks noChangeAspect="1"/>
          </p:cNvPicPr>
          <p:nvPr/>
        </p:nvPicPr>
        <p:blipFill>
          <a:blip r:embed="rId2"/>
          <a:stretch>
            <a:fillRect/>
          </a:stretch>
        </p:blipFill>
        <p:spPr>
          <a:xfrm>
            <a:off x="2009398" y="859242"/>
            <a:ext cx="8911687" cy="5603894"/>
          </a:xfrm>
          <a:prstGeom prst="rect">
            <a:avLst/>
          </a:prstGeom>
        </p:spPr>
      </p:pic>
    </p:spTree>
    <p:extLst>
      <p:ext uri="{BB962C8B-B14F-4D97-AF65-F5344CB8AC3E}">
        <p14:creationId xmlns:p14="http://schemas.microsoft.com/office/powerpoint/2010/main" val="3487503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2592925" y="624110"/>
            <a:ext cx="8911687" cy="420919"/>
          </a:xfrm>
        </p:spPr>
        <p:txBody>
          <a:bodyPr>
            <a:normAutofit fontScale="90000"/>
          </a:bodyPr>
          <a:lstStyle/>
          <a:p>
            <a:r>
              <a:rPr lang="en-US" dirty="0" err="1">
                <a:solidFill>
                  <a:srgbClr val="002060"/>
                </a:solidFill>
              </a:rPr>
              <a:t>Introducción</a:t>
            </a:r>
            <a:endParaRPr lang="en-US" dirty="0">
              <a:solidFill>
                <a:srgbClr val="002060"/>
              </a:solidFill>
            </a:endParaRPr>
          </a:p>
        </p:txBody>
      </p:sp>
      <p:sp>
        <p:nvSpPr>
          <p:cNvPr id="12" name="TextBox 11">
            <a:extLst>
              <a:ext uri="{FF2B5EF4-FFF2-40B4-BE49-F238E27FC236}">
                <a16:creationId xmlns:a16="http://schemas.microsoft.com/office/drawing/2014/main" id="{814394DF-1A34-42C8-88CF-FCBDAE42DC80}"/>
              </a:ext>
            </a:extLst>
          </p:cNvPr>
          <p:cNvSpPr txBox="1"/>
          <p:nvPr/>
        </p:nvSpPr>
        <p:spPr>
          <a:xfrm>
            <a:off x="1272396" y="1464455"/>
            <a:ext cx="5093898" cy="4524315"/>
          </a:xfrm>
          <a:prstGeom prst="rect">
            <a:avLst/>
          </a:prstGeom>
          <a:noFill/>
        </p:spPr>
        <p:txBody>
          <a:bodyPr wrap="square">
            <a:spAutoFit/>
          </a:bodyPr>
          <a:lstStyle/>
          <a:p>
            <a:pPr marL="76200" indent="-253365">
              <a:spcBef>
                <a:spcPts val="1080"/>
              </a:spcBef>
              <a:tabLst>
                <a:tab pos="328930" algn="l"/>
                <a:tab pos="5104765" algn="r"/>
              </a:tabLst>
            </a:pPr>
            <a:r>
              <a:rPr lang="es-ES" sz="1400" b="1" i="0" u="none" strike="noStrike" dirty="0">
                <a:solidFill>
                  <a:srgbClr val="0563C1"/>
                </a:solidFill>
                <a:effectLst/>
                <a:latin typeface="Times New Roman" panose="02020603050405020304" pitchFamily="18" charset="0"/>
                <a:ea typeface="Times New Roman" panose="02020603050405020304" pitchFamily="18" charset="0"/>
              </a:rPr>
              <a:t>1.	</a:t>
            </a:r>
            <a:r>
              <a:rPr lang="es-ES" sz="1400" b="1" i="0" u="none" strike="noStrike" dirty="0">
                <a:effectLst/>
                <a:latin typeface="Times New Roman" panose="02020603050405020304" pitchFamily="18" charset="0"/>
                <a:ea typeface="Times New Roman" panose="02020603050405020304" pitchFamily="18" charset="0"/>
              </a:rPr>
              <a:t>Introducción</a:t>
            </a:r>
            <a:r>
              <a:rPr lang="es-ES" sz="1400" b="1" i="0" u="none" strike="noStrike" spc="-30" dirty="0">
                <a:effectLst/>
                <a:latin typeface="Times New Roman" panose="02020603050405020304" pitchFamily="18" charset="0"/>
                <a:ea typeface="Times New Roman" panose="02020603050405020304" pitchFamily="18" charset="0"/>
              </a:rPr>
              <a:t> </a:t>
            </a:r>
            <a:r>
              <a:rPr lang="es-ES" sz="1400" b="1" i="0" u="none" strike="noStrike" dirty="0">
                <a:effectLst/>
                <a:latin typeface="Times New Roman" panose="02020603050405020304" pitchFamily="18" charset="0"/>
                <a:ea typeface="Times New Roman" panose="02020603050405020304" pitchFamily="18" charset="0"/>
              </a:rPr>
              <a:t>a</a:t>
            </a:r>
            <a:r>
              <a:rPr lang="es-ES" sz="1400" b="1" i="0" u="none" strike="noStrike" spc="-25" dirty="0">
                <a:effectLst/>
                <a:latin typeface="Times New Roman" panose="02020603050405020304" pitchFamily="18" charset="0"/>
                <a:ea typeface="Times New Roman" panose="02020603050405020304" pitchFamily="18" charset="0"/>
              </a:rPr>
              <a:t> </a:t>
            </a:r>
            <a:r>
              <a:rPr lang="es-ES" sz="1400" b="1" i="0" u="none" strike="noStrike" dirty="0" err="1">
                <a:effectLst/>
                <a:latin typeface="Times New Roman" panose="02020603050405020304" pitchFamily="18" charset="0"/>
                <a:ea typeface="Times New Roman" panose="02020603050405020304" pitchFamily="18" charset="0"/>
              </a:rPr>
              <a:t>React</a:t>
            </a:r>
            <a:r>
              <a:rPr lang="es-ES" sz="1400" b="1" i="0" spc="405" dirty="0">
                <a:effectLst/>
                <a:latin typeface="Times New Roman" panose="02020603050405020304" pitchFamily="18" charset="0"/>
                <a:ea typeface="Times New Roman" panose="02020603050405020304" pitchFamily="18" charset="0"/>
              </a:rPr>
              <a:t> </a:t>
            </a:r>
            <a:endParaRPr lang="en-US" sz="1100" b="1" i="1" dirty="0">
              <a:effectLst/>
              <a:latin typeface="Times New Roman" panose="02020603050405020304" pitchFamily="18" charset="0"/>
              <a:ea typeface="Times New Roman" panose="02020603050405020304" pitchFamily="18" charset="0"/>
            </a:endParaRPr>
          </a:p>
          <a:p>
            <a:pPr marL="341630" indent="-455930">
              <a:spcBef>
                <a:spcPts val="65"/>
              </a:spcBef>
              <a:tabLst>
                <a:tab pos="796925" algn="l"/>
                <a:tab pos="5106035" algn="r"/>
              </a:tabLst>
            </a:pPr>
            <a:r>
              <a:rPr lang="es-ES" sz="1400" u="none" strike="noStrike" dirty="0">
                <a:effectLst/>
                <a:latin typeface="Times New Roman" panose="02020603050405020304" pitchFamily="18" charset="0"/>
                <a:ea typeface="Times New Roman" panose="02020603050405020304" pitchFamily="18" charset="0"/>
              </a:rPr>
              <a:t>1.1	¿Qué</a:t>
            </a:r>
            <a:r>
              <a:rPr lang="es-ES" sz="1400" u="none" strike="noStrike" spc="-30" dirty="0">
                <a:effectLst/>
                <a:latin typeface="Times New Roman" panose="02020603050405020304" pitchFamily="18" charset="0"/>
                <a:ea typeface="Times New Roman" panose="02020603050405020304" pitchFamily="18" charset="0"/>
              </a:rPr>
              <a:t> </a:t>
            </a:r>
            <a:r>
              <a:rPr lang="es-ES" sz="1400" u="none" strike="noStrike" dirty="0">
                <a:effectLst/>
                <a:latin typeface="Times New Roman" panose="02020603050405020304" pitchFamily="18" charset="0"/>
                <a:ea typeface="Times New Roman" panose="02020603050405020304" pitchFamily="18" charset="0"/>
              </a:rPr>
              <a:t>es</a:t>
            </a:r>
            <a:r>
              <a:rPr lang="es-ES" sz="1400" u="none" strike="noStrike" spc="-25" dirty="0">
                <a:effectLst/>
                <a:latin typeface="Times New Roman" panose="02020603050405020304" pitchFamily="18" charset="0"/>
                <a:ea typeface="Times New Roman" panose="02020603050405020304" pitchFamily="18" charset="0"/>
              </a:rPr>
              <a:t> </a:t>
            </a:r>
            <a:r>
              <a:rPr lang="es-ES" sz="1400" u="none" strike="noStrike" dirty="0" err="1">
                <a:effectLst/>
                <a:latin typeface="Times New Roman" panose="02020603050405020304" pitchFamily="18" charset="0"/>
                <a:ea typeface="Times New Roman" panose="02020603050405020304" pitchFamily="18" charset="0"/>
              </a:rPr>
              <a:t>React</a:t>
            </a:r>
            <a:r>
              <a:rPr lang="es-ES" sz="1400" u="none" strike="noStrike" dirty="0">
                <a:effectLst/>
                <a:latin typeface="Times New Roman" panose="02020603050405020304" pitchFamily="18" charset="0"/>
                <a:ea typeface="Times New Roman" panose="02020603050405020304" pitchFamily="18" charset="0"/>
              </a:rPr>
              <a:t>?</a:t>
            </a:r>
            <a:r>
              <a:rPr lang="es-ES" sz="1400" u="none" strike="noStrike" spc="110" dirty="0">
                <a:effectLst/>
                <a:latin typeface="Times New Roman" panose="02020603050405020304" pitchFamily="18"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p>
            <a:pPr marL="341630" indent="-455930">
              <a:spcBef>
                <a:spcPts val="60"/>
              </a:spcBef>
              <a:spcAft>
                <a:spcPts val="0"/>
              </a:spcAft>
              <a:tabLst>
                <a:tab pos="796925" algn="l"/>
                <a:tab pos="2408555" algn="l"/>
                <a:tab pos="5106035" algn="r"/>
              </a:tabLst>
            </a:pPr>
            <a:r>
              <a:rPr lang="es-ES" sz="1400" u="none" strike="noStrike" dirty="0">
                <a:effectLst/>
                <a:latin typeface="Times New Roman" panose="02020603050405020304" pitchFamily="18" charset="0"/>
                <a:ea typeface="Times New Roman" panose="02020603050405020304" pitchFamily="18" charset="0"/>
              </a:rPr>
              <a:t>1.3	</a:t>
            </a:r>
            <a:r>
              <a:rPr lang="es-ES" sz="1400" u="none" strike="noStrike" spc="-5" dirty="0" err="1">
                <a:effectLst/>
                <a:latin typeface="Times New Roman" panose="02020603050405020304" pitchFamily="18" charset="0"/>
                <a:ea typeface="Times New Roman" panose="02020603050405020304" pitchFamily="18" charset="0"/>
              </a:rPr>
              <a:t>Renderizadores</a:t>
            </a:r>
            <a:r>
              <a:rPr lang="es-ES" sz="1400" u="none" strike="noStrike" spc="-70" dirty="0">
                <a:effectLst/>
                <a:latin typeface="Times New Roman" panose="02020603050405020304" pitchFamily="18" charset="0"/>
                <a:ea typeface="Times New Roman" panose="02020603050405020304" pitchFamily="18" charset="0"/>
              </a:rPr>
              <a:t> </a:t>
            </a:r>
            <a:r>
              <a:rPr lang="es-ES" sz="1400" u="none" strike="noStrike" dirty="0">
                <a:effectLst/>
                <a:latin typeface="Times New Roman" panose="02020603050405020304" pitchFamily="18" charset="0"/>
                <a:ea typeface="Times New Roman" panose="02020603050405020304" pitchFamily="18" charset="0"/>
              </a:rPr>
              <a:t>de</a:t>
            </a:r>
            <a:r>
              <a:rPr lang="es-ES" sz="1400" u="none" strike="noStrike" spc="-70" dirty="0">
                <a:effectLst/>
                <a:latin typeface="Times New Roman" panose="02020603050405020304" pitchFamily="18" charset="0"/>
                <a:ea typeface="Times New Roman" panose="02020603050405020304" pitchFamily="18" charset="0"/>
              </a:rPr>
              <a:t> </a:t>
            </a:r>
            <a:r>
              <a:rPr lang="es-ES" sz="1400" u="none" strike="noStrike" dirty="0" err="1">
                <a:effectLst/>
                <a:latin typeface="Times New Roman" panose="02020603050405020304" pitchFamily="18" charset="0"/>
                <a:ea typeface="Times New Roman" panose="02020603050405020304" pitchFamily="18" charset="0"/>
              </a:rPr>
              <a:t>React</a:t>
            </a:r>
            <a:r>
              <a:rPr lang="es-ES" sz="1400" dirty="0">
                <a:effectLst/>
                <a:latin typeface="Times New Roman" panose="02020603050405020304" pitchFamily="18"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p>
            <a:pPr marL="341630" indent="-455930">
              <a:spcBef>
                <a:spcPts val="65"/>
              </a:spcBef>
              <a:tabLst>
                <a:tab pos="796925" algn="l"/>
                <a:tab pos="5106035" algn="r"/>
              </a:tabLst>
            </a:pPr>
            <a:r>
              <a:rPr lang="es-ES" sz="1400" b="0" i="0" u="none" strike="noStrike" dirty="0">
                <a:effectLst/>
                <a:latin typeface="Times New Roman" panose="02020603050405020304" pitchFamily="18" charset="0"/>
                <a:ea typeface="Times New Roman" panose="02020603050405020304" pitchFamily="18" charset="0"/>
              </a:rPr>
              <a:t>1.4	</a:t>
            </a:r>
            <a:r>
              <a:rPr lang="es-ES" sz="1400" b="0" i="0" u="none" strike="noStrike" dirty="0" err="1">
                <a:effectLst/>
                <a:latin typeface="Anonymous Pro" panose="02060609030202000504" pitchFamily="49" charset="0"/>
                <a:ea typeface="Times New Roman" panose="02020603050405020304" pitchFamily="18" charset="0"/>
              </a:rPr>
              <a:t>React.createElement</a:t>
            </a:r>
            <a:r>
              <a:rPr lang="es-ES" sz="1400" b="0" i="0" u="none" strike="noStrike" spc="-225" dirty="0">
                <a:effectLst/>
                <a:latin typeface="Anonymous Pro" panose="02060609030202000504" pitchFamily="49" charset="0"/>
                <a:ea typeface="Times New Roman" panose="02020603050405020304" pitchFamily="18" charset="0"/>
              </a:rPr>
              <a:t> </a:t>
            </a:r>
            <a:r>
              <a:rPr lang="es-ES" sz="1400" b="0" i="0" u="none" strike="noStrike" dirty="0">
                <a:effectLst/>
                <a:latin typeface="Times New Roman" panose="02020603050405020304" pitchFamily="18" charset="0"/>
                <a:ea typeface="Times New Roman" panose="02020603050405020304" pitchFamily="18" charset="0"/>
              </a:rPr>
              <a:t>y</a:t>
            </a:r>
            <a:r>
              <a:rPr lang="es-ES" sz="1400" b="0" i="0" u="none" strike="noStrike" spc="10" dirty="0">
                <a:effectLst/>
                <a:latin typeface="Times New Roman" panose="02020603050405020304" pitchFamily="18" charset="0"/>
                <a:ea typeface="Times New Roman" panose="02020603050405020304" pitchFamily="18" charset="0"/>
              </a:rPr>
              <a:t> </a:t>
            </a:r>
            <a:r>
              <a:rPr lang="es-ES" sz="1400" b="0" i="0" u="none" strike="noStrike" dirty="0">
                <a:effectLst/>
                <a:latin typeface="Times New Roman" panose="02020603050405020304" pitchFamily="18" charset="0"/>
                <a:ea typeface="Times New Roman" panose="02020603050405020304" pitchFamily="18" charset="0"/>
              </a:rPr>
              <a:t>JSX</a:t>
            </a:r>
            <a:r>
              <a:rPr lang="es-ES" sz="1400" b="0" i="0" spc="645" dirty="0">
                <a:effectLst/>
                <a:latin typeface="Times New Roman" panose="02020603050405020304" pitchFamily="18" charset="0"/>
                <a:ea typeface="Times New Roman" panose="02020603050405020304" pitchFamily="18" charset="0"/>
              </a:rPr>
              <a:t> </a:t>
            </a:r>
            <a:r>
              <a:rPr lang="es-ES" sz="1400" b="0" i="0" dirty="0">
                <a:effectLst/>
                <a:latin typeface="Times New Roman" panose="02020603050405020304" pitchFamily="18" charset="0"/>
                <a:ea typeface="Times New Roman" panose="02020603050405020304" pitchFamily="18" charset="0"/>
              </a:rPr>
              <a:t>.</a:t>
            </a:r>
            <a:r>
              <a:rPr lang="es-ES" sz="1400" b="0" i="0" spc="300" dirty="0">
                <a:effectLst/>
                <a:latin typeface="Times New Roman" panose="02020603050405020304" pitchFamily="18" charset="0"/>
                <a:ea typeface="Times New Roman" panose="02020603050405020304" pitchFamily="18" charset="0"/>
              </a:rPr>
              <a:t> </a:t>
            </a:r>
            <a:endParaRPr lang="en-US" sz="1100" b="1" i="1" dirty="0">
              <a:effectLst/>
              <a:latin typeface="Times New Roman" panose="02020603050405020304" pitchFamily="18" charset="0"/>
              <a:ea typeface="Times New Roman" panose="02020603050405020304" pitchFamily="18" charset="0"/>
            </a:endParaRPr>
          </a:p>
          <a:p>
            <a:pPr marL="341630" indent="-455930">
              <a:spcBef>
                <a:spcPts val="65"/>
              </a:spcBef>
              <a:tabLst>
                <a:tab pos="796925" algn="l"/>
                <a:tab pos="5106035" algn="r"/>
              </a:tabLst>
            </a:pPr>
            <a:r>
              <a:rPr lang="es-ES" sz="1400" u="none" strike="noStrike" dirty="0">
                <a:effectLst/>
                <a:latin typeface="Times New Roman" panose="02020603050405020304" pitchFamily="18" charset="0"/>
                <a:ea typeface="Times New Roman" panose="02020603050405020304" pitchFamily="18" charset="0"/>
              </a:rPr>
              <a:t>1.5	Conclusión</a:t>
            </a:r>
            <a:r>
              <a:rPr lang="es-ES" sz="1400" u="none" strike="noStrike" spc="110" dirty="0">
                <a:effectLst/>
                <a:latin typeface="Times New Roman" panose="02020603050405020304" pitchFamily="18" charset="0"/>
                <a:ea typeface="Times New Roman" panose="02020603050405020304" pitchFamily="18" charset="0"/>
              </a:rPr>
              <a:t> </a:t>
            </a:r>
            <a:r>
              <a:rPr lang="es-ES" sz="1400" dirty="0">
                <a:effectLst/>
                <a:latin typeface="Times New Roman" panose="02020603050405020304" pitchFamily="18" charset="0"/>
                <a:ea typeface="Times New Roman" panose="02020603050405020304" pitchFamily="18" charset="0"/>
              </a:rPr>
              <a:t>.</a:t>
            </a:r>
            <a:r>
              <a:rPr lang="es-ES" sz="1400" spc="255" dirty="0">
                <a:effectLst/>
                <a:latin typeface="Times New Roman" panose="02020603050405020304" pitchFamily="18"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p>
            <a:pPr marL="76200" indent="-253365">
              <a:spcBef>
                <a:spcPts val="1260"/>
              </a:spcBef>
              <a:tabLst>
                <a:tab pos="328930" algn="l"/>
                <a:tab pos="5104765" algn="r"/>
              </a:tabLst>
            </a:pPr>
            <a:r>
              <a:rPr lang="es-ES" sz="1400" b="1" i="0" u="none" strike="noStrike" dirty="0">
                <a:effectLst/>
                <a:latin typeface="Times New Roman" panose="02020603050405020304" pitchFamily="18" charset="0"/>
                <a:ea typeface="Times New Roman" panose="02020603050405020304" pitchFamily="18" charset="0"/>
              </a:rPr>
              <a:t>2.	Configurando</a:t>
            </a:r>
            <a:r>
              <a:rPr lang="es-ES" sz="1400" b="1" i="0" u="none" strike="noStrike" spc="-25" dirty="0">
                <a:effectLst/>
                <a:latin typeface="Times New Roman" panose="02020603050405020304" pitchFamily="18" charset="0"/>
                <a:ea typeface="Times New Roman" panose="02020603050405020304" pitchFamily="18" charset="0"/>
              </a:rPr>
              <a:t> </a:t>
            </a:r>
            <a:r>
              <a:rPr lang="es-ES" sz="1400" b="1" i="0" u="none" strike="noStrike" dirty="0">
                <a:effectLst/>
                <a:latin typeface="Times New Roman" panose="02020603050405020304" pitchFamily="18" charset="0"/>
                <a:ea typeface="Times New Roman" panose="02020603050405020304" pitchFamily="18" charset="0"/>
              </a:rPr>
              <a:t>el</a:t>
            </a:r>
            <a:r>
              <a:rPr lang="es-ES" sz="1400" b="1" i="0" u="none" strike="noStrike" spc="-25" dirty="0">
                <a:effectLst/>
                <a:latin typeface="Times New Roman" panose="02020603050405020304" pitchFamily="18" charset="0"/>
                <a:ea typeface="Times New Roman" panose="02020603050405020304" pitchFamily="18" charset="0"/>
              </a:rPr>
              <a:t> </a:t>
            </a:r>
            <a:r>
              <a:rPr lang="es-ES" sz="1400" b="1" i="0" u="none" strike="noStrike" dirty="0">
                <a:effectLst/>
                <a:latin typeface="Times New Roman" panose="02020603050405020304" pitchFamily="18" charset="0"/>
                <a:ea typeface="Times New Roman" panose="02020603050405020304" pitchFamily="18" charset="0"/>
              </a:rPr>
              <a:t>Proyecto</a:t>
            </a:r>
            <a:r>
              <a:rPr lang="es-ES" sz="1400" b="1" i="0" spc="405" dirty="0">
                <a:effectLst/>
                <a:latin typeface="Times New Roman" panose="02020603050405020304" pitchFamily="18" charset="0"/>
                <a:ea typeface="Times New Roman" panose="02020603050405020304" pitchFamily="18" charset="0"/>
              </a:rPr>
              <a:t> </a:t>
            </a:r>
            <a:endParaRPr lang="en-US" sz="1100" b="1" i="1" dirty="0">
              <a:effectLst/>
              <a:latin typeface="Times New Roman" panose="02020603050405020304" pitchFamily="18" charset="0"/>
              <a:ea typeface="Times New Roman" panose="02020603050405020304" pitchFamily="18" charset="0"/>
            </a:endParaRPr>
          </a:p>
          <a:p>
            <a:pPr marL="742950" lvl="1" indent="-285750">
              <a:spcBef>
                <a:spcPts val="65"/>
              </a:spcBef>
              <a:buSzPts val="1200"/>
              <a:buFont typeface="Times New Roman" panose="02020603050405020304" pitchFamily="18" charset="0"/>
              <a:buAutoNum type="arabicPeriod"/>
              <a:tabLst>
                <a:tab pos="796925" algn="l"/>
                <a:tab pos="797560" algn="l"/>
                <a:tab pos="5105400" algn="r"/>
              </a:tabLst>
            </a:pPr>
            <a:r>
              <a:rPr lang="es-ES" sz="1400" u="none" strike="noStrike" dirty="0">
                <a:effectLst/>
                <a:latin typeface="Times New Roman" panose="02020603050405020304" pitchFamily="18" charset="0"/>
                <a:ea typeface="Times New Roman" panose="02020603050405020304" pitchFamily="18" charset="0"/>
              </a:rPr>
              <a:t>Configuración</a:t>
            </a:r>
            <a:r>
              <a:rPr lang="es-ES" sz="1400" u="none" strike="noStrike" spc="-15" dirty="0">
                <a:effectLst/>
                <a:latin typeface="Times New Roman" panose="02020603050405020304" pitchFamily="18" charset="0"/>
                <a:ea typeface="Times New Roman" panose="02020603050405020304" pitchFamily="18" charset="0"/>
              </a:rPr>
              <a:t> </a:t>
            </a:r>
            <a:r>
              <a:rPr lang="es-ES" sz="1400" u="none" strike="noStrike" dirty="0">
                <a:effectLst/>
                <a:latin typeface="Times New Roman" panose="02020603050405020304" pitchFamily="18" charset="0"/>
                <a:ea typeface="Times New Roman" panose="02020603050405020304" pitchFamily="18" charset="0"/>
              </a:rPr>
              <a:t>de</a:t>
            </a:r>
            <a:r>
              <a:rPr lang="es-ES" sz="1400" u="none" strike="noStrike" spc="-10" dirty="0">
                <a:effectLst/>
                <a:latin typeface="Times New Roman" panose="02020603050405020304" pitchFamily="18" charset="0"/>
                <a:ea typeface="Times New Roman" panose="02020603050405020304" pitchFamily="18" charset="0"/>
              </a:rPr>
              <a:t> </a:t>
            </a:r>
            <a:r>
              <a:rPr lang="es-ES" sz="1400" u="none" strike="noStrike" dirty="0">
                <a:effectLst/>
                <a:latin typeface="Times New Roman" panose="02020603050405020304" pitchFamily="18" charset="0"/>
                <a:ea typeface="Times New Roman" panose="02020603050405020304" pitchFamily="18" charset="0"/>
              </a:rPr>
              <a:t>Node.js</a:t>
            </a:r>
            <a:r>
              <a:rPr lang="es-ES" sz="1400" u="none" strike="noStrike" spc="-15" dirty="0">
                <a:effectLst/>
                <a:latin typeface="Times New Roman" panose="02020603050405020304" pitchFamily="18" charset="0"/>
                <a:ea typeface="Times New Roman" panose="02020603050405020304" pitchFamily="18" charset="0"/>
              </a:rPr>
              <a:t> </a:t>
            </a:r>
            <a:r>
              <a:rPr lang="es-ES" sz="1400" u="none" strike="noStrike" dirty="0">
                <a:effectLst/>
                <a:latin typeface="Times New Roman" panose="02020603050405020304" pitchFamily="18" charset="0"/>
                <a:ea typeface="Times New Roman" panose="02020603050405020304" pitchFamily="18" charset="0"/>
              </a:rPr>
              <a:t>y</a:t>
            </a:r>
            <a:r>
              <a:rPr lang="es-ES" sz="1400" u="none" strike="noStrike" spc="-10" dirty="0">
                <a:effectLst/>
                <a:latin typeface="Times New Roman" panose="02020603050405020304" pitchFamily="18" charset="0"/>
                <a:ea typeface="Times New Roman" panose="02020603050405020304" pitchFamily="18" charset="0"/>
              </a:rPr>
              <a:t> </a:t>
            </a:r>
            <a:r>
              <a:rPr lang="es-ES" sz="1400" u="none" strike="noStrike" dirty="0">
                <a:effectLst/>
                <a:latin typeface="Times New Roman" panose="02020603050405020304" pitchFamily="18" charset="0"/>
                <a:ea typeface="Times New Roman" panose="02020603050405020304" pitchFamily="18" charset="0"/>
              </a:rPr>
              <a:t>Git</a:t>
            </a:r>
            <a:endParaRPr lang="en-US" sz="1200" dirty="0">
              <a:effectLst/>
              <a:latin typeface="Times New Roman" panose="02020603050405020304" pitchFamily="18" charset="0"/>
              <a:ea typeface="Times New Roman" panose="02020603050405020304" pitchFamily="18" charset="0"/>
            </a:endParaRPr>
          </a:p>
          <a:p>
            <a:pPr marL="742950" lvl="1" indent="-285750">
              <a:spcBef>
                <a:spcPts val="65"/>
              </a:spcBef>
              <a:spcAft>
                <a:spcPts val="100"/>
              </a:spcAft>
              <a:buSzPts val="1200"/>
              <a:buFont typeface="Times New Roman" panose="02020603050405020304" pitchFamily="18" charset="0"/>
              <a:buAutoNum type="arabicPeriod"/>
              <a:tabLst>
                <a:tab pos="796925" algn="l"/>
                <a:tab pos="797560" algn="l"/>
                <a:tab pos="5106035" algn="r"/>
              </a:tabLst>
            </a:pPr>
            <a:r>
              <a:rPr lang="es-ES" sz="1400" u="none" strike="noStrike" dirty="0">
                <a:effectLst/>
                <a:latin typeface="Times New Roman" panose="02020603050405020304" pitchFamily="18" charset="0"/>
                <a:ea typeface="Times New Roman" panose="02020603050405020304" pitchFamily="18" charset="0"/>
              </a:rPr>
              <a:t>Ejecutando</a:t>
            </a:r>
            <a:r>
              <a:rPr lang="es-ES" sz="1400" u="none" strike="noStrike" spc="-15" dirty="0">
                <a:effectLst/>
                <a:latin typeface="Times New Roman" panose="02020603050405020304" pitchFamily="18" charset="0"/>
                <a:ea typeface="Times New Roman" panose="02020603050405020304" pitchFamily="18" charset="0"/>
              </a:rPr>
              <a:t> </a:t>
            </a:r>
            <a:r>
              <a:rPr lang="es-ES" sz="1400" u="none" strike="noStrike" dirty="0">
                <a:effectLst/>
                <a:latin typeface="Times New Roman" panose="02020603050405020304" pitchFamily="18" charset="0"/>
                <a:ea typeface="Times New Roman" panose="02020603050405020304" pitchFamily="18" charset="0"/>
              </a:rPr>
              <a:t>el</a:t>
            </a:r>
            <a:r>
              <a:rPr lang="es-ES" sz="1400" u="none" strike="noStrike" spc="-10" dirty="0">
                <a:effectLst/>
                <a:latin typeface="Times New Roman" panose="02020603050405020304" pitchFamily="18" charset="0"/>
                <a:ea typeface="Times New Roman" panose="02020603050405020304" pitchFamily="18" charset="0"/>
              </a:rPr>
              <a:t> </a:t>
            </a:r>
            <a:r>
              <a:rPr lang="es-ES" sz="1400" u="none" strike="noStrike" dirty="0">
                <a:effectLst/>
                <a:latin typeface="Times New Roman" panose="02020603050405020304" pitchFamily="18" charset="0"/>
                <a:ea typeface="Times New Roman" panose="02020603050405020304" pitchFamily="18" charset="0"/>
              </a:rPr>
              <a:t>Proyecto</a:t>
            </a:r>
            <a:endParaRPr lang="en-US" sz="1200" dirty="0">
              <a:effectLst/>
              <a:latin typeface="Times New Roman" panose="02020603050405020304" pitchFamily="18" charset="0"/>
              <a:ea typeface="Times New Roman" panose="02020603050405020304" pitchFamily="18" charset="0"/>
            </a:endParaRPr>
          </a:p>
          <a:p>
            <a:pPr marL="742950" lvl="1" indent="-285750">
              <a:spcBef>
                <a:spcPts val="1995"/>
              </a:spcBef>
              <a:buSzPts val="1200"/>
              <a:buFont typeface="Times New Roman" panose="02020603050405020304" pitchFamily="18" charset="0"/>
              <a:buAutoNum type="arabicPeriod"/>
              <a:tabLst>
                <a:tab pos="796925" algn="l"/>
                <a:tab pos="797560" algn="l"/>
                <a:tab pos="5105400" algn="r"/>
              </a:tabLst>
            </a:pPr>
            <a:r>
              <a:rPr lang="es-ES" sz="1400" u="none" strike="noStrike" dirty="0">
                <a:effectLst/>
                <a:latin typeface="Anonymous Pro" panose="02060609030202000504" pitchFamily="49" charset="0"/>
                <a:ea typeface="Times New Roman" panose="02020603050405020304" pitchFamily="18" charset="0"/>
              </a:rPr>
              <a:t>scripts</a:t>
            </a:r>
            <a:r>
              <a:rPr lang="es-ES" sz="1400" u="none" strike="noStrike" spc="-215" dirty="0">
                <a:effectLst/>
                <a:latin typeface="Anonymous Pro" panose="02060609030202000504" pitchFamily="49" charset="0"/>
                <a:ea typeface="Times New Roman" panose="02020603050405020304" pitchFamily="18" charset="0"/>
              </a:rPr>
              <a:t> </a:t>
            </a:r>
            <a:r>
              <a:rPr lang="es-ES" sz="1400" u="none" strike="noStrike" dirty="0">
                <a:effectLst/>
                <a:latin typeface="Times New Roman" panose="02020603050405020304" pitchFamily="18" charset="0"/>
                <a:ea typeface="Times New Roman" panose="02020603050405020304" pitchFamily="18" charset="0"/>
              </a:rPr>
              <a:t>de</a:t>
            </a:r>
            <a:r>
              <a:rPr lang="es-ES" sz="1400" u="none" strike="noStrike" spc="25" dirty="0">
                <a:effectLst/>
                <a:latin typeface="Times New Roman" panose="02020603050405020304" pitchFamily="18" charset="0"/>
                <a:ea typeface="Times New Roman" panose="02020603050405020304" pitchFamily="18" charset="0"/>
              </a:rPr>
              <a:t> </a:t>
            </a:r>
            <a:r>
              <a:rPr lang="es-ES" sz="1400" u="none" strike="noStrike" dirty="0" err="1">
                <a:effectLst/>
                <a:latin typeface="Times New Roman" panose="02020603050405020304" pitchFamily="18" charset="0"/>
                <a:ea typeface="Times New Roman" panose="02020603050405020304" pitchFamily="18" charset="0"/>
              </a:rPr>
              <a:t>npm</a:t>
            </a:r>
            <a:r>
              <a:rPr lang="es-ES" sz="1400" u="none" strike="noStrike" spc="20" dirty="0">
                <a:effectLst/>
                <a:latin typeface="Times New Roman" panose="02020603050405020304" pitchFamily="18" charset="0"/>
                <a:ea typeface="Times New Roman" panose="02020603050405020304" pitchFamily="18" charset="0"/>
              </a:rPr>
              <a:t> </a:t>
            </a:r>
            <a:r>
              <a:rPr lang="es-ES" sz="1400" u="none" strike="noStrike" dirty="0">
                <a:effectLst/>
                <a:latin typeface="Times New Roman" panose="02020603050405020304" pitchFamily="18" charset="0"/>
                <a:ea typeface="Times New Roman" panose="02020603050405020304" pitchFamily="18" charset="0"/>
              </a:rPr>
              <a:t>Presentes</a:t>
            </a:r>
            <a:r>
              <a:rPr lang="es-ES" sz="1400" u="none" strike="noStrike" spc="20" dirty="0">
                <a:effectLst/>
                <a:latin typeface="Times New Roman" panose="02020603050405020304" pitchFamily="18" charset="0"/>
                <a:ea typeface="Times New Roman" panose="02020603050405020304" pitchFamily="18" charset="0"/>
              </a:rPr>
              <a:t> </a:t>
            </a:r>
            <a:r>
              <a:rPr lang="es-ES" sz="1400" u="none" strike="noStrike" dirty="0">
                <a:effectLst/>
                <a:latin typeface="Times New Roman" panose="02020603050405020304" pitchFamily="18" charset="0"/>
                <a:ea typeface="Times New Roman" panose="02020603050405020304" pitchFamily="18" charset="0"/>
              </a:rPr>
              <a:t>en</a:t>
            </a:r>
            <a:r>
              <a:rPr lang="es-ES" sz="1400" u="none" strike="noStrike" spc="25" dirty="0">
                <a:effectLst/>
                <a:latin typeface="Times New Roman" panose="02020603050405020304" pitchFamily="18" charset="0"/>
                <a:ea typeface="Times New Roman" panose="02020603050405020304" pitchFamily="18" charset="0"/>
              </a:rPr>
              <a:t> </a:t>
            </a:r>
            <a:r>
              <a:rPr lang="es-ES" sz="1400" u="none" strike="noStrike" dirty="0">
                <a:effectLst/>
                <a:latin typeface="Times New Roman" panose="02020603050405020304" pitchFamily="18" charset="0"/>
                <a:ea typeface="Times New Roman" panose="02020603050405020304" pitchFamily="18" charset="0"/>
              </a:rPr>
              <a:t>el</a:t>
            </a:r>
            <a:r>
              <a:rPr lang="es-ES" sz="1400" u="none" strike="noStrike" spc="20" dirty="0">
                <a:effectLst/>
                <a:latin typeface="Times New Roman" panose="02020603050405020304" pitchFamily="18" charset="0"/>
                <a:ea typeface="Times New Roman" panose="02020603050405020304" pitchFamily="18" charset="0"/>
              </a:rPr>
              <a:t> </a:t>
            </a:r>
            <a:r>
              <a:rPr lang="es-ES" sz="1400" u="none" strike="noStrike" dirty="0">
                <a:effectLst/>
                <a:latin typeface="Times New Roman" panose="02020603050405020304" pitchFamily="18" charset="0"/>
                <a:ea typeface="Times New Roman" panose="02020603050405020304" pitchFamily="18" charset="0"/>
              </a:rPr>
              <a:t>Esqueleto</a:t>
            </a:r>
            <a:endParaRPr lang="en-US" sz="1200" dirty="0">
              <a:effectLst/>
              <a:latin typeface="Times New Roman" panose="02020603050405020304" pitchFamily="18" charset="0"/>
              <a:ea typeface="Times New Roman" panose="02020603050405020304" pitchFamily="18" charset="0"/>
            </a:endParaRPr>
          </a:p>
          <a:p>
            <a:pPr marL="742950" lvl="1" indent="-285750">
              <a:spcBef>
                <a:spcPts val="65"/>
              </a:spcBef>
              <a:buSzPts val="1200"/>
              <a:buFont typeface="Times New Roman" panose="02020603050405020304" pitchFamily="18" charset="0"/>
              <a:buAutoNum type="arabicPeriod"/>
              <a:tabLst>
                <a:tab pos="796925" algn="l"/>
                <a:tab pos="797560" algn="l"/>
                <a:tab pos="5105400" algn="r"/>
              </a:tabLst>
            </a:pPr>
            <a:r>
              <a:rPr lang="es-ES" sz="1400" u="none" strike="noStrike" dirty="0">
                <a:effectLst/>
                <a:latin typeface="Times New Roman" panose="02020603050405020304" pitchFamily="18" charset="0"/>
                <a:ea typeface="Times New Roman" panose="02020603050405020304" pitchFamily="18" charset="0"/>
              </a:rPr>
              <a:t>Características</a:t>
            </a:r>
            <a:r>
              <a:rPr lang="es-ES" sz="1400" u="none" strike="noStrike" spc="-30" dirty="0">
                <a:effectLst/>
                <a:latin typeface="Times New Roman" panose="02020603050405020304" pitchFamily="18" charset="0"/>
                <a:ea typeface="Times New Roman" panose="02020603050405020304" pitchFamily="18" charset="0"/>
              </a:rPr>
              <a:t> </a:t>
            </a:r>
            <a:r>
              <a:rPr lang="es-ES" sz="1400" u="none" strike="noStrike" dirty="0">
                <a:effectLst/>
                <a:latin typeface="Times New Roman" panose="02020603050405020304" pitchFamily="18" charset="0"/>
                <a:ea typeface="Times New Roman" panose="02020603050405020304" pitchFamily="18" charset="0"/>
              </a:rPr>
              <a:t>del</a:t>
            </a:r>
            <a:r>
              <a:rPr lang="es-ES" sz="1400" u="none" strike="noStrike" spc="-30" dirty="0">
                <a:effectLst/>
                <a:latin typeface="Times New Roman" panose="02020603050405020304" pitchFamily="18" charset="0"/>
                <a:ea typeface="Times New Roman" panose="02020603050405020304" pitchFamily="18" charset="0"/>
              </a:rPr>
              <a:t> </a:t>
            </a:r>
            <a:r>
              <a:rPr lang="es-ES" sz="1400" u="none" strike="noStrike" dirty="0">
                <a:effectLst/>
                <a:latin typeface="Times New Roman" panose="02020603050405020304" pitchFamily="18" charset="0"/>
                <a:ea typeface="Times New Roman" panose="02020603050405020304" pitchFamily="18" charset="0"/>
              </a:rPr>
              <a:t>Lenguaje</a:t>
            </a:r>
            <a:r>
              <a:rPr lang="es-ES" sz="1400" u="none" strike="noStrike" spc="-25" dirty="0">
                <a:effectLst/>
                <a:latin typeface="Times New Roman" panose="02020603050405020304" pitchFamily="18" charset="0"/>
                <a:ea typeface="Times New Roman" panose="02020603050405020304" pitchFamily="18" charset="0"/>
              </a:rPr>
              <a:t> </a:t>
            </a:r>
            <a:r>
              <a:rPr lang="es-ES" sz="1400" u="none" strike="noStrike" dirty="0">
                <a:effectLst/>
                <a:latin typeface="Times New Roman" panose="02020603050405020304" pitchFamily="18" charset="0"/>
                <a:ea typeface="Times New Roman" panose="02020603050405020304" pitchFamily="18" charset="0"/>
              </a:rPr>
              <a:t>Presentes</a:t>
            </a:r>
            <a:r>
              <a:rPr lang="es-ES" sz="1400" u="none" strike="noStrike" spc="-30" dirty="0">
                <a:effectLst/>
                <a:latin typeface="Times New Roman" panose="02020603050405020304" pitchFamily="18" charset="0"/>
                <a:ea typeface="Times New Roman" panose="02020603050405020304" pitchFamily="18" charset="0"/>
              </a:rPr>
              <a:t> </a:t>
            </a:r>
            <a:r>
              <a:rPr lang="es-ES" sz="1400" u="none" strike="noStrike" dirty="0">
                <a:effectLst/>
                <a:latin typeface="Times New Roman" panose="02020603050405020304" pitchFamily="18" charset="0"/>
                <a:ea typeface="Times New Roman" panose="02020603050405020304" pitchFamily="18" charset="0"/>
              </a:rPr>
              <a:t>en</a:t>
            </a:r>
            <a:r>
              <a:rPr lang="es-ES" sz="1400" u="none" strike="noStrike" spc="-30" dirty="0">
                <a:effectLst/>
                <a:latin typeface="Times New Roman" panose="02020603050405020304" pitchFamily="18" charset="0"/>
                <a:ea typeface="Times New Roman" panose="02020603050405020304" pitchFamily="18" charset="0"/>
              </a:rPr>
              <a:t> </a:t>
            </a:r>
            <a:r>
              <a:rPr lang="es-ES" sz="1400" u="none" strike="noStrike" dirty="0">
                <a:effectLst/>
                <a:latin typeface="Times New Roman" panose="02020603050405020304" pitchFamily="18" charset="0"/>
                <a:ea typeface="Times New Roman" panose="02020603050405020304" pitchFamily="18" charset="0"/>
              </a:rPr>
              <a:t>el</a:t>
            </a:r>
            <a:r>
              <a:rPr lang="es-ES" sz="1400" u="none" strike="noStrike" spc="-25" dirty="0">
                <a:effectLst/>
                <a:latin typeface="Times New Roman" panose="02020603050405020304" pitchFamily="18" charset="0"/>
                <a:ea typeface="Times New Roman" panose="02020603050405020304" pitchFamily="18" charset="0"/>
              </a:rPr>
              <a:t> </a:t>
            </a:r>
            <a:r>
              <a:rPr lang="es-ES" sz="1400" u="none" strike="noStrike" dirty="0">
                <a:effectLst/>
                <a:latin typeface="Times New Roman" panose="02020603050405020304" pitchFamily="18" charset="0"/>
                <a:ea typeface="Times New Roman" panose="02020603050405020304" pitchFamily="18" charset="0"/>
              </a:rPr>
              <a:t>Esqueleto</a:t>
            </a:r>
            <a:endParaRPr lang="en-US" sz="1200" dirty="0">
              <a:effectLst/>
              <a:latin typeface="Times New Roman" panose="02020603050405020304" pitchFamily="18" charset="0"/>
              <a:ea typeface="Times New Roman" panose="02020603050405020304" pitchFamily="18" charset="0"/>
            </a:endParaRPr>
          </a:p>
          <a:p>
            <a:pPr marL="742950" lvl="1" indent="-285750">
              <a:spcBef>
                <a:spcPts val="60"/>
              </a:spcBef>
              <a:buSzPts val="1200"/>
              <a:buFont typeface="Times New Roman" panose="02020603050405020304" pitchFamily="18" charset="0"/>
              <a:buAutoNum type="arabicPeriod"/>
              <a:tabLst>
                <a:tab pos="796925" algn="l"/>
                <a:tab pos="797560" algn="l"/>
                <a:tab pos="5106035" algn="r"/>
              </a:tabLst>
            </a:pPr>
            <a:r>
              <a:rPr lang="es-ES" sz="1400" u="none" strike="noStrike" dirty="0">
                <a:effectLst/>
                <a:latin typeface="Times New Roman" panose="02020603050405020304" pitchFamily="18" charset="0"/>
                <a:ea typeface="Times New Roman" panose="02020603050405020304" pitchFamily="18" charset="0"/>
              </a:rPr>
              <a:t>Conclusión</a:t>
            </a:r>
            <a:endParaRPr lang="en-US" sz="1200" dirty="0">
              <a:effectLst/>
              <a:latin typeface="Times New Roman" panose="02020603050405020304" pitchFamily="18" charset="0"/>
              <a:ea typeface="Times New Roman" panose="02020603050405020304" pitchFamily="18" charset="0"/>
            </a:endParaRPr>
          </a:p>
          <a:p>
            <a:pPr marL="342900" lvl="0" indent="-342900">
              <a:spcBef>
                <a:spcPts val="1260"/>
              </a:spcBef>
              <a:buSzPts val="1200"/>
              <a:buFont typeface="Times New Roman" panose="02020603050405020304" pitchFamily="18" charset="0"/>
              <a:buAutoNum type="arabicPeriod" startAt="3"/>
              <a:tabLst>
                <a:tab pos="328930" algn="l"/>
                <a:tab pos="329565" algn="l"/>
                <a:tab pos="5104765" algn="r"/>
              </a:tabLst>
            </a:pPr>
            <a:r>
              <a:rPr lang="es-ES" sz="1400" b="1" u="none" strike="noStrike" dirty="0">
                <a:effectLst/>
                <a:latin typeface="Times New Roman" panose="02020603050405020304" pitchFamily="18" charset="0"/>
                <a:ea typeface="Times New Roman" panose="02020603050405020304" pitchFamily="18" charset="0"/>
              </a:rPr>
              <a:t>Implementando</a:t>
            </a:r>
            <a:r>
              <a:rPr lang="es-ES" sz="1400" b="1" u="none" strike="noStrike" spc="-15" dirty="0">
                <a:effectLst/>
                <a:latin typeface="Times New Roman" panose="02020603050405020304" pitchFamily="18" charset="0"/>
                <a:ea typeface="Times New Roman" panose="02020603050405020304" pitchFamily="18" charset="0"/>
              </a:rPr>
              <a:t> </a:t>
            </a:r>
            <a:r>
              <a:rPr lang="es-ES" sz="1400" b="1" u="none" strike="noStrike" dirty="0">
                <a:effectLst/>
                <a:latin typeface="Times New Roman" panose="02020603050405020304" pitchFamily="18" charset="0"/>
                <a:ea typeface="Times New Roman" panose="02020603050405020304" pitchFamily="18" charset="0"/>
              </a:rPr>
              <a:t>una</a:t>
            </a:r>
            <a:r>
              <a:rPr lang="es-ES" sz="1400" b="1" u="none" strike="noStrike" spc="-15" dirty="0">
                <a:effectLst/>
                <a:latin typeface="Times New Roman" panose="02020603050405020304" pitchFamily="18" charset="0"/>
                <a:ea typeface="Times New Roman" panose="02020603050405020304" pitchFamily="18" charset="0"/>
              </a:rPr>
              <a:t> </a:t>
            </a:r>
            <a:r>
              <a:rPr lang="es-ES" sz="1400" b="1" u="none" strike="noStrike" dirty="0">
                <a:effectLst/>
                <a:latin typeface="Times New Roman" panose="02020603050405020304" pitchFamily="18" charset="0"/>
                <a:ea typeface="Times New Roman" panose="02020603050405020304" pitchFamily="18" charset="0"/>
              </a:rPr>
              <a:t>Aplicación</a:t>
            </a:r>
            <a:r>
              <a:rPr lang="es-ES" sz="1400" b="1" u="none" strike="noStrike" spc="-10" dirty="0">
                <a:effectLst/>
                <a:latin typeface="Times New Roman" panose="02020603050405020304" pitchFamily="18" charset="0"/>
                <a:ea typeface="Times New Roman" panose="02020603050405020304" pitchFamily="18" charset="0"/>
              </a:rPr>
              <a:t> </a:t>
            </a:r>
            <a:r>
              <a:rPr lang="es-ES" sz="1400" b="1" u="none" strike="noStrike" dirty="0">
                <a:effectLst/>
                <a:latin typeface="Times New Roman" panose="02020603050405020304" pitchFamily="18" charset="0"/>
                <a:ea typeface="Times New Roman" panose="02020603050405020304" pitchFamily="18" charset="0"/>
              </a:rPr>
              <a:t>de</a:t>
            </a:r>
            <a:r>
              <a:rPr lang="es-ES" sz="1400" b="1" u="none" strike="noStrike" spc="-15" dirty="0">
                <a:effectLst/>
                <a:latin typeface="Times New Roman" panose="02020603050405020304" pitchFamily="18" charset="0"/>
                <a:ea typeface="Times New Roman" panose="02020603050405020304" pitchFamily="18" charset="0"/>
              </a:rPr>
              <a:t> </a:t>
            </a:r>
            <a:r>
              <a:rPr lang="es-ES" sz="1400" b="1" u="none" strike="noStrike" dirty="0">
                <a:effectLst/>
                <a:latin typeface="Times New Roman" panose="02020603050405020304" pitchFamily="18" charset="0"/>
                <a:ea typeface="Times New Roman" panose="02020603050405020304" pitchFamily="18" charset="0"/>
              </a:rPr>
              <a:t>Notas</a:t>
            </a:r>
            <a:endParaRPr lang="en-US" sz="1200" b="1" dirty="0">
              <a:effectLst/>
              <a:latin typeface="Times New Roman" panose="02020603050405020304" pitchFamily="18" charset="0"/>
              <a:ea typeface="Times New Roman" panose="02020603050405020304" pitchFamily="18" charset="0"/>
            </a:endParaRPr>
          </a:p>
          <a:p>
            <a:pPr marL="742950" lvl="1" indent="-285750">
              <a:spcBef>
                <a:spcPts val="65"/>
              </a:spcBef>
              <a:buSzPts val="1200"/>
              <a:buFont typeface="Times New Roman" panose="02020603050405020304" pitchFamily="18" charset="0"/>
              <a:buAutoNum type="arabicPeriod"/>
              <a:tabLst>
                <a:tab pos="796925" algn="l"/>
                <a:tab pos="797560" algn="l"/>
                <a:tab pos="5106035" algn="r"/>
              </a:tabLst>
            </a:pPr>
            <a:r>
              <a:rPr lang="es-ES" sz="1400" u="none" strike="noStrike" dirty="0">
                <a:effectLst/>
                <a:latin typeface="Times New Roman" panose="02020603050405020304" pitchFamily="18" charset="0"/>
                <a:ea typeface="Times New Roman" panose="02020603050405020304" pitchFamily="18" charset="0"/>
              </a:rPr>
              <a:t>Modelo</a:t>
            </a:r>
            <a:r>
              <a:rPr lang="es-ES" sz="1400" u="none" strike="noStrike" spc="-15" dirty="0">
                <a:effectLst/>
                <a:latin typeface="Times New Roman" panose="02020603050405020304" pitchFamily="18" charset="0"/>
                <a:ea typeface="Times New Roman" panose="02020603050405020304" pitchFamily="18" charset="0"/>
              </a:rPr>
              <a:t> </a:t>
            </a:r>
            <a:r>
              <a:rPr lang="es-ES" sz="1400" u="none" strike="noStrike" dirty="0">
                <a:effectLst/>
                <a:latin typeface="Times New Roman" panose="02020603050405020304" pitchFamily="18" charset="0"/>
                <a:ea typeface="Times New Roman" panose="02020603050405020304" pitchFamily="18" charset="0"/>
              </a:rPr>
              <a:t>de</a:t>
            </a:r>
            <a:r>
              <a:rPr lang="es-ES" sz="1400" u="none" strike="noStrike" spc="-10" dirty="0">
                <a:effectLst/>
                <a:latin typeface="Times New Roman" panose="02020603050405020304" pitchFamily="18" charset="0"/>
                <a:ea typeface="Times New Roman" panose="02020603050405020304" pitchFamily="18" charset="0"/>
              </a:rPr>
              <a:t> </a:t>
            </a:r>
            <a:r>
              <a:rPr lang="es-ES" sz="1400" u="none" strike="noStrike" dirty="0">
                <a:effectLst/>
                <a:latin typeface="Times New Roman" panose="02020603050405020304" pitchFamily="18" charset="0"/>
                <a:ea typeface="Times New Roman" panose="02020603050405020304" pitchFamily="18" charset="0"/>
              </a:rPr>
              <a:t>Datos</a:t>
            </a:r>
            <a:r>
              <a:rPr lang="es-ES" sz="1400" u="none" strike="noStrike" spc="-10" dirty="0">
                <a:effectLst/>
                <a:latin typeface="Times New Roman" panose="02020603050405020304" pitchFamily="18" charset="0"/>
                <a:ea typeface="Times New Roman" panose="02020603050405020304" pitchFamily="18" charset="0"/>
              </a:rPr>
              <a:t> </a:t>
            </a:r>
            <a:r>
              <a:rPr lang="es-ES" sz="1400" u="none" strike="noStrike" dirty="0">
                <a:effectLst/>
                <a:latin typeface="Times New Roman" panose="02020603050405020304" pitchFamily="18" charset="0"/>
                <a:ea typeface="Times New Roman" panose="02020603050405020304" pitchFamily="18" charset="0"/>
              </a:rPr>
              <a:t>Inicial</a:t>
            </a:r>
            <a:endParaRPr lang="en-US" sz="1200" dirty="0">
              <a:effectLst/>
              <a:latin typeface="Times New Roman" panose="02020603050405020304" pitchFamily="18" charset="0"/>
              <a:ea typeface="Times New Roman" panose="02020603050405020304" pitchFamily="18" charset="0"/>
            </a:endParaRPr>
          </a:p>
          <a:p>
            <a:pPr marL="742950" lvl="1" indent="-285750">
              <a:spcBef>
                <a:spcPts val="65"/>
              </a:spcBef>
              <a:buSzPts val="1200"/>
              <a:buFont typeface="Times New Roman" panose="02020603050405020304" pitchFamily="18" charset="0"/>
              <a:buAutoNum type="arabicPeriod"/>
              <a:tabLst>
                <a:tab pos="796925" algn="l"/>
                <a:tab pos="797560" algn="l"/>
                <a:tab pos="5105400" algn="r"/>
              </a:tabLst>
            </a:pPr>
            <a:r>
              <a:rPr lang="es-ES" sz="1400" u="none" strike="noStrike" dirty="0">
                <a:effectLst/>
                <a:latin typeface="Times New Roman" panose="02020603050405020304" pitchFamily="18" charset="0"/>
                <a:ea typeface="Times New Roman" panose="02020603050405020304" pitchFamily="18" charset="0"/>
              </a:rPr>
              <a:t>Renderizado</a:t>
            </a:r>
            <a:r>
              <a:rPr lang="es-ES" sz="1400" u="none" strike="noStrike" spc="-20" dirty="0">
                <a:effectLst/>
                <a:latin typeface="Times New Roman" panose="02020603050405020304" pitchFamily="18" charset="0"/>
                <a:ea typeface="Times New Roman" panose="02020603050405020304" pitchFamily="18" charset="0"/>
              </a:rPr>
              <a:t> </a:t>
            </a:r>
            <a:r>
              <a:rPr lang="es-ES" sz="1400" u="none" strike="noStrike" dirty="0">
                <a:effectLst/>
                <a:latin typeface="Times New Roman" panose="02020603050405020304" pitchFamily="18" charset="0"/>
                <a:ea typeface="Times New Roman" panose="02020603050405020304" pitchFamily="18" charset="0"/>
              </a:rPr>
              <a:t>de</a:t>
            </a:r>
            <a:r>
              <a:rPr lang="es-ES" sz="1400" u="none" strike="noStrike" spc="-15" dirty="0">
                <a:effectLst/>
                <a:latin typeface="Times New Roman" panose="02020603050405020304" pitchFamily="18" charset="0"/>
                <a:ea typeface="Times New Roman" panose="02020603050405020304" pitchFamily="18" charset="0"/>
              </a:rPr>
              <a:t> </a:t>
            </a:r>
            <a:r>
              <a:rPr lang="es-ES" sz="1400" u="none" strike="noStrike" dirty="0">
                <a:effectLst/>
                <a:latin typeface="Times New Roman" panose="02020603050405020304" pitchFamily="18" charset="0"/>
                <a:ea typeface="Times New Roman" panose="02020603050405020304" pitchFamily="18" charset="0"/>
              </a:rPr>
              <a:t>los</a:t>
            </a:r>
            <a:r>
              <a:rPr lang="es-ES" sz="1400" u="none" strike="noStrike" spc="-15" dirty="0">
                <a:effectLst/>
                <a:latin typeface="Times New Roman" panose="02020603050405020304" pitchFamily="18" charset="0"/>
                <a:ea typeface="Times New Roman" panose="02020603050405020304" pitchFamily="18" charset="0"/>
              </a:rPr>
              <a:t> </a:t>
            </a:r>
            <a:r>
              <a:rPr lang="es-ES" sz="1400" u="none" strike="noStrike" dirty="0">
                <a:effectLst/>
                <a:latin typeface="Times New Roman" panose="02020603050405020304" pitchFamily="18" charset="0"/>
                <a:ea typeface="Times New Roman" panose="02020603050405020304" pitchFamily="18" charset="0"/>
              </a:rPr>
              <a:t>Datos</a:t>
            </a:r>
            <a:r>
              <a:rPr lang="es-ES" sz="1400" u="none" strike="noStrike" spc="-15" dirty="0">
                <a:effectLst/>
                <a:latin typeface="Times New Roman" panose="02020603050405020304" pitchFamily="18" charset="0"/>
                <a:ea typeface="Times New Roman" panose="02020603050405020304" pitchFamily="18" charset="0"/>
              </a:rPr>
              <a:t> </a:t>
            </a:r>
            <a:r>
              <a:rPr lang="es-ES" sz="1400" u="none" strike="noStrike" dirty="0">
                <a:effectLst/>
                <a:latin typeface="Times New Roman" panose="02020603050405020304" pitchFamily="18" charset="0"/>
                <a:ea typeface="Times New Roman" panose="02020603050405020304" pitchFamily="18" charset="0"/>
              </a:rPr>
              <a:t>Iniciales</a:t>
            </a:r>
            <a:endParaRPr lang="en-US" sz="1200" dirty="0">
              <a:effectLst/>
              <a:latin typeface="Times New Roman" panose="02020603050405020304" pitchFamily="18" charset="0"/>
              <a:ea typeface="Times New Roman" panose="02020603050405020304" pitchFamily="18" charset="0"/>
            </a:endParaRPr>
          </a:p>
          <a:p>
            <a:pPr marL="742950" lvl="1" indent="-285750">
              <a:spcBef>
                <a:spcPts val="65"/>
              </a:spcBef>
              <a:buSzPts val="1200"/>
              <a:buFont typeface="Times New Roman" panose="02020603050405020304" pitchFamily="18" charset="0"/>
              <a:buAutoNum type="arabicPeriod"/>
              <a:tabLst>
                <a:tab pos="796925" algn="l"/>
                <a:tab pos="797560" algn="l"/>
                <a:tab pos="5106035" algn="r"/>
              </a:tabLst>
            </a:pPr>
            <a:r>
              <a:rPr lang="es-ES" sz="1400" u="none" strike="noStrike" dirty="0">
                <a:effectLst/>
                <a:latin typeface="Times New Roman" panose="02020603050405020304" pitchFamily="18" charset="0"/>
                <a:ea typeface="Times New Roman" panose="02020603050405020304" pitchFamily="18" charset="0"/>
              </a:rPr>
              <a:t>Generando</a:t>
            </a:r>
            <a:r>
              <a:rPr lang="es-ES" sz="1400" u="none" strike="noStrike" spc="-10" dirty="0">
                <a:effectLst/>
                <a:latin typeface="Times New Roman" panose="02020603050405020304" pitchFamily="18" charset="0"/>
                <a:ea typeface="Times New Roman" panose="02020603050405020304" pitchFamily="18" charset="0"/>
              </a:rPr>
              <a:t> </a:t>
            </a:r>
            <a:r>
              <a:rPr lang="es-ES" sz="1400" u="none" strike="noStrike" dirty="0">
                <a:effectLst/>
                <a:latin typeface="Times New Roman" panose="02020603050405020304" pitchFamily="18" charset="0"/>
                <a:ea typeface="Times New Roman" panose="02020603050405020304" pitchFamily="18" charset="0"/>
              </a:rPr>
              <a:t>los</a:t>
            </a:r>
            <a:r>
              <a:rPr lang="es-ES" sz="1400" u="none" strike="noStrike" spc="-10" dirty="0">
                <a:effectLst/>
                <a:latin typeface="Times New Roman" panose="02020603050405020304" pitchFamily="18" charset="0"/>
                <a:ea typeface="Times New Roman" panose="02020603050405020304" pitchFamily="18" charset="0"/>
              </a:rPr>
              <a:t> </a:t>
            </a:r>
            <a:r>
              <a:rPr lang="es-ES" sz="1400" u="none" strike="noStrike" dirty="0" err="1">
                <a:effectLst/>
                <a:latin typeface="Times New Roman" panose="02020603050405020304" pitchFamily="18" charset="0"/>
                <a:ea typeface="Times New Roman" panose="02020603050405020304" pitchFamily="18" charset="0"/>
              </a:rPr>
              <a:t>Ids</a:t>
            </a:r>
            <a:endParaRPr lang="en-US" sz="1200" dirty="0">
              <a:effectLst/>
              <a:latin typeface="Times New Roman" panose="02020603050405020304" pitchFamily="18" charset="0"/>
              <a:ea typeface="Times New Roman" panose="02020603050405020304" pitchFamily="18" charset="0"/>
            </a:endParaRPr>
          </a:p>
          <a:p>
            <a:pPr marL="742950" lvl="1" indent="-285750">
              <a:spcBef>
                <a:spcPts val="65"/>
              </a:spcBef>
              <a:buSzPts val="1200"/>
              <a:buFont typeface="Times New Roman" panose="02020603050405020304" pitchFamily="18" charset="0"/>
              <a:buAutoNum type="arabicPeriod"/>
              <a:tabLst>
                <a:tab pos="796925" algn="l"/>
                <a:tab pos="797560" algn="l"/>
                <a:tab pos="5105400" algn="r"/>
              </a:tabLst>
            </a:pPr>
            <a:r>
              <a:rPr lang="es-ES" sz="1400" u="none" strike="noStrike" dirty="0">
                <a:effectLst/>
                <a:latin typeface="Times New Roman" panose="02020603050405020304" pitchFamily="18" charset="0"/>
                <a:ea typeface="Times New Roman" panose="02020603050405020304" pitchFamily="18" charset="0"/>
              </a:rPr>
              <a:t>Añadiendo</a:t>
            </a:r>
            <a:r>
              <a:rPr lang="es-ES" sz="1400" u="none" strike="noStrike" spc="-15" dirty="0">
                <a:effectLst/>
                <a:latin typeface="Times New Roman" panose="02020603050405020304" pitchFamily="18" charset="0"/>
                <a:ea typeface="Times New Roman" panose="02020603050405020304" pitchFamily="18" charset="0"/>
              </a:rPr>
              <a:t> </a:t>
            </a:r>
            <a:r>
              <a:rPr lang="es-ES" sz="1400" u="none" strike="noStrike" dirty="0">
                <a:effectLst/>
                <a:latin typeface="Times New Roman" panose="02020603050405020304" pitchFamily="18" charset="0"/>
                <a:ea typeface="Times New Roman" panose="02020603050405020304" pitchFamily="18" charset="0"/>
              </a:rPr>
              <a:t>Nuevas</a:t>
            </a:r>
            <a:r>
              <a:rPr lang="es-ES" sz="1400" u="none" strike="noStrike" spc="-15" dirty="0">
                <a:effectLst/>
                <a:latin typeface="Times New Roman" panose="02020603050405020304" pitchFamily="18" charset="0"/>
                <a:ea typeface="Times New Roman" panose="02020603050405020304" pitchFamily="18" charset="0"/>
              </a:rPr>
              <a:t> </a:t>
            </a:r>
            <a:r>
              <a:rPr lang="es-ES" sz="1400" u="none" strike="noStrike" dirty="0">
                <a:effectLst/>
                <a:latin typeface="Times New Roman" panose="02020603050405020304" pitchFamily="18" charset="0"/>
                <a:ea typeface="Times New Roman" panose="02020603050405020304" pitchFamily="18" charset="0"/>
              </a:rPr>
              <a:t>Notas</a:t>
            </a:r>
            <a:r>
              <a:rPr lang="es-ES" sz="1400" u="none" strike="noStrike" spc="-10" dirty="0">
                <a:effectLst/>
                <a:latin typeface="Times New Roman" panose="02020603050405020304" pitchFamily="18" charset="0"/>
                <a:ea typeface="Times New Roman" panose="02020603050405020304" pitchFamily="18" charset="0"/>
              </a:rPr>
              <a:t> </a:t>
            </a:r>
            <a:r>
              <a:rPr lang="es-ES" sz="1400" u="none" strike="noStrike" dirty="0">
                <a:effectLst/>
                <a:latin typeface="Times New Roman" panose="02020603050405020304" pitchFamily="18" charset="0"/>
                <a:ea typeface="Times New Roman" panose="02020603050405020304" pitchFamily="18" charset="0"/>
              </a:rPr>
              <a:t>a</a:t>
            </a:r>
            <a:r>
              <a:rPr lang="es-ES" sz="1400" u="none" strike="noStrike" spc="-15" dirty="0">
                <a:effectLst/>
                <a:latin typeface="Times New Roman" panose="02020603050405020304" pitchFamily="18" charset="0"/>
                <a:ea typeface="Times New Roman" panose="02020603050405020304" pitchFamily="18" charset="0"/>
              </a:rPr>
              <a:t> </a:t>
            </a:r>
            <a:r>
              <a:rPr lang="es-ES" sz="1400" u="none" strike="noStrike" dirty="0">
                <a:effectLst/>
                <a:latin typeface="Times New Roman" panose="02020603050405020304" pitchFamily="18" charset="0"/>
                <a:ea typeface="Times New Roman" panose="02020603050405020304" pitchFamily="18" charset="0"/>
              </a:rPr>
              <a:t>la</a:t>
            </a:r>
            <a:r>
              <a:rPr lang="es-ES" sz="1400" u="none" strike="noStrike" spc="-10" dirty="0">
                <a:effectLst/>
                <a:latin typeface="Times New Roman" panose="02020603050405020304" pitchFamily="18" charset="0"/>
                <a:ea typeface="Times New Roman" panose="02020603050405020304" pitchFamily="18" charset="0"/>
              </a:rPr>
              <a:t> </a:t>
            </a:r>
            <a:r>
              <a:rPr lang="es-ES" sz="1400" u="none" strike="noStrike" dirty="0">
                <a:effectLst/>
                <a:latin typeface="Times New Roman" panose="02020603050405020304" pitchFamily="18" charset="0"/>
                <a:ea typeface="Times New Roman" panose="02020603050405020304" pitchFamily="18" charset="0"/>
              </a:rPr>
              <a:t>Lista</a:t>
            </a:r>
            <a:endParaRPr lang="en-US" sz="1200" dirty="0">
              <a:effectLst/>
              <a:latin typeface="Times New Roman" panose="02020603050405020304" pitchFamily="18" charset="0"/>
              <a:ea typeface="Times New Roman" panose="02020603050405020304" pitchFamily="18" charset="0"/>
            </a:endParaRPr>
          </a:p>
          <a:p>
            <a:pPr marL="742950" lvl="1" indent="-285750">
              <a:spcBef>
                <a:spcPts val="65"/>
              </a:spcBef>
              <a:buSzPts val="1200"/>
              <a:buFont typeface="Times New Roman" panose="02020603050405020304" pitchFamily="18" charset="0"/>
              <a:buAutoNum type="arabicPeriod"/>
              <a:tabLst>
                <a:tab pos="796925" algn="l"/>
                <a:tab pos="797560" algn="l"/>
                <a:tab pos="5106035" algn="r"/>
              </a:tabLst>
            </a:pPr>
            <a:r>
              <a:rPr lang="es-ES" sz="1400" u="none" strike="noStrike" dirty="0">
                <a:effectLst/>
                <a:latin typeface="Times New Roman" panose="02020603050405020304" pitchFamily="18" charset="0"/>
                <a:ea typeface="Times New Roman" panose="02020603050405020304" pitchFamily="18" charset="0"/>
              </a:rPr>
              <a:t>Conclusión</a:t>
            </a:r>
            <a:endParaRPr lang="en-US" sz="1200" dirty="0">
              <a:effectLst/>
              <a:latin typeface="Times New Roman" panose="02020603050405020304" pitchFamily="18" charset="0"/>
              <a:ea typeface="Times New Roman" panose="02020603050405020304" pitchFamily="18" charset="0"/>
            </a:endParaRPr>
          </a:p>
        </p:txBody>
      </p:sp>
      <p:sp>
        <p:nvSpPr>
          <p:cNvPr id="14" name="TextBox 13">
            <a:extLst>
              <a:ext uri="{FF2B5EF4-FFF2-40B4-BE49-F238E27FC236}">
                <a16:creationId xmlns:a16="http://schemas.microsoft.com/office/drawing/2014/main" id="{C4AB3684-42C1-4D34-A4C6-CBFBE297E28B}"/>
              </a:ext>
            </a:extLst>
          </p:cNvPr>
          <p:cNvSpPr txBox="1"/>
          <p:nvPr/>
        </p:nvSpPr>
        <p:spPr>
          <a:xfrm>
            <a:off x="6366294" y="1464455"/>
            <a:ext cx="6098874" cy="2941831"/>
          </a:xfrm>
          <a:prstGeom prst="rect">
            <a:avLst/>
          </a:prstGeom>
          <a:noFill/>
        </p:spPr>
        <p:txBody>
          <a:bodyPr wrap="square">
            <a:spAutoFit/>
          </a:bodyPr>
          <a:lstStyle/>
          <a:p>
            <a:pPr marL="342900" lvl="0" indent="-342900">
              <a:spcBef>
                <a:spcPts val="1260"/>
              </a:spcBef>
              <a:buSzPts val="1200"/>
              <a:buFont typeface="Times New Roman" panose="02020603050405020304" pitchFamily="18" charset="0"/>
              <a:buAutoNum type="arabicPeriod" startAt="3"/>
              <a:tabLst>
                <a:tab pos="328930" algn="l"/>
                <a:tab pos="329565" algn="l"/>
                <a:tab pos="5104765" algn="r"/>
              </a:tabLst>
            </a:pPr>
            <a:r>
              <a:rPr lang="es-ES" sz="1400" b="1" i="0" u="none" strike="noStrike" dirty="0">
                <a:effectLst/>
                <a:latin typeface="Times New Roman" panose="02020603050405020304" pitchFamily="18" charset="0"/>
                <a:ea typeface="Times New Roman" panose="02020603050405020304" pitchFamily="18" charset="0"/>
              </a:rPr>
              <a:t>Borrado</a:t>
            </a:r>
            <a:r>
              <a:rPr lang="es-ES" sz="1400" b="1" i="0" u="none" strike="noStrike" spc="-10" dirty="0">
                <a:effectLst/>
                <a:latin typeface="Times New Roman" panose="02020603050405020304" pitchFamily="18" charset="0"/>
                <a:ea typeface="Times New Roman" panose="02020603050405020304" pitchFamily="18" charset="0"/>
              </a:rPr>
              <a:t> </a:t>
            </a:r>
            <a:r>
              <a:rPr lang="es-ES" sz="1400" b="1" i="0" u="none" strike="noStrike" dirty="0">
                <a:effectLst/>
                <a:latin typeface="Times New Roman" panose="02020603050405020304" pitchFamily="18" charset="0"/>
                <a:ea typeface="Times New Roman" panose="02020603050405020304" pitchFamily="18" charset="0"/>
              </a:rPr>
              <a:t>de</a:t>
            </a:r>
            <a:r>
              <a:rPr lang="es-ES" sz="1400" b="1" i="0" u="none" strike="noStrike" spc="-10" dirty="0">
                <a:effectLst/>
                <a:latin typeface="Times New Roman" panose="02020603050405020304" pitchFamily="18" charset="0"/>
                <a:ea typeface="Times New Roman" panose="02020603050405020304" pitchFamily="18" charset="0"/>
              </a:rPr>
              <a:t> </a:t>
            </a:r>
            <a:r>
              <a:rPr lang="es-ES" sz="1400" b="1" i="0" u="none" strike="noStrike" dirty="0">
                <a:effectLst/>
                <a:latin typeface="Anonymous Pro" panose="02060609030202000504" pitchFamily="49" charset="0"/>
                <a:ea typeface="Times New Roman" panose="02020603050405020304" pitchFamily="18" charset="0"/>
              </a:rPr>
              <a:t>Notas</a:t>
            </a:r>
            <a:endParaRPr lang="en-US" sz="1100" b="1" i="1" dirty="0">
              <a:effectLst/>
              <a:latin typeface="Times New Roman" panose="02020603050405020304" pitchFamily="18" charset="0"/>
              <a:ea typeface="Times New Roman" panose="02020603050405020304" pitchFamily="18" charset="0"/>
            </a:endParaRPr>
          </a:p>
          <a:p>
            <a:pPr marL="742950" lvl="1" indent="-285750">
              <a:spcBef>
                <a:spcPts val="65"/>
              </a:spcBef>
              <a:buSzPts val="1200"/>
              <a:buFont typeface="Times New Roman" panose="02020603050405020304" pitchFamily="18" charset="0"/>
              <a:buAutoNum type="arabicPeriod"/>
              <a:tabLst>
                <a:tab pos="796925" algn="l"/>
                <a:tab pos="797560" algn="l"/>
                <a:tab pos="5106035" algn="r"/>
              </a:tabLst>
            </a:pPr>
            <a:r>
              <a:rPr lang="es-ES" sz="1400" b="0" i="0" u="none" strike="noStrike" dirty="0">
                <a:effectLst/>
                <a:latin typeface="Times New Roman" panose="02020603050405020304" pitchFamily="18" charset="0"/>
                <a:ea typeface="Times New Roman" panose="02020603050405020304" pitchFamily="18" charset="0"/>
              </a:rPr>
              <a:t>Separación</a:t>
            </a:r>
            <a:r>
              <a:rPr lang="es-ES" sz="1400" b="0" i="0" u="none" strike="noStrike" spc="-10" dirty="0">
                <a:effectLst/>
                <a:latin typeface="Times New Roman" panose="02020603050405020304" pitchFamily="18" charset="0"/>
                <a:ea typeface="Times New Roman" panose="02020603050405020304" pitchFamily="18" charset="0"/>
              </a:rPr>
              <a:t> </a:t>
            </a:r>
            <a:r>
              <a:rPr lang="es-ES" sz="1400" b="0" i="0" u="none" strike="noStrike" dirty="0">
                <a:effectLst/>
                <a:latin typeface="Times New Roman" panose="02020603050405020304" pitchFamily="18" charset="0"/>
                <a:ea typeface="Times New Roman" panose="02020603050405020304" pitchFamily="18" charset="0"/>
              </a:rPr>
              <a:t>de</a:t>
            </a:r>
            <a:r>
              <a:rPr lang="es-ES" sz="1400" b="0" i="0" u="none" strike="noStrike" spc="-15" dirty="0">
                <a:effectLst/>
                <a:latin typeface="Times New Roman" panose="02020603050405020304" pitchFamily="18" charset="0"/>
                <a:ea typeface="Times New Roman" panose="02020603050405020304" pitchFamily="18" charset="0"/>
              </a:rPr>
              <a:t> </a:t>
            </a:r>
            <a:r>
              <a:rPr lang="es-ES" sz="1400" b="0" i="0" u="none" strike="noStrike" dirty="0">
                <a:effectLst/>
                <a:latin typeface="Anonymous Pro" panose="02060609030202000504" pitchFamily="49" charset="0"/>
                <a:ea typeface="Times New Roman" panose="02020603050405020304" pitchFamily="18" charset="0"/>
              </a:rPr>
              <a:t>Nota</a:t>
            </a:r>
            <a:endParaRPr lang="en-US" sz="1100" b="1" i="1" dirty="0">
              <a:effectLst/>
              <a:latin typeface="Times New Roman" panose="02020603050405020304" pitchFamily="18" charset="0"/>
              <a:ea typeface="Times New Roman" panose="02020603050405020304" pitchFamily="18" charset="0"/>
            </a:endParaRPr>
          </a:p>
          <a:p>
            <a:pPr marL="742950" lvl="1" indent="-285750">
              <a:spcBef>
                <a:spcPts val="65"/>
              </a:spcBef>
              <a:buSzPts val="1200"/>
              <a:buFont typeface="Times New Roman" panose="02020603050405020304" pitchFamily="18" charset="0"/>
              <a:buAutoNum type="arabicPeriod"/>
              <a:tabLst>
                <a:tab pos="796925" algn="l"/>
                <a:tab pos="797560" algn="l"/>
                <a:tab pos="5105400" algn="r"/>
              </a:tabLst>
            </a:pPr>
            <a:r>
              <a:rPr lang="es-ES" sz="1400" u="none" strike="noStrike" dirty="0">
                <a:effectLst/>
                <a:latin typeface="Times New Roman" panose="02020603050405020304" pitchFamily="18" charset="0"/>
                <a:ea typeface="Times New Roman" panose="02020603050405020304" pitchFamily="18" charset="0"/>
              </a:rPr>
              <a:t>Añadir</a:t>
            </a:r>
            <a:r>
              <a:rPr lang="es-ES" sz="1400" u="none" strike="noStrike" spc="-15" dirty="0">
                <a:effectLst/>
                <a:latin typeface="Times New Roman" panose="02020603050405020304" pitchFamily="18" charset="0"/>
                <a:ea typeface="Times New Roman" panose="02020603050405020304" pitchFamily="18" charset="0"/>
              </a:rPr>
              <a:t> </a:t>
            </a:r>
            <a:r>
              <a:rPr lang="es-ES" sz="1400" u="none" strike="noStrike" dirty="0">
                <a:effectLst/>
                <a:latin typeface="Times New Roman" panose="02020603050405020304" pitchFamily="18" charset="0"/>
                <a:ea typeface="Times New Roman" panose="02020603050405020304" pitchFamily="18" charset="0"/>
              </a:rPr>
              <a:t>un</a:t>
            </a:r>
            <a:r>
              <a:rPr lang="es-ES" sz="1400" u="none" strike="noStrike" spc="-10" dirty="0">
                <a:effectLst/>
                <a:latin typeface="Times New Roman" panose="02020603050405020304" pitchFamily="18" charset="0"/>
                <a:ea typeface="Times New Roman" panose="02020603050405020304" pitchFamily="18" charset="0"/>
              </a:rPr>
              <a:t> </a:t>
            </a:r>
            <a:r>
              <a:rPr lang="es-ES" sz="1400" u="none" strike="noStrike" dirty="0">
                <a:effectLst/>
                <a:latin typeface="Times New Roman" panose="02020603050405020304" pitchFamily="18" charset="0"/>
                <a:ea typeface="Times New Roman" panose="02020603050405020304" pitchFamily="18" charset="0"/>
              </a:rPr>
              <a:t>Esqueleto</a:t>
            </a:r>
            <a:r>
              <a:rPr lang="es-ES" sz="1400" u="none" strike="noStrike" spc="-15" dirty="0">
                <a:effectLst/>
                <a:latin typeface="Times New Roman" panose="02020603050405020304" pitchFamily="18" charset="0"/>
                <a:ea typeface="Times New Roman" panose="02020603050405020304" pitchFamily="18" charset="0"/>
              </a:rPr>
              <a:t> </a:t>
            </a:r>
            <a:r>
              <a:rPr lang="es-ES" sz="1400" u="none" strike="noStrike" dirty="0">
                <a:effectLst/>
                <a:latin typeface="Times New Roman" panose="02020603050405020304" pitchFamily="18" charset="0"/>
                <a:ea typeface="Times New Roman" panose="02020603050405020304" pitchFamily="18" charset="0"/>
              </a:rPr>
              <a:t>para</a:t>
            </a:r>
            <a:r>
              <a:rPr lang="es-ES" sz="1400" u="none" strike="noStrike" spc="-10" dirty="0">
                <a:effectLst/>
                <a:latin typeface="Times New Roman" panose="02020603050405020304" pitchFamily="18" charset="0"/>
                <a:ea typeface="Times New Roman" panose="02020603050405020304" pitchFamily="18" charset="0"/>
              </a:rPr>
              <a:t> </a:t>
            </a:r>
            <a:r>
              <a:rPr lang="es-ES" sz="1400" u="none" strike="noStrike" dirty="0">
                <a:effectLst/>
                <a:latin typeface="Times New Roman" panose="02020603050405020304" pitchFamily="18" charset="0"/>
                <a:ea typeface="Times New Roman" panose="02020603050405020304" pitchFamily="18" charset="0"/>
              </a:rPr>
              <a:t>la</a:t>
            </a:r>
            <a:r>
              <a:rPr lang="es-ES" sz="1400" u="none" strike="noStrike" spc="-10" dirty="0">
                <a:effectLst/>
                <a:latin typeface="Times New Roman" panose="02020603050405020304" pitchFamily="18" charset="0"/>
                <a:ea typeface="Times New Roman" panose="02020603050405020304" pitchFamily="18" charset="0"/>
              </a:rPr>
              <a:t> </a:t>
            </a:r>
            <a:r>
              <a:rPr lang="es-ES" sz="1400" u="none" strike="noStrike" dirty="0">
                <a:effectLst/>
                <a:latin typeface="Times New Roman" panose="02020603050405020304" pitchFamily="18" charset="0"/>
                <a:ea typeface="Times New Roman" panose="02020603050405020304" pitchFamily="18" charset="0"/>
              </a:rPr>
              <a:t>Llamada</a:t>
            </a:r>
            <a:r>
              <a:rPr lang="es-ES" sz="1400" u="none" strike="noStrike" spc="-15" dirty="0">
                <a:effectLst/>
                <a:latin typeface="Times New Roman" panose="02020603050405020304" pitchFamily="18" charset="0"/>
                <a:ea typeface="Times New Roman" panose="02020603050405020304" pitchFamily="18" charset="0"/>
              </a:rPr>
              <a:t> </a:t>
            </a:r>
            <a:r>
              <a:rPr lang="es-ES" sz="1400" u="none" strike="noStrike" dirty="0">
                <a:effectLst/>
                <a:latin typeface="Times New Roman" panose="02020603050405020304" pitchFamily="18" charset="0"/>
                <a:ea typeface="Times New Roman" panose="02020603050405020304" pitchFamily="18" charset="0"/>
              </a:rPr>
              <a:t>a</a:t>
            </a:r>
            <a:r>
              <a:rPr lang="es-ES" sz="1400" u="none" strike="noStrike" spc="-15" dirty="0">
                <a:effectLst/>
                <a:latin typeface="Times New Roman" panose="02020603050405020304" pitchFamily="18" charset="0"/>
                <a:ea typeface="Times New Roman" panose="02020603050405020304" pitchFamily="18" charset="0"/>
              </a:rPr>
              <a:t> </a:t>
            </a:r>
            <a:r>
              <a:rPr lang="es-ES" sz="1400" u="none" strike="noStrike" dirty="0" err="1">
                <a:effectLst/>
                <a:latin typeface="Anonymous Pro" panose="02060609030202000504" pitchFamily="49" charset="0"/>
                <a:ea typeface="Times New Roman" panose="02020603050405020304" pitchFamily="18" charset="0"/>
              </a:rPr>
              <a:t>onDelete</a:t>
            </a:r>
            <a:endParaRPr lang="en-US" sz="1200" dirty="0">
              <a:effectLst/>
              <a:latin typeface="Times New Roman" panose="02020603050405020304" pitchFamily="18" charset="0"/>
              <a:ea typeface="Times New Roman" panose="02020603050405020304" pitchFamily="18" charset="0"/>
            </a:endParaRPr>
          </a:p>
          <a:p>
            <a:pPr marL="742950" lvl="1" indent="-285750">
              <a:spcBef>
                <a:spcPts val="65"/>
              </a:spcBef>
              <a:buSzPts val="1200"/>
              <a:buFont typeface="Times New Roman" panose="02020603050405020304" pitchFamily="18" charset="0"/>
              <a:buAutoNum type="arabicPeriod"/>
              <a:tabLst>
                <a:tab pos="796925" algn="l"/>
                <a:tab pos="797560" algn="l"/>
                <a:tab pos="5106035" algn="r"/>
              </a:tabLst>
            </a:pPr>
            <a:r>
              <a:rPr lang="es-ES" sz="1400" u="none" strike="noStrike" dirty="0">
                <a:effectLst/>
                <a:latin typeface="Times New Roman" panose="02020603050405020304" pitchFamily="18" charset="0"/>
                <a:ea typeface="Times New Roman" panose="02020603050405020304" pitchFamily="18" charset="0"/>
              </a:rPr>
              <a:t>Comunicar</a:t>
            </a:r>
            <a:r>
              <a:rPr lang="es-ES" sz="1400" u="none" strike="noStrike" spc="-10" dirty="0">
                <a:effectLst/>
                <a:latin typeface="Times New Roman" panose="02020603050405020304" pitchFamily="18" charset="0"/>
                <a:ea typeface="Times New Roman" panose="02020603050405020304" pitchFamily="18" charset="0"/>
              </a:rPr>
              <a:t> </a:t>
            </a:r>
            <a:r>
              <a:rPr lang="es-ES" sz="1400" u="none" strike="noStrike" dirty="0">
                <a:effectLst/>
                <a:latin typeface="Times New Roman" panose="02020603050405020304" pitchFamily="18" charset="0"/>
                <a:ea typeface="Times New Roman" panose="02020603050405020304" pitchFamily="18" charset="0"/>
              </a:rPr>
              <a:t>el</a:t>
            </a:r>
            <a:r>
              <a:rPr lang="es-ES" sz="1400" u="none" strike="noStrike" spc="-10" dirty="0">
                <a:effectLst/>
                <a:latin typeface="Times New Roman" panose="02020603050405020304" pitchFamily="18" charset="0"/>
                <a:ea typeface="Times New Roman" panose="02020603050405020304" pitchFamily="18" charset="0"/>
              </a:rPr>
              <a:t> </a:t>
            </a:r>
            <a:r>
              <a:rPr lang="es-ES" sz="1400" u="none" strike="noStrike" dirty="0">
                <a:effectLst/>
                <a:latin typeface="Times New Roman" panose="02020603050405020304" pitchFamily="18" charset="0"/>
                <a:ea typeface="Times New Roman" panose="02020603050405020304" pitchFamily="18" charset="0"/>
              </a:rPr>
              <a:t>Borrado</a:t>
            </a:r>
            <a:r>
              <a:rPr lang="es-ES" sz="1400" u="none" strike="noStrike" spc="-10" dirty="0">
                <a:effectLst/>
                <a:latin typeface="Times New Roman" panose="02020603050405020304" pitchFamily="18" charset="0"/>
                <a:ea typeface="Times New Roman" panose="02020603050405020304" pitchFamily="18" charset="0"/>
              </a:rPr>
              <a:t> </a:t>
            </a:r>
            <a:r>
              <a:rPr lang="es-ES" sz="1400" u="none" strike="noStrike" dirty="0">
                <a:effectLst/>
                <a:latin typeface="Times New Roman" panose="02020603050405020304" pitchFamily="18" charset="0"/>
                <a:ea typeface="Times New Roman" panose="02020603050405020304" pitchFamily="18" charset="0"/>
              </a:rPr>
              <a:t>a</a:t>
            </a:r>
            <a:r>
              <a:rPr lang="es-ES" sz="1400" u="none" strike="noStrike" spc="-15" dirty="0">
                <a:effectLst/>
                <a:latin typeface="Times New Roman" panose="02020603050405020304" pitchFamily="18" charset="0"/>
                <a:ea typeface="Times New Roman" panose="02020603050405020304" pitchFamily="18" charset="0"/>
              </a:rPr>
              <a:t> </a:t>
            </a:r>
            <a:r>
              <a:rPr lang="es-ES" sz="1400" u="none" strike="noStrike" dirty="0">
                <a:effectLst/>
                <a:latin typeface="Anonymous Pro" panose="02060609030202000504" pitchFamily="49" charset="0"/>
                <a:ea typeface="Times New Roman" panose="02020603050405020304" pitchFamily="18" charset="0"/>
              </a:rPr>
              <a:t>App</a:t>
            </a:r>
            <a:endParaRPr lang="en-US" sz="1200" dirty="0">
              <a:effectLst/>
              <a:latin typeface="Times New Roman" panose="02020603050405020304" pitchFamily="18" charset="0"/>
              <a:ea typeface="Times New Roman" panose="02020603050405020304" pitchFamily="18" charset="0"/>
            </a:endParaRPr>
          </a:p>
          <a:p>
            <a:pPr marL="742950" lvl="1" indent="-285750">
              <a:spcBef>
                <a:spcPts val="65"/>
              </a:spcBef>
              <a:buSzPts val="1200"/>
              <a:buFont typeface="Times New Roman" panose="02020603050405020304" pitchFamily="18" charset="0"/>
              <a:buAutoNum type="arabicPeriod"/>
              <a:tabLst>
                <a:tab pos="796925" algn="l"/>
                <a:tab pos="797560" algn="l"/>
                <a:tab pos="5106035" algn="r"/>
              </a:tabLst>
            </a:pPr>
            <a:r>
              <a:rPr lang="es-ES" sz="1400" u="none" strike="noStrike" dirty="0">
                <a:effectLst/>
                <a:latin typeface="Times New Roman" panose="02020603050405020304" pitchFamily="18" charset="0"/>
                <a:ea typeface="Times New Roman" panose="02020603050405020304" pitchFamily="18" charset="0"/>
              </a:rPr>
              <a:t>Conclusión</a:t>
            </a:r>
            <a:endParaRPr lang="en-US" sz="1200" dirty="0">
              <a:effectLst/>
              <a:latin typeface="Times New Roman" panose="02020603050405020304" pitchFamily="18" charset="0"/>
              <a:ea typeface="Times New Roman" panose="02020603050405020304" pitchFamily="18" charset="0"/>
            </a:endParaRPr>
          </a:p>
          <a:p>
            <a:pPr marL="342900" lvl="0" indent="-342900">
              <a:spcBef>
                <a:spcPts val="1260"/>
              </a:spcBef>
              <a:buSzPts val="1200"/>
              <a:buFont typeface="Times New Roman" panose="02020603050405020304" pitchFamily="18" charset="0"/>
              <a:buAutoNum type="arabicPeriod" startAt="3"/>
              <a:tabLst>
                <a:tab pos="328930" algn="l"/>
                <a:tab pos="329565" algn="l"/>
                <a:tab pos="5104765" algn="r"/>
              </a:tabLst>
            </a:pPr>
            <a:r>
              <a:rPr lang="es-ES" sz="1400" b="1" u="none" strike="noStrike" dirty="0">
                <a:effectLst/>
                <a:latin typeface="Times New Roman" panose="02020603050405020304" pitchFamily="18" charset="0"/>
                <a:ea typeface="Times New Roman" panose="02020603050405020304" pitchFamily="18" charset="0"/>
              </a:rPr>
              <a:t>Comprendiendo</a:t>
            </a:r>
            <a:r>
              <a:rPr lang="es-ES" sz="1400" b="1" u="none" strike="noStrike" spc="-15" dirty="0">
                <a:effectLst/>
                <a:latin typeface="Times New Roman" panose="02020603050405020304" pitchFamily="18" charset="0"/>
                <a:ea typeface="Times New Roman" panose="02020603050405020304" pitchFamily="18" charset="0"/>
              </a:rPr>
              <a:t> </a:t>
            </a:r>
            <a:r>
              <a:rPr lang="es-ES" sz="1400" b="1" u="none" strike="noStrike" dirty="0">
                <a:effectLst/>
                <a:latin typeface="Times New Roman" panose="02020603050405020304" pitchFamily="18" charset="0"/>
                <a:ea typeface="Times New Roman" panose="02020603050405020304" pitchFamily="18" charset="0"/>
              </a:rPr>
              <a:t>los</a:t>
            </a:r>
            <a:r>
              <a:rPr lang="es-ES" sz="1400" b="1" u="none" strike="noStrike" spc="-15" dirty="0">
                <a:effectLst/>
                <a:latin typeface="Times New Roman" panose="02020603050405020304" pitchFamily="18" charset="0"/>
                <a:ea typeface="Times New Roman" panose="02020603050405020304" pitchFamily="18" charset="0"/>
              </a:rPr>
              <a:t> </a:t>
            </a:r>
            <a:r>
              <a:rPr lang="es-ES" sz="1400" b="1" u="none" strike="noStrike" dirty="0">
                <a:effectLst/>
                <a:latin typeface="Times New Roman" panose="02020603050405020304" pitchFamily="18" charset="0"/>
                <a:ea typeface="Times New Roman" panose="02020603050405020304" pitchFamily="18" charset="0"/>
              </a:rPr>
              <a:t>Componentes</a:t>
            </a:r>
            <a:r>
              <a:rPr lang="es-ES" sz="1400" b="1" u="none" strike="noStrike" spc="-15" dirty="0">
                <a:effectLst/>
                <a:latin typeface="Times New Roman" panose="02020603050405020304" pitchFamily="18" charset="0"/>
                <a:ea typeface="Times New Roman" panose="02020603050405020304" pitchFamily="18" charset="0"/>
              </a:rPr>
              <a:t> </a:t>
            </a:r>
            <a:r>
              <a:rPr lang="es-ES" sz="1400" b="1" u="none" strike="noStrike" dirty="0">
                <a:effectLst/>
                <a:latin typeface="Times New Roman" panose="02020603050405020304" pitchFamily="18" charset="0"/>
                <a:ea typeface="Times New Roman" panose="02020603050405020304" pitchFamily="18" charset="0"/>
              </a:rPr>
              <a:t>de</a:t>
            </a:r>
            <a:r>
              <a:rPr lang="es-ES" sz="1400" b="1" u="none" strike="noStrike" spc="-15" dirty="0">
                <a:effectLst/>
                <a:latin typeface="Times New Roman" panose="02020603050405020304" pitchFamily="18" charset="0"/>
                <a:ea typeface="Times New Roman" panose="02020603050405020304" pitchFamily="18" charset="0"/>
              </a:rPr>
              <a:t> </a:t>
            </a:r>
            <a:r>
              <a:rPr lang="es-ES" sz="1400" b="1" u="none" strike="noStrike" dirty="0" err="1">
                <a:effectLst/>
                <a:latin typeface="Times New Roman" panose="02020603050405020304" pitchFamily="18" charset="0"/>
                <a:ea typeface="Times New Roman" panose="02020603050405020304" pitchFamily="18" charset="0"/>
              </a:rPr>
              <a:t>React</a:t>
            </a:r>
            <a:endParaRPr lang="en-US" sz="1200" b="1" dirty="0">
              <a:effectLst/>
              <a:latin typeface="Times New Roman" panose="02020603050405020304" pitchFamily="18" charset="0"/>
              <a:ea typeface="Times New Roman" panose="02020603050405020304" pitchFamily="18" charset="0"/>
            </a:endParaRPr>
          </a:p>
          <a:p>
            <a:pPr marL="742950" lvl="1" indent="-285750">
              <a:spcBef>
                <a:spcPts val="65"/>
              </a:spcBef>
              <a:buSzPts val="1200"/>
              <a:buFont typeface="Times New Roman" panose="02020603050405020304" pitchFamily="18" charset="0"/>
              <a:buAutoNum type="arabicPeriod"/>
              <a:tabLst>
                <a:tab pos="796925" algn="l"/>
                <a:tab pos="797560" algn="l"/>
                <a:tab pos="5106035" algn="r"/>
              </a:tabLst>
            </a:pPr>
            <a:r>
              <a:rPr lang="es-ES" sz="1400" u="none" strike="noStrike" dirty="0">
                <a:effectLst/>
                <a:latin typeface="Times New Roman" panose="02020603050405020304" pitchFamily="18" charset="0"/>
                <a:ea typeface="Times New Roman" panose="02020603050405020304" pitchFamily="18" charset="0"/>
              </a:rPr>
              <a:t>Métodos</a:t>
            </a:r>
            <a:r>
              <a:rPr lang="es-ES" sz="1400" u="none" strike="noStrike" spc="-15" dirty="0">
                <a:effectLst/>
                <a:latin typeface="Times New Roman" panose="02020603050405020304" pitchFamily="18" charset="0"/>
                <a:ea typeface="Times New Roman" panose="02020603050405020304" pitchFamily="18" charset="0"/>
              </a:rPr>
              <a:t> </a:t>
            </a:r>
            <a:r>
              <a:rPr lang="es-ES" sz="1400" u="none" strike="noStrike" dirty="0">
                <a:effectLst/>
                <a:latin typeface="Times New Roman" panose="02020603050405020304" pitchFamily="18" charset="0"/>
                <a:ea typeface="Times New Roman" panose="02020603050405020304" pitchFamily="18" charset="0"/>
              </a:rPr>
              <a:t>del</a:t>
            </a:r>
            <a:r>
              <a:rPr lang="es-ES" sz="1400" u="none" strike="noStrike" spc="-15" dirty="0">
                <a:effectLst/>
                <a:latin typeface="Times New Roman" panose="02020603050405020304" pitchFamily="18" charset="0"/>
                <a:ea typeface="Times New Roman" panose="02020603050405020304" pitchFamily="18" charset="0"/>
              </a:rPr>
              <a:t> </a:t>
            </a:r>
            <a:r>
              <a:rPr lang="es-ES" sz="1400" u="none" strike="noStrike" dirty="0">
                <a:effectLst/>
                <a:latin typeface="Times New Roman" panose="02020603050405020304" pitchFamily="18" charset="0"/>
                <a:ea typeface="Times New Roman" panose="02020603050405020304" pitchFamily="18" charset="0"/>
              </a:rPr>
              <a:t>Ciclo</a:t>
            </a:r>
            <a:r>
              <a:rPr lang="es-ES" sz="1400" u="none" strike="noStrike" spc="-10" dirty="0">
                <a:effectLst/>
                <a:latin typeface="Times New Roman" panose="02020603050405020304" pitchFamily="18" charset="0"/>
                <a:ea typeface="Times New Roman" panose="02020603050405020304" pitchFamily="18" charset="0"/>
              </a:rPr>
              <a:t> </a:t>
            </a:r>
            <a:r>
              <a:rPr lang="es-ES" sz="1400" u="none" strike="noStrike" dirty="0">
                <a:effectLst/>
                <a:latin typeface="Times New Roman" panose="02020603050405020304" pitchFamily="18" charset="0"/>
                <a:ea typeface="Times New Roman" panose="02020603050405020304" pitchFamily="18" charset="0"/>
              </a:rPr>
              <a:t>de</a:t>
            </a:r>
            <a:r>
              <a:rPr lang="es-ES" sz="1400" u="none" strike="noStrike" spc="-15" dirty="0">
                <a:effectLst/>
                <a:latin typeface="Times New Roman" panose="02020603050405020304" pitchFamily="18" charset="0"/>
                <a:ea typeface="Times New Roman" panose="02020603050405020304" pitchFamily="18" charset="0"/>
              </a:rPr>
              <a:t> </a:t>
            </a:r>
            <a:r>
              <a:rPr lang="es-ES" sz="1400" u="none" strike="noStrike" dirty="0">
                <a:effectLst/>
                <a:latin typeface="Times New Roman" panose="02020603050405020304" pitchFamily="18" charset="0"/>
                <a:ea typeface="Times New Roman" panose="02020603050405020304" pitchFamily="18" charset="0"/>
              </a:rPr>
              <a:t>Vida</a:t>
            </a:r>
            <a:endParaRPr lang="en-US" sz="1200" dirty="0">
              <a:effectLst/>
              <a:latin typeface="Times New Roman" panose="02020603050405020304" pitchFamily="18" charset="0"/>
              <a:ea typeface="Times New Roman" panose="02020603050405020304" pitchFamily="18" charset="0"/>
            </a:endParaRPr>
          </a:p>
          <a:p>
            <a:pPr marL="742950" lvl="1" indent="-285750">
              <a:spcBef>
                <a:spcPts val="65"/>
              </a:spcBef>
              <a:buSzPts val="1200"/>
              <a:buFont typeface="Times New Roman" panose="02020603050405020304" pitchFamily="18" charset="0"/>
              <a:buAutoNum type="arabicPeriod"/>
              <a:tabLst>
                <a:tab pos="796925" algn="l"/>
                <a:tab pos="797560" algn="l"/>
                <a:tab pos="5106670" algn="r"/>
              </a:tabLst>
            </a:pPr>
            <a:r>
              <a:rPr lang="es-ES" sz="1400" u="none" strike="noStrike" dirty="0" err="1">
                <a:effectLst/>
                <a:latin typeface="Times New Roman" panose="02020603050405020304" pitchFamily="18" charset="0"/>
                <a:ea typeface="Times New Roman" panose="02020603050405020304" pitchFamily="18" charset="0"/>
              </a:rPr>
              <a:t>Refs</a:t>
            </a:r>
            <a:endParaRPr lang="en-US" sz="1200" dirty="0">
              <a:effectLst/>
              <a:latin typeface="Times New Roman" panose="02020603050405020304" pitchFamily="18" charset="0"/>
              <a:ea typeface="Times New Roman" panose="02020603050405020304" pitchFamily="18" charset="0"/>
            </a:endParaRPr>
          </a:p>
          <a:p>
            <a:pPr marL="742950" lvl="1" indent="-285750">
              <a:spcBef>
                <a:spcPts val="65"/>
              </a:spcBef>
              <a:buSzPts val="1200"/>
              <a:buFont typeface="Times New Roman" panose="02020603050405020304" pitchFamily="18" charset="0"/>
              <a:buAutoNum type="arabicPeriod"/>
              <a:tabLst>
                <a:tab pos="796925" algn="l"/>
                <a:tab pos="797560" algn="l"/>
                <a:tab pos="5105400" algn="r"/>
              </a:tabLst>
            </a:pPr>
            <a:r>
              <a:rPr lang="es-ES" sz="1400" u="none" strike="noStrike" dirty="0">
                <a:effectLst/>
                <a:latin typeface="Times New Roman" panose="02020603050405020304" pitchFamily="18" charset="0"/>
                <a:ea typeface="Times New Roman" panose="02020603050405020304" pitchFamily="18" charset="0"/>
              </a:rPr>
              <a:t>Propiedades</a:t>
            </a:r>
            <a:r>
              <a:rPr lang="es-ES" sz="1400" u="none" strike="noStrike" spc="-15" dirty="0">
                <a:effectLst/>
                <a:latin typeface="Times New Roman" panose="02020603050405020304" pitchFamily="18" charset="0"/>
                <a:ea typeface="Times New Roman" panose="02020603050405020304" pitchFamily="18" charset="0"/>
              </a:rPr>
              <a:t> </a:t>
            </a:r>
            <a:r>
              <a:rPr lang="es-ES" sz="1400" u="none" strike="noStrike" dirty="0">
                <a:effectLst/>
                <a:latin typeface="Times New Roman" panose="02020603050405020304" pitchFamily="18" charset="0"/>
                <a:ea typeface="Times New Roman" panose="02020603050405020304" pitchFamily="18" charset="0"/>
              </a:rPr>
              <a:t>y</a:t>
            </a:r>
            <a:r>
              <a:rPr lang="es-ES" sz="1400" u="none" strike="noStrike" spc="-15" dirty="0">
                <a:effectLst/>
                <a:latin typeface="Times New Roman" panose="02020603050405020304" pitchFamily="18" charset="0"/>
                <a:ea typeface="Times New Roman" panose="02020603050405020304" pitchFamily="18" charset="0"/>
              </a:rPr>
              <a:t> </a:t>
            </a:r>
            <a:r>
              <a:rPr lang="es-ES" sz="1400" u="none" strike="noStrike" dirty="0">
                <a:effectLst/>
                <a:latin typeface="Times New Roman" panose="02020603050405020304" pitchFamily="18" charset="0"/>
                <a:ea typeface="Times New Roman" panose="02020603050405020304" pitchFamily="18" charset="0"/>
              </a:rPr>
              <a:t>Métodos</a:t>
            </a:r>
            <a:r>
              <a:rPr lang="es-ES" sz="1400" u="none" strike="noStrike" spc="-15" dirty="0">
                <a:effectLst/>
                <a:latin typeface="Times New Roman" panose="02020603050405020304" pitchFamily="18" charset="0"/>
                <a:ea typeface="Times New Roman" panose="02020603050405020304" pitchFamily="18" charset="0"/>
              </a:rPr>
              <a:t> </a:t>
            </a:r>
            <a:r>
              <a:rPr lang="es-ES" sz="1400" u="none" strike="noStrike" dirty="0">
                <a:effectLst/>
                <a:latin typeface="Times New Roman" panose="02020603050405020304" pitchFamily="18" charset="0"/>
                <a:ea typeface="Times New Roman" panose="02020603050405020304" pitchFamily="18" charset="0"/>
              </a:rPr>
              <a:t>Propios</a:t>
            </a:r>
            <a:endParaRPr lang="en-US" sz="1200" dirty="0">
              <a:effectLst/>
              <a:latin typeface="Times New Roman" panose="02020603050405020304" pitchFamily="18" charset="0"/>
              <a:ea typeface="Times New Roman" panose="02020603050405020304" pitchFamily="18" charset="0"/>
            </a:endParaRPr>
          </a:p>
          <a:p>
            <a:pPr marL="742950" lvl="1" indent="-285750">
              <a:spcBef>
                <a:spcPts val="65"/>
              </a:spcBef>
              <a:buSzPts val="1200"/>
              <a:buFont typeface="Times New Roman" panose="02020603050405020304" pitchFamily="18" charset="0"/>
              <a:buAutoNum type="arabicPeriod"/>
              <a:tabLst>
                <a:tab pos="796925" algn="l"/>
                <a:tab pos="797560" algn="l"/>
                <a:tab pos="5105400" algn="r"/>
              </a:tabLst>
            </a:pPr>
            <a:r>
              <a:rPr lang="es-ES" sz="1400" u="none" strike="noStrike" dirty="0">
                <a:effectLst/>
                <a:latin typeface="Times New Roman" panose="02020603050405020304" pitchFamily="18" charset="0"/>
                <a:ea typeface="Times New Roman" panose="02020603050405020304" pitchFamily="18" charset="0"/>
              </a:rPr>
              <a:t>Convenciones</a:t>
            </a:r>
            <a:r>
              <a:rPr lang="es-ES" sz="1400" u="none" strike="noStrike" spc="-20" dirty="0">
                <a:effectLst/>
                <a:latin typeface="Times New Roman" panose="02020603050405020304" pitchFamily="18" charset="0"/>
                <a:ea typeface="Times New Roman" panose="02020603050405020304" pitchFamily="18" charset="0"/>
              </a:rPr>
              <a:t> </a:t>
            </a:r>
            <a:r>
              <a:rPr lang="es-ES" sz="1400" u="none" strike="noStrike" dirty="0">
                <a:effectLst/>
                <a:latin typeface="Times New Roman" panose="02020603050405020304" pitchFamily="18" charset="0"/>
                <a:ea typeface="Times New Roman" panose="02020603050405020304" pitchFamily="18" charset="0"/>
              </a:rPr>
              <a:t>de</a:t>
            </a:r>
            <a:r>
              <a:rPr lang="es-ES" sz="1400" u="none" strike="noStrike" spc="-20" dirty="0">
                <a:effectLst/>
                <a:latin typeface="Times New Roman" panose="02020603050405020304" pitchFamily="18" charset="0"/>
                <a:ea typeface="Times New Roman" panose="02020603050405020304" pitchFamily="18" charset="0"/>
              </a:rPr>
              <a:t> </a:t>
            </a:r>
            <a:r>
              <a:rPr lang="es-ES" sz="1400" u="none" strike="noStrike" dirty="0">
                <a:effectLst/>
                <a:latin typeface="Times New Roman" panose="02020603050405020304" pitchFamily="18" charset="0"/>
                <a:ea typeface="Times New Roman" panose="02020603050405020304" pitchFamily="18" charset="0"/>
              </a:rPr>
              <a:t>los</a:t>
            </a:r>
            <a:r>
              <a:rPr lang="es-ES" sz="1400" u="none" strike="noStrike" spc="-20" dirty="0">
                <a:effectLst/>
                <a:latin typeface="Times New Roman" panose="02020603050405020304" pitchFamily="18" charset="0"/>
                <a:ea typeface="Times New Roman" panose="02020603050405020304" pitchFamily="18" charset="0"/>
              </a:rPr>
              <a:t> </a:t>
            </a:r>
            <a:r>
              <a:rPr lang="es-ES" sz="1400" u="none" strike="noStrike" dirty="0">
                <a:effectLst/>
                <a:latin typeface="Times New Roman" panose="02020603050405020304" pitchFamily="18" charset="0"/>
                <a:ea typeface="Times New Roman" panose="02020603050405020304" pitchFamily="18" charset="0"/>
              </a:rPr>
              <a:t>Componentes</a:t>
            </a:r>
            <a:r>
              <a:rPr lang="es-ES" sz="1400" u="none" strike="noStrike" spc="-15" dirty="0">
                <a:effectLst/>
                <a:latin typeface="Times New Roman" panose="02020603050405020304" pitchFamily="18" charset="0"/>
                <a:ea typeface="Times New Roman" panose="02020603050405020304" pitchFamily="18" charset="0"/>
              </a:rPr>
              <a:t> </a:t>
            </a:r>
            <a:r>
              <a:rPr lang="es-ES" sz="1400" u="none" strike="noStrike" dirty="0">
                <a:effectLst/>
                <a:latin typeface="Times New Roman" panose="02020603050405020304" pitchFamily="18" charset="0"/>
                <a:ea typeface="Times New Roman" panose="02020603050405020304" pitchFamily="18" charset="0"/>
              </a:rPr>
              <a:t>de</a:t>
            </a:r>
            <a:r>
              <a:rPr lang="es-ES" sz="1400" u="none" strike="noStrike" spc="-20" dirty="0">
                <a:effectLst/>
                <a:latin typeface="Times New Roman" panose="02020603050405020304" pitchFamily="18" charset="0"/>
                <a:ea typeface="Times New Roman" panose="02020603050405020304" pitchFamily="18" charset="0"/>
              </a:rPr>
              <a:t> </a:t>
            </a:r>
            <a:r>
              <a:rPr lang="es-ES" sz="1400" u="none" strike="noStrike" dirty="0" err="1">
                <a:effectLst/>
                <a:latin typeface="Times New Roman" panose="02020603050405020304" pitchFamily="18" charset="0"/>
                <a:ea typeface="Times New Roman" panose="02020603050405020304" pitchFamily="18" charset="0"/>
              </a:rPr>
              <a:t>React</a:t>
            </a:r>
            <a:endParaRPr lang="en-US" sz="1200" dirty="0">
              <a:effectLst/>
              <a:latin typeface="Times New Roman" panose="02020603050405020304" pitchFamily="18" charset="0"/>
              <a:ea typeface="Times New Roman" panose="02020603050405020304" pitchFamily="18" charset="0"/>
            </a:endParaRPr>
          </a:p>
          <a:p>
            <a:pPr marL="742950" lvl="1" indent="-285750">
              <a:spcBef>
                <a:spcPts val="65"/>
              </a:spcBef>
              <a:buSzPts val="1200"/>
              <a:buFont typeface="Times New Roman" panose="02020603050405020304" pitchFamily="18" charset="0"/>
              <a:buAutoNum type="arabicPeriod"/>
              <a:tabLst>
                <a:tab pos="796925" algn="l"/>
                <a:tab pos="797560" algn="l"/>
                <a:tab pos="5106035" algn="r"/>
              </a:tabLst>
            </a:pPr>
            <a:r>
              <a:rPr lang="es-ES" sz="1400" u="none" strike="noStrike" dirty="0">
                <a:effectLst/>
                <a:latin typeface="Times New Roman" panose="02020603050405020304" pitchFamily="18" charset="0"/>
                <a:ea typeface="Times New Roman" panose="02020603050405020304" pitchFamily="18" charset="0"/>
              </a:rPr>
              <a:t>Conclusión</a:t>
            </a:r>
          </a:p>
          <a:p>
            <a:pPr lvl="1">
              <a:spcBef>
                <a:spcPts val="65"/>
              </a:spcBef>
              <a:buSzPts val="1200"/>
              <a:tabLst>
                <a:tab pos="796925" algn="l"/>
                <a:tab pos="797560" algn="l"/>
                <a:tab pos="5106035" algn="r"/>
              </a:tabLst>
            </a:pPr>
            <a:endParaRPr lang="en-US"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550110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2A13BE-6019-4BA5-9CB3-3F258EEEBEE3}"/>
              </a:ext>
            </a:extLst>
          </p:cNvPr>
          <p:cNvPicPr>
            <a:picLocks noChangeAspect="1"/>
          </p:cNvPicPr>
          <p:nvPr/>
        </p:nvPicPr>
        <p:blipFill>
          <a:blip r:embed="rId2"/>
          <a:stretch>
            <a:fillRect/>
          </a:stretch>
        </p:blipFill>
        <p:spPr>
          <a:xfrm>
            <a:off x="1848391" y="404390"/>
            <a:ext cx="9707330" cy="6049219"/>
          </a:xfrm>
          <a:prstGeom prst="rect">
            <a:avLst/>
          </a:prstGeom>
        </p:spPr>
      </p:pic>
    </p:spTree>
    <p:extLst>
      <p:ext uri="{BB962C8B-B14F-4D97-AF65-F5344CB8AC3E}">
        <p14:creationId xmlns:p14="http://schemas.microsoft.com/office/powerpoint/2010/main" val="3130652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50D277-2393-47E2-B1BD-E50B154D6FA4}"/>
              </a:ext>
            </a:extLst>
          </p:cNvPr>
          <p:cNvSpPr txBox="1"/>
          <p:nvPr/>
        </p:nvSpPr>
        <p:spPr>
          <a:xfrm>
            <a:off x="1743741" y="558016"/>
            <a:ext cx="10164724" cy="5389039"/>
          </a:xfrm>
          <a:prstGeom prst="rect">
            <a:avLst/>
          </a:prstGeom>
          <a:noFill/>
        </p:spPr>
        <p:txBody>
          <a:bodyPr wrap="square">
            <a:spAutoFit/>
          </a:bodyPr>
          <a:lstStyle/>
          <a:p>
            <a:pPr marL="12700">
              <a:lnSpc>
                <a:spcPct val="150000"/>
              </a:lnSpc>
              <a:spcBef>
                <a:spcPts val="100"/>
              </a:spcBef>
              <a:tabLst>
                <a:tab pos="6908165" algn="l"/>
              </a:tabLst>
            </a:pPr>
            <a:r>
              <a:rPr lang="es-ES" sz="1600" u="sng" spc="-5" dirty="0">
                <a:solidFill>
                  <a:srgbClr val="5C5822"/>
                </a:solidFill>
                <a:uFill>
                  <a:solidFill>
                    <a:srgbClr val="5C5822"/>
                  </a:solidFill>
                </a:uFill>
                <a:latin typeface="Trebuchet MS"/>
                <a:cs typeface="Trebuchet MS"/>
              </a:rPr>
              <a:t>Diferencias</a:t>
            </a:r>
            <a:r>
              <a:rPr lang="es-ES" sz="1600" u="sng" spc="-20" dirty="0">
                <a:solidFill>
                  <a:srgbClr val="5C5822"/>
                </a:solidFill>
                <a:uFill>
                  <a:solidFill>
                    <a:srgbClr val="5C5822"/>
                  </a:solidFill>
                </a:uFill>
                <a:latin typeface="Trebuchet MS"/>
                <a:cs typeface="Trebuchet MS"/>
              </a:rPr>
              <a:t> </a:t>
            </a:r>
            <a:r>
              <a:rPr lang="es-ES" sz="1600" u="sng" spc="-5" dirty="0">
                <a:solidFill>
                  <a:srgbClr val="5C5822"/>
                </a:solidFill>
                <a:uFill>
                  <a:solidFill>
                    <a:srgbClr val="5C5822"/>
                  </a:solidFill>
                </a:uFill>
                <a:latin typeface="Trebuchet MS"/>
                <a:cs typeface="Trebuchet MS"/>
              </a:rPr>
              <a:t>entre</a:t>
            </a:r>
            <a:r>
              <a:rPr lang="es-ES" sz="1600" u="sng" spc="-15" dirty="0">
                <a:solidFill>
                  <a:srgbClr val="5C5822"/>
                </a:solidFill>
                <a:uFill>
                  <a:solidFill>
                    <a:srgbClr val="5C5822"/>
                  </a:solidFill>
                </a:uFill>
                <a:latin typeface="Trebuchet MS"/>
                <a:cs typeface="Trebuchet MS"/>
              </a:rPr>
              <a:t> </a:t>
            </a:r>
            <a:r>
              <a:rPr lang="es-ES" sz="1600" u="sng" spc="-5" dirty="0">
                <a:solidFill>
                  <a:srgbClr val="5C5822"/>
                </a:solidFill>
                <a:uFill>
                  <a:solidFill>
                    <a:srgbClr val="5C5822"/>
                  </a:solidFill>
                </a:uFill>
                <a:latin typeface="Trebuchet MS"/>
                <a:cs typeface="Trebuchet MS"/>
              </a:rPr>
              <a:t>Java</a:t>
            </a:r>
            <a:r>
              <a:rPr lang="es-ES" sz="1600" u="sng" spc="-15" dirty="0">
                <a:solidFill>
                  <a:srgbClr val="5C5822"/>
                </a:solidFill>
                <a:uFill>
                  <a:solidFill>
                    <a:srgbClr val="5C5822"/>
                  </a:solidFill>
                </a:uFill>
                <a:latin typeface="Trebuchet MS"/>
                <a:cs typeface="Trebuchet MS"/>
              </a:rPr>
              <a:t> </a:t>
            </a:r>
            <a:r>
              <a:rPr lang="es-ES" sz="1600" u="sng" spc="-5" dirty="0">
                <a:solidFill>
                  <a:srgbClr val="5C5822"/>
                </a:solidFill>
                <a:uFill>
                  <a:solidFill>
                    <a:srgbClr val="5C5822"/>
                  </a:solidFill>
                </a:uFill>
                <a:latin typeface="Trebuchet MS"/>
                <a:cs typeface="Trebuchet MS"/>
              </a:rPr>
              <a:t>y</a:t>
            </a:r>
            <a:r>
              <a:rPr lang="es-ES" sz="1600" u="sng" spc="-15" dirty="0">
                <a:solidFill>
                  <a:srgbClr val="5C5822"/>
                </a:solidFill>
                <a:uFill>
                  <a:solidFill>
                    <a:srgbClr val="5C5822"/>
                  </a:solidFill>
                </a:uFill>
                <a:latin typeface="Trebuchet MS"/>
                <a:cs typeface="Trebuchet MS"/>
              </a:rPr>
              <a:t> </a:t>
            </a:r>
            <a:r>
              <a:rPr lang="es-ES" sz="1600" u="sng" spc="-5" dirty="0" err="1">
                <a:solidFill>
                  <a:srgbClr val="5C5822"/>
                </a:solidFill>
                <a:uFill>
                  <a:solidFill>
                    <a:srgbClr val="5C5822"/>
                  </a:solidFill>
                </a:uFill>
                <a:latin typeface="Trebuchet MS"/>
                <a:cs typeface="Trebuchet MS"/>
              </a:rPr>
              <a:t>Javascript</a:t>
            </a:r>
            <a:r>
              <a:rPr lang="es-ES" sz="1600" u="sng" spc="-5" dirty="0">
                <a:solidFill>
                  <a:srgbClr val="5C5822"/>
                </a:solidFill>
                <a:uFill>
                  <a:solidFill>
                    <a:srgbClr val="5C5822"/>
                  </a:solidFill>
                </a:uFill>
                <a:latin typeface="Trebuchet MS"/>
                <a:cs typeface="Trebuchet MS"/>
              </a:rPr>
              <a:t>	</a:t>
            </a:r>
            <a:endParaRPr lang="es-ES" sz="1600" dirty="0">
              <a:latin typeface="Trebuchet MS"/>
              <a:cs typeface="Trebuchet MS"/>
            </a:endParaRPr>
          </a:p>
          <a:p>
            <a:pPr marL="12700" marR="38100">
              <a:lnSpc>
                <a:spcPct val="150000"/>
              </a:lnSpc>
              <a:spcBef>
                <a:spcPts val="1400"/>
              </a:spcBef>
            </a:pPr>
            <a:r>
              <a:rPr lang="es-ES" sz="1600" spc="-5" dirty="0">
                <a:solidFill>
                  <a:srgbClr val="333333"/>
                </a:solidFill>
                <a:latin typeface="Georgia"/>
                <a:cs typeface="Georgia"/>
              </a:rPr>
              <a:t>Java</a:t>
            </a:r>
            <a:r>
              <a:rPr lang="es-ES" sz="1600" dirty="0">
                <a:solidFill>
                  <a:srgbClr val="333333"/>
                </a:solidFill>
                <a:latin typeface="Georgia"/>
                <a:cs typeface="Georgia"/>
              </a:rPr>
              <a:t> </a:t>
            </a:r>
            <a:r>
              <a:rPr lang="es-ES" sz="1600" spc="-5" dirty="0">
                <a:solidFill>
                  <a:srgbClr val="333333"/>
                </a:solidFill>
                <a:latin typeface="Georgia"/>
                <a:cs typeface="Georgia"/>
              </a:rPr>
              <a:t>y</a:t>
            </a:r>
            <a:r>
              <a:rPr lang="es-ES" sz="1600" dirty="0">
                <a:solidFill>
                  <a:srgbClr val="333333"/>
                </a:solidFill>
                <a:latin typeface="Georgia"/>
                <a:cs typeface="Georgia"/>
              </a:rPr>
              <a:t> </a:t>
            </a:r>
            <a:r>
              <a:rPr lang="es-ES" sz="1600" spc="-5" dirty="0" err="1">
                <a:solidFill>
                  <a:srgbClr val="333333"/>
                </a:solidFill>
                <a:latin typeface="Georgia"/>
                <a:cs typeface="Georgia"/>
              </a:rPr>
              <a:t>Javascript</a:t>
            </a:r>
            <a:r>
              <a:rPr lang="es-ES" sz="1600" spc="5" dirty="0">
                <a:solidFill>
                  <a:srgbClr val="333333"/>
                </a:solidFill>
                <a:latin typeface="Georgia"/>
                <a:cs typeface="Georgia"/>
              </a:rPr>
              <a:t> </a:t>
            </a:r>
            <a:r>
              <a:rPr lang="es-ES" sz="1600" spc="-5" dirty="0">
                <a:solidFill>
                  <a:srgbClr val="333333"/>
                </a:solidFill>
                <a:latin typeface="Georgia"/>
                <a:cs typeface="Georgia"/>
              </a:rPr>
              <a:t>son</a:t>
            </a:r>
            <a:r>
              <a:rPr lang="es-ES" sz="1600" dirty="0">
                <a:solidFill>
                  <a:srgbClr val="333333"/>
                </a:solidFill>
                <a:latin typeface="Georgia"/>
                <a:cs typeface="Georgia"/>
              </a:rPr>
              <a:t> </a:t>
            </a:r>
            <a:r>
              <a:rPr lang="es-ES" sz="1600" spc="-5" dirty="0">
                <a:solidFill>
                  <a:srgbClr val="333333"/>
                </a:solidFill>
                <a:latin typeface="Georgia"/>
                <a:cs typeface="Georgia"/>
              </a:rPr>
              <a:t>dos</a:t>
            </a:r>
            <a:r>
              <a:rPr lang="es-ES" sz="1600" spc="5" dirty="0">
                <a:solidFill>
                  <a:srgbClr val="333333"/>
                </a:solidFill>
                <a:latin typeface="Georgia"/>
                <a:cs typeface="Georgia"/>
              </a:rPr>
              <a:t> </a:t>
            </a:r>
            <a:r>
              <a:rPr lang="es-ES" sz="1600" spc="-5" dirty="0">
                <a:solidFill>
                  <a:srgbClr val="333333"/>
                </a:solidFill>
                <a:latin typeface="Georgia"/>
                <a:cs typeface="Georgia"/>
              </a:rPr>
              <a:t>lenguajes</a:t>
            </a:r>
            <a:r>
              <a:rPr lang="es-ES" sz="1600" dirty="0">
                <a:solidFill>
                  <a:srgbClr val="333333"/>
                </a:solidFill>
                <a:latin typeface="Georgia"/>
                <a:cs typeface="Georgia"/>
              </a:rPr>
              <a:t> </a:t>
            </a:r>
            <a:r>
              <a:rPr lang="es-ES" sz="1600" spc="-5" dirty="0">
                <a:solidFill>
                  <a:srgbClr val="333333"/>
                </a:solidFill>
                <a:latin typeface="Georgia"/>
                <a:cs typeface="Georgia"/>
              </a:rPr>
              <a:t>de</a:t>
            </a:r>
            <a:r>
              <a:rPr lang="es-ES" sz="1600" dirty="0">
                <a:solidFill>
                  <a:srgbClr val="333333"/>
                </a:solidFill>
                <a:latin typeface="Georgia"/>
                <a:cs typeface="Georgia"/>
              </a:rPr>
              <a:t> </a:t>
            </a:r>
            <a:r>
              <a:rPr lang="es-ES" sz="1600" spc="-5" dirty="0">
                <a:solidFill>
                  <a:srgbClr val="333333"/>
                </a:solidFill>
                <a:latin typeface="Georgia"/>
                <a:cs typeface="Georgia"/>
              </a:rPr>
              <a:t>programación</a:t>
            </a:r>
            <a:r>
              <a:rPr lang="es-ES" sz="1600" spc="5" dirty="0">
                <a:solidFill>
                  <a:srgbClr val="333333"/>
                </a:solidFill>
                <a:latin typeface="Georgia"/>
                <a:cs typeface="Georgia"/>
              </a:rPr>
              <a:t> </a:t>
            </a:r>
            <a:r>
              <a:rPr lang="es-ES" sz="1600" spc="-5" dirty="0">
                <a:solidFill>
                  <a:srgbClr val="333333"/>
                </a:solidFill>
                <a:latin typeface="Georgia"/>
                <a:cs typeface="Georgia"/>
              </a:rPr>
              <a:t>distintos.</a:t>
            </a:r>
            <a:r>
              <a:rPr lang="es-ES" sz="1600" dirty="0">
                <a:solidFill>
                  <a:srgbClr val="333333"/>
                </a:solidFill>
                <a:latin typeface="Georgia"/>
                <a:cs typeface="Georgia"/>
              </a:rPr>
              <a:t> </a:t>
            </a:r>
            <a:r>
              <a:rPr lang="es-ES" sz="1600" spc="-5" dirty="0">
                <a:solidFill>
                  <a:srgbClr val="333333"/>
                </a:solidFill>
                <a:latin typeface="Georgia"/>
                <a:cs typeface="Georgia"/>
              </a:rPr>
              <a:t>Comparten</a:t>
            </a:r>
            <a:r>
              <a:rPr lang="es-ES" sz="1600" spc="5" dirty="0">
                <a:solidFill>
                  <a:srgbClr val="333333"/>
                </a:solidFill>
                <a:latin typeface="Georgia"/>
                <a:cs typeface="Georgia"/>
              </a:rPr>
              <a:t> </a:t>
            </a:r>
            <a:r>
              <a:rPr lang="es-ES" sz="1600" spc="-5" dirty="0">
                <a:solidFill>
                  <a:srgbClr val="333333"/>
                </a:solidFill>
                <a:latin typeface="Georgia"/>
                <a:cs typeface="Georgia"/>
              </a:rPr>
              <a:t>parte</a:t>
            </a:r>
            <a:r>
              <a:rPr lang="es-ES" sz="1600" dirty="0">
                <a:solidFill>
                  <a:srgbClr val="333333"/>
                </a:solidFill>
                <a:latin typeface="Georgia"/>
                <a:cs typeface="Georgia"/>
              </a:rPr>
              <a:t> </a:t>
            </a:r>
            <a:r>
              <a:rPr lang="es-ES" sz="1600" spc="-5" dirty="0">
                <a:solidFill>
                  <a:srgbClr val="333333"/>
                </a:solidFill>
                <a:latin typeface="Georgia"/>
                <a:cs typeface="Georgia"/>
              </a:rPr>
              <a:t>de</a:t>
            </a:r>
            <a:r>
              <a:rPr lang="es-ES" sz="1600" dirty="0">
                <a:solidFill>
                  <a:srgbClr val="333333"/>
                </a:solidFill>
                <a:latin typeface="Georgia"/>
                <a:cs typeface="Georgia"/>
              </a:rPr>
              <a:t> </a:t>
            </a:r>
            <a:r>
              <a:rPr lang="es-ES" sz="1600" spc="-5" dirty="0">
                <a:solidFill>
                  <a:srgbClr val="333333"/>
                </a:solidFill>
                <a:latin typeface="Georgia"/>
                <a:cs typeface="Georgia"/>
              </a:rPr>
              <a:t>su</a:t>
            </a:r>
            <a:r>
              <a:rPr lang="es-ES" sz="1600" spc="5" dirty="0">
                <a:solidFill>
                  <a:srgbClr val="333333"/>
                </a:solidFill>
                <a:latin typeface="Georgia"/>
                <a:cs typeface="Georgia"/>
              </a:rPr>
              <a:t> </a:t>
            </a:r>
            <a:r>
              <a:rPr lang="es-ES" sz="1600" spc="-5" dirty="0">
                <a:solidFill>
                  <a:srgbClr val="333333"/>
                </a:solidFill>
                <a:latin typeface="Georgia"/>
                <a:cs typeface="Georgia"/>
              </a:rPr>
              <a:t>nombre </a:t>
            </a:r>
            <a:r>
              <a:rPr lang="es-ES" sz="1600" spc="-300" dirty="0">
                <a:solidFill>
                  <a:srgbClr val="333333"/>
                </a:solidFill>
                <a:latin typeface="Georgia"/>
                <a:cs typeface="Georgia"/>
              </a:rPr>
              <a:t> </a:t>
            </a:r>
            <a:r>
              <a:rPr lang="es-ES" sz="1600" spc="-5" dirty="0">
                <a:solidFill>
                  <a:srgbClr val="333333"/>
                </a:solidFill>
                <a:latin typeface="Georgia"/>
                <a:cs typeface="Georgia"/>
              </a:rPr>
              <a:t>y la base de su sintaxis, sin</a:t>
            </a:r>
            <a:r>
              <a:rPr lang="es-ES" sz="1600" dirty="0">
                <a:solidFill>
                  <a:srgbClr val="333333"/>
                </a:solidFill>
                <a:latin typeface="Georgia"/>
                <a:cs typeface="Georgia"/>
              </a:rPr>
              <a:t> </a:t>
            </a:r>
            <a:r>
              <a:rPr lang="es-ES" sz="1600" spc="-5" dirty="0">
                <a:solidFill>
                  <a:srgbClr val="333333"/>
                </a:solidFill>
                <a:latin typeface="Georgia"/>
                <a:cs typeface="Georgia"/>
              </a:rPr>
              <a:t>embargo en realidad sus diferencias no</a:t>
            </a:r>
            <a:r>
              <a:rPr lang="es-ES" sz="1600" dirty="0">
                <a:solidFill>
                  <a:srgbClr val="333333"/>
                </a:solidFill>
                <a:latin typeface="Georgia"/>
                <a:cs typeface="Georgia"/>
              </a:rPr>
              <a:t> </a:t>
            </a:r>
            <a:r>
              <a:rPr lang="es-ES" sz="1600" spc="-5" dirty="0">
                <a:solidFill>
                  <a:srgbClr val="333333"/>
                </a:solidFill>
                <a:latin typeface="Georgia"/>
                <a:cs typeface="Georgia"/>
              </a:rPr>
              <a:t>notables.</a:t>
            </a:r>
            <a:endParaRPr lang="es-ES" sz="1600" dirty="0">
              <a:latin typeface="Georgia"/>
              <a:cs typeface="Georgia"/>
            </a:endParaRPr>
          </a:p>
          <a:p>
            <a:pPr marL="12700" marR="208279">
              <a:lnSpc>
                <a:spcPct val="150000"/>
              </a:lnSpc>
              <a:spcBef>
                <a:spcPts val="1300"/>
              </a:spcBef>
            </a:pPr>
            <a:r>
              <a:rPr lang="es-ES" sz="1600" spc="-5" dirty="0">
                <a:solidFill>
                  <a:srgbClr val="333333"/>
                </a:solidFill>
                <a:latin typeface="Georgia"/>
                <a:cs typeface="Georgia"/>
              </a:rPr>
              <a:t>Estamos contando</a:t>
            </a:r>
            <a:r>
              <a:rPr lang="es-ES" sz="1600" dirty="0">
                <a:solidFill>
                  <a:srgbClr val="333333"/>
                </a:solidFill>
                <a:latin typeface="Georgia"/>
                <a:cs typeface="Georgia"/>
              </a:rPr>
              <a:t> </a:t>
            </a:r>
            <a:r>
              <a:rPr lang="es-ES" sz="1600" spc="-5" dirty="0">
                <a:solidFill>
                  <a:srgbClr val="333333"/>
                </a:solidFill>
                <a:latin typeface="Georgia"/>
                <a:cs typeface="Georgia"/>
              </a:rPr>
              <a:t>diversos</a:t>
            </a:r>
            <a:r>
              <a:rPr lang="es-ES" sz="1600" dirty="0">
                <a:solidFill>
                  <a:srgbClr val="333333"/>
                </a:solidFill>
                <a:latin typeface="Georgia"/>
                <a:cs typeface="Georgia"/>
              </a:rPr>
              <a:t> </a:t>
            </a:r>
            <a:r>
              <a:rPr lang="es-ES" sz="1600" spc="-5" dirty="0">
                <a:solidFill>
                  <a:srgbClr val="333333"/>
                </a:solidFill>
                <a:latin typeface="Georgia"/>
                <a:cs typeface="Georgia"/>
              </a:rPr>
              <a:t>asuntos</a:t>
            </a:r>
            <a:r>
              <a:rPr lang="es-ES" sz="1600" dirty="0">
                <a:solidFill>
                  <a:srgbClr val="333333"/>
                </a:solidFill>
                <a:latin typeface="Georgia"/>
                <a:cs typeface="Georgia"/>
              </a:rPr>
              <a:t> </a:t>
            </a:r>
            <a:r>
              <a:rPr lang="es-ES" sz="1600" spc="-5" dirty="0">
                <a:solidFill>
                  <a:srgbClr val="333333"/>
                </a:solidFill>
                <a:latin typeface="Georgia"/>
                <a:cs typeface="Georgia"/>
              </a:rPr>
              <a:t>interesantes</a:t>
            </a:r>
            <a:r>
              <a:rPr lang="es-ES" sz="1600" dirty="0">
                <a:solidFill>
                  <a:srgbClr val="333333"/>
                </a:solidFill>
                <a:latin typeface="Georgia"/>
                <a:cs typeface="Georgia"/>
              </a:rPr>
              <a:t> </a:t>
            </a:r>
            <a:r>
              <a:rPr lang="es-ES" sz="1600" spc="-5" dirty="0">
                <a:solidFill>
                  <a:srgbClr val="333333"/>
                </a:solidFill>
                <a:latin typeface="Georgia"/>
                <a:cs typeface="Georgia"/>
              </a:rPr>
              <a:t>y</a:t>
            </a:r>
            <a:r>
              <a:rPr lang="es-ES" sz="1600" dirty="0">
                <a:solidFill>
                  <a:srgbClr val="333333"/>
                </a:solidFill>
                <a:latin typeface="Georgia"/>
                <a:cs typeface="Georgia"/>
              </a:rPr>
              <a:t> </a:t>
            </a:r>
            <a:r>
              <a:rPr lang="es-ES" sz="1600" spc="-5" dirty="0">
                <a:solidFill>
                  <a:srgbClr val="333333"/>
                </a:solidFill>
                <a:latin typeface="Georgia"/>
                <a:cs typeface="Georgia"/>
              </a:rPr>
              <a:t>curiosidades</a:t>
            </a:r>
            <a:r>
              <a:rPr lang="es-ES" sz="1600" dirty="0">
                <a:solidFill>
                  <a:srgbClr val="333333"/>
                </a:solidFill>
                <a:latin typeface="Georgia"/>
                <a:cs typeface="Georgia"/>
              </a:rPr>
              <a:t> </a:t>
            </a:r>
            <a:r>
              <a:rPr lang="es-ES" sz="1600" spc="-5" dirty="0">
                <a:solidFill>
                  <a:srgbClr val="333333"/>
                </a:solidFill>
                <a:latin typeface="Georgia"/>
                <a:cs typeface="Georgia"/>
              </a:rPr>
              <a:t>que</a:t>
            </a:r>
            <a:r>
              <a:rPr lang="es-ES" sz="1600" dirty="0">
                <a:solidFill>
                  <a:srgbClr val="333333"/>
                </a:solidFill>
                <a:latin typeface="Georgia"/>
                <a:cs typeface="Georgia"/>
              </a:rPr>
              <a:t> </a:t>
            </a:r>
            <a:r>
              <a:rPr lang="es-ES" sz="1600" spc="-5" dirty="0">
                <a:solidFill>
                  <a:srgbClr val="333333"/>
                </a:solidFill>
                <a:latin typeface="Georgia"/>
                <a:cs typeface="Georgia"/>
              </a:rPr>
              <a:t>sirven</a:t>
            </a:r>
            <a:r>
              <a:rPr lang="es-ES" sz="1600" dirty="0">
                <a:solidFill>
                  <a:srgbClr val="333333"/>
                </a:solidFill>
                <a:latin typeface="Georgia"/>
                <a:cs typeface="Georgia"/>
              </a:rPr>
              <a:t> </a:t>
            </a:r>
            <a:r>
              <a:rPr lang="es-ES" sz="1600" spc="-5" dirty="0">
                <a:solidFill>
                  <a:srgbClr val="333333"/>
                </a:solidFill>
                <a:latin typeface="Georgia"/>
                <a:cs typeface="Georgia"/>
              </a:rPr>
              <a:t>de</a:t>
            </a:r>
            <a:r>
              <a:rPr lang="es-ES" sz="1600" dirty="0">
                <a:solidFill>
                  <a:srgbClr val="333333"/>
                </a:solidFill>
                <a:latin typeface="Georgia"/>
                <a:cs typeface="Georgia"/>
              </a:rPr>
              <a:t> </a:t>
            </a:r>
            <a:r>
              <a:rPr lang="es-ES" sz="1600" spc="-5" dirty="0">
                <a:solidFill>
                  <a:srgbClr val="333333"/>
                </a:solidFill>
                <a:latin typeface="Georgia"/>
                <a:cs typeface="Georgia"/>
              </a:rPr>
              <a:t>introducción </a:t>
            </a:r>
            <a:r>
              <a:rPr lang="es-ES" sz="1600" dirty="0">
                <a:solidFill>
                  <a:srgbClr val="333333"/>
                </a:solidFill>
                <a:latin typeface="Georgia"/>
                <a:cs typeface="Georgia"/>
              </a:rPr>
              <a:t> </a:t>
            </a:r>
            <a:r>
              <a:rPr lang="es-ES" sz="1600" spc="-5" dirty="0">
                <a:solidFill>
                  <a:srgbClr val="333333"/>
                </a:solidFill>
                <a:latin typeface="Georgia"/>
                <a:cs typeface="Georgia"/>
              </a:rPr>
              <a:t>para</a:t>
            </a:r>
            <a:r>
              <a:rPr lang="es-ES" sz="1600" dirty="0">
                <a:solidFill>
                  <a:srgbClr val="333333"/>
                </a:solidFill>
                <a:latin typeface="Georgia"/>
                <a:cs typeface="Georgia"/>
              </a:rPr>
              <a:t> </a:t>
            </a:r>
            <a:r>
              <a:rPr lang="es-ES" sz="1600" spc="-5" dirty="0">
                <a:solidFill>
                  <a:srgbClr val="333333"/>
                </a:solidFill>
                <a:latin typeface="Georgia"/>
                <a:cs typeface="Georgia"/>
              </a:rPr>
              <a:t>el</a:t>
            </a:r>
            <a:r>
              <a:rPr lang="es-ES" sz="1600" dirty="0">
                <a:solidFill>
                  <a:srgbClr val="333333"/>
                </a:solidFill>
                <a:latin typeface="Georgia"/>
                <a:cs typeface="Georgia"/>
              </a:rPr>
              <a:t> </a:t>
            </a:r>
            <a:r>
              <a:rPr lang="es-ES" sz="1600" u="sng" spc="-5" dirty="0">
                <a:solidFill>
                  <a:srgbClr val="0000ED"/>
                </a:solidFill>
                <a:uFill>
                  <a:solidFill>
                    <a:srgbClr val="0000ED"/>
                  </a:solidFill>
                </a:uFill>
                <a:latin typeface="Georgia"/>
                <a:cs typeface="Georgia"/>
                <a:hlinkClick r:id="rId2"/>
              </a:rPr>
              <a:t>Manual</a:t>
            </a:r>
            <a:r>
              <a:rPr lang="es-ES" sz="1600" u="sng" dirty="0">
                <a:solidFill>
                  <a:srgbClr val="0000ED"/>
                </a:solidFill>
                <a:uFill>
                  <a:solidFill>
                    <a:srgbClr val="0000ED"/>
                  </a:solidFill>
                </a:uFill>
                <a:latin typeface="Georgia"/>
                <a:cs typeface="Georgia"/>
                <a:hlinkClick r:id="rId2"/>
              </a:rPr>
              <a:t> </a:t>
            </a:r>
            <a:r>
              <a:rPr lang="es-ES" sz="1600" u="sng" spc="-5" dirty="0">
                <a:solidFill>
                  <a:srgbClr val="0000ED"/>
                </a:solidFill>
                <a:uFill>
                  <a:solidFill>
                    <a:srgbClr val="0000ED"/>
                  </a:solidFill>
                </a:uFill>
                <a:latin typeface="Georgia"/>
                <a:cs typeface="Georgia"/>
                <a:hlinkClick r:id="rId2"/>
              </a:rPr>
              <a:t>de</a:t>
            </a:r>
            <a:r>
              <a:rPr lang="es-ES" sz="1600" u="sng" dirty="0">
                <a:solidFill>
                  <a:srgbClr val="0000ED"/>
                </a:solidFill>
                <a:uFill>
                  <a:solidFill>
                    <a:srgbClr val="0000ED"/>
                  </a:solidFill>
                </a:uFill>
                <a:latin typeface="Georgia"/>
                <a:cs typeface="Georgia"/>
                <a:hlinkClick r:id="rId2"/>
              </a:rPr>
              <a:t> </a:t>
            </a:r>
            <a:r>
              <a:rPr lang="es-ES" sz="1600" u="sng" spc="-5" dirty="0" err="1">
                <a:solidFill>
                  <a:srgbClr val="0000ED"/>
                </a:solidFill>
                <a:uFill>
                  <a:solidFill>
                    <a:srgbClr val="0000ED"/>
                  </a:solidFill>
                </a:uFill>
                <a:latin typeface="Georgia"/>
                <a:cs typeface="Georgia"/>
                <a:hlinkClick r:id="rId2"/>
              </a:rPr>
              <a:t>Javascript</a:t>
            </a:r>
            <a:r>
              <a:rPr lang="es-ES" sz="1600" spc="5" dirty="0">
                <a:solidFill>
                  <a:srgbClr val="0000ED"/>
                </a:solidFill>
                <a:latin typeface="Georgia"/>
                <a:cs typeface="Georgia"/>
                <a:hlinkClick r:id="rId2"/>
              </a:rPr>
              <a:t> </a:t>
            </a:r>
            <a:r>
              <a:rPr lang="es-ES" sz="1600" spc="-5" dirty="0">
                <a:solidFill>
                  <a:srgbClr val="333333"/>
                </a:solidFill>
                <a:latin typeface="Georgia"/>
                <a:cs typeface="Georgia"/>
              </a:rPr>
              <a:t>y</a:t>
            </a:r>
            <a:r>
              <a:rPr lang="es-ES" sz="1600" dirty="0">
                <a:solidFill>
                  <a:srgbClr val="333333"/>
                </a:solidFill>
                <a:latin typeface="Georgia"/>
                <a:cs typeface="Georgia"/>
              </a:rPr>
              <a:t> </a:t>
            </a:r>
            <a:r>
              <a:rPr lang="es-ES" sz="1600" spc="-5" dirty="0">
                <a:solidFill>
                  <a:srgbClr val="333333"/>
                </a:solidFill>
                <a:latin typeface="Georgia"/>
                <a:cs typeface="Georgia"/>
              </a:rPr>
              <a:t>queremos</a:t>
            </a:r>
            <a:r>
              <a:rPr lang="es-ES" sz="1600" dirty="0">
                <a:solidFill>
                  <a:srgbClr val="333333"/>
                </a:solidFill>
                <a:latin typeface="Georgia"/>
                <a:cs typeface="Georgia"/>
              </a:rPr>
              <a:t> </a:t>
            </a:r>
            <a:r>
              <a:rPr lang="es-ES" sz="1600" spc="-5" dirty="0">
                <a:solidFill>
                  <a:srgbClr val="333333"/>
                </a:solidFill>
                <a:latin typeface="Georgia"/>
                <a:cs typeface="Georgia"/>
              </a:rPr>
              <a:t>tratar</a:t>
            </a:r>
            <a:r>
              <a:rPr lang="es-ES" sz="1600" dirty="0">
                <a:solidFill>
                  <a:srgbClr val="333333"/>
                </a:solidFill>
                <a:latin typeface="Georgia"/>
                <a:cs typeface="Georgia"/>
              </a:rPr>
              <a:t> </a:t>
            </a:r>
            <a:r>
              <a:rPr lang="es-ES" sz="1600" spc="-5" dirty="0">
                <a:solidFill>
                  <a:srgbClr val="333333"/>
                </a:solidFill>
                <a:latin typeface="Georgia"/>
                <a:cs typeface="Georgia"/>
              </a:rPr>
              <a:t>una</a:t>
            </a:r>
            <a:r>
              <a:rPr lang="es-ES" sz="1600" spc="5" dirty="0">
                <a:solidFill>
                  <a:srgbClr val="333333"/>
                </a:solidFill>
                <a:latin typeface="Georgia"/>
                <a:cs typeface="Georgia"/>
              </a:rPr>
              <a:t> </a:t>
            </a:r>
            <a:r>
              <a:rPr lang="es-ES" sz="1600" spc="-5" dirty="0">
                <a:solidFill>
                  <a:srgbClr val="333333"/>
                </a:solidFill>
                <a:latin typeface="Georgia"/>
                <a:cs typeface="Georgia"/>
              </a:rPr>
              <a:t>de</a:t>
            </a:r>
            <a:r>
              <a:rPr lang="es-ES" sz="1600" dirty="0">
                <a:solidFill>
                  <a:srgbClr val="333333"/>
                </a:solidFill>
                <a:latin typeface="Georgia"/>
                <a:cs typeface="Georgia"/>
              </a:rPr>
              <a:t> </a:t>
            </a:r>
            <a:r>
              <a:rPr lang="es-ES" sz="1600" spc="-5" dirty="0">
                <a:solidFill>
                  <a:srgbClr val="333333"/>
                </a:solidFill>
                <a:latin typeface="Georgia"/>
                <a:cs typeface="Georgia"/>
              </a:rPr>
              <a:t>las</a:t>
            </a:r>
            <a:r>
              <a:rPr lang="es-ES" sz="1600" dirty="0">
                <a:solidFill>
                  <a:srgbClr val="333333"/>
                </a:solidFill>
                <a:latin typeface="Georgia"/>
                <a:cs typeface="Georgia"/>
              </a:rPr>
              <a:t> </a:t>
            </a:r>
            <a:r>
              <a:rPr lang="es-ES" sz="1600" spc="-5" dirty="0">
                <a:solidFill>
                  <a:srgbClr val="333333"/>
                </a:solidFill>
                <a:latin typeface="Georgia"/>
                <a:cs typeface="Georgia"/>
              </a:rPr>
              <a:t>más</a:t>
            </a:r>
            <a:r>
              <a:rPr lang="es-ES" sz="1600" dirty="0">
                <a:solidFill>
                  <a:srgbClr val="333333"/>
                </a:solidFill>
                <a:latin typeface="Georgia"/>
                <a:cs typeface="Georgia"/>
              </a:rPr>
              <a:t> </a:t>
            </a:r>
            <a:r>
              <a:rPr lang="es-ES" sz="1600" spc="-5" dirty="0">
                <a:solidFill>
                  <a:srgbClr val="333333"/>
                </a:solidFill>
                <a:latin typeface="Georgia"/>
                <a:cs typeface="Georgia"/>
              </a:rPr>
              <a:t>típicas</a:t>
            </a:r>
            <a:r>
              <a:rPr lang="es-ES" sz="1600" spc="5" dirty="0">
                <a:solidFill>
                  <a:srgbClr val="333333"/>
                </a:solidFill>
                <a:latin typeface="Georgia"/>
                <a:cs typeface="Georgia"/>
              </a:rPr>
              <a:t> </a:t>
            </a:r>
            <a:r>
              <a:rPr lang="es-ES" sz="1600" spc="-5" dirty="0">
                <a:solidFill>
                  <a:srgbClr val="333333"/>
                </a:solidFill>
                <a:latin typeface="Georgia"/>
                <a:cs typeface="Georgia"/>
              </a:rPr>
              <a:t>asociaciones</a:t>
            </a:r>
            <a:r>
              <a:rPr lang="es-ES" sz="1600" dirty="0">
                <a:solidFill>
                  <a:srgbClr val="333333"/>
                </a:solidFill>
                <a:latin typeface="Georgia"/>
                <a:cs typeface="Georgia"/>
              </a:rPr>
              <a:t> </a:t>
            </a:r>
            <a:r>
              <a:rPr lang="es-ES" sz="1600" spc="-5" dirty="0">
                <a:solidFill>
                  <a:srgbClr val="333333"/>
                </a:solidFill>
                <a:latin typeface="Georgia"/>
                <a:cs typeface="Georgia"/>
              </a:rPr>
              <a:t>que</a:t>
            </a:r>
            <a:r>
              <a:rPr lang="es-ES" sz="1600" dirty="0">
                <a:solidFill>
                  <a:srgbClr val="333333"/>
                </a:solidFill>
                <a:latin typeface="Georgia"/>
                <a:cs typeface="Georgia"/>
              </a:rPr>
              <a:t> </a:t>
            </a:r>
            <a:r>
              <a:rPr lang="es-ES" sz="1600" spc="-5" dirty="0">
                <a:solidFill>
                  <a:srgbClr val="333333"/>
                </a:solidFill>
                <a:latin typeface="Georgia"/>
                <a:cs typeface="Georgia"/>
              </a:rPr>
              <a:t>se</a:t>
            </a:r>
            <a:r>
              <a:rPr lang="es-ES" sz="1600" dirty="0">
                <a:solidFill>
                  <a:srgbClr val="333333"/>
                </a:solidFill>
                <a:latin typeface="Georgia"/>
                <a:cs typeface="Georgia"/>
              </a:rPr>
              <a:t> </a:t>
            </a:r>
            <a:r>
              <a:rPr lang="es-ES" sz="1600" spc="-5" dirty="0" err="1">
                <a:solidFill>
                  <a:srgbClr val="333333"/>
                </a:solidFill>
                <a:latin typeface="Georgia"/>
                <a:cs typeface="Georgia"/>
              </a:rPr>
              <a:t>se</a:t>
            </a:r>
            <a:r>
              <a:rPr lang="es-ES" sz="1600" spc="-5" dirty="0">
                <a:solidFill>
                  <a:srgbClr val="333333"/>
                </a:solidFill>
                <a:latin typeface="Georgia"/>
                <a:cs typeface="Georgia"/>
              </a:rPr>
              <a:t> </a:t>
            </a:r>
            <a:r>
              <a:rPr lang="es-ES" sz="1600" spc="-295" dirty="0">
                <a:solidFill>
                  <a:srgbClr val="333333"/>
                </a:solidFill>
                <a:latin typeface="Georgia"/>
                <a:cs typeface="Georgia"/>
              </a:rPr>
              <a:t> </a:t>
            </a:r>
            <a:r>
              <a:rPr lang="es-ES" sz="1600" spc="-5" dirty="0">
                <a:solidFill>
                  <a:srgbClr val="333333"/>
                </a:solidFill>
                <a:latin typeface="Georgia"/>
                <a:cs typeface="Georgia"/>
              </a:rPr>
              <a:t>hacen al</a:t>
            </a:r>
            <a:r>
              <a:rPr lang="es-ES" sz="1600" dirty="0">
                <a:solidFill>
                  <a:srgbClr val="333333"/>
                </a:solidFill>
                <a:latin typeface="Georgia"/>
                <a:cs typeface="Georgia"/>
              </a:rPr>
              <a:t> </a:t>
            </a:r>
            <a:r>
              <a:rPr lang="es-ES" sz="1600" spc="-5" dirty="0" err="1">
                <a:solidFill>
                  <a:srgbClr val="333333"/>
                </a:solidFill>
                <a:latin typeface="Georgia"/>
                <a:cs typeface="Georgia"/>
              </a:rPr>
              <a:t>oir</a:t>
            </a:r>
            <a:r>
              <a:rPr lang="es-ES" sz="1600" spc="-5" dirty="0">
                <a:solidFill>
                  <a:srgbClr val="333333"/>
                </a:solidFill>
                <a:latin typeface="Georgia"/>
                <a:cs typeface="Georgia"/>
              </a:rPr>
              <a:t> hablar</a:t>
            </a:r>
            <a:r>
              <a:rPr lang="es-ES" sz="1600" dirty="0">
                <a:solidFill>
                  <a:srgbClr val="333333"/>
                </a:solidFill>
                <a:latin typeface="Georgia"/>
                <a:cs typeface="Georgia"/>
              </a:rPr>
              <a:t> </a:t>
            </a:r>
            <a:r>
              <a:rPr lang="es-ES" sz="1600" spc="-5" dirty="0">
                <a:solidFill>
                  <a:srgbClr val="333333"/>
                </a:solidFill>
                <a:latin typeface="Georgia"/>
                <a:cs typeface="Georgia"/>
              </a:rPr>
              <a:t>de </a:t>
            </a:r>
            <a:r>
              <a:rPr lang="es-ES" sz="1600" spc="-5" dirty="0" err="1">
                <a:solidFill>
                  <a:srgbClr val="333333"/>
                </a:solidFill>
                <a:latin typeface="Georgia"/>
                <a:cs typeface="Georgia"/>
              </a:rPr>
              <a:t>Javascript</a:t>
            </a:r>
            <a:r>
              <a:rPr lang="es-ES" sz="1600" spc="-5" dirty="0">
                <a:solidFill>
                  <a:srgbClr val="333333"/>
                </a:solidFill>
                <a:latin typeface="Georgia"/>
                <a:cs typeface="Georgia"/>
              </a:rPr>
              <a:t>.</a:t>
            </a:r>
            <a:r>
              <a:rPr lang="es-ES" sz="1600" dirty="0">
                <a:solidFill>
                  <a:srgbClr val="333333"/>
                </a:solidFill>
                <a:latin typeface="Georgia"/>
                <a:cs typeface="Georgia"/>
              </a:rPr>
              <a:t> </a:t>
            </a:r>
            <a:r>
              <a:rPr lang="es-ES" sz="1600" spc="-5" dirty="0">
                <a:solidFill>
                  <a:srgbClr val="333333"/>
                </a:solidFill>
                <a:latin typeface="Georgia"/>
                <a:cs typeface="Georgia"/>
              </a:rPr>
              <a:t>Nos referimos</a:t>
            </a:r>
            <a:r>
              <a:rPr lang="es-ES" sz="1600" dirty="0">
                <a:solidFill>
                  <a:srgbClr val="333333"/>
                </a:solidFill>
                <a:latin typeface="Georgia"/>
                <a:cs typeface="Georgia"/>
              </a:rPr>
              <a:t> </a:t>
            </a:r>
            <a:r>
              <a:rPr lang="es-ES" sz="1600" spc="-5" dirty="0">
                <a:solidFill>
                  <a:srgbClr val="333333"/>
                </a:solidFill>
                <a:latin typeface="Georgia"/>
                <a:cs typeface="Georgia"/>
              </a:rPr>
              <a:t>a relacionarlo</a:t>
            </a:r>
            <a:r>
              <a:rPr lang="es-ES" sz="1600" dirty="0">
                <a:solidFill>
                  <a:srgbClr val="333333"/>
                </a:solidFill>
                <a:latin typeface="Georgia"/>
                <a:cs typeface="Georgia"/>
              </a:rPr>
              <a:t> </a:t>
            </a:r>
            <a:r>
              <a:rPr lang="es-ES" sz="1600" spc="-5" dirty="0">
                <a:solidFill>
                  <a:srgbClr val="333333"/>
                </a:solidFill>
                <a:latin typeface="Georgia"/>
                <a:cs typeface="Georgia"/>
              </a:rPr>
              <a:t>con otro</a:t>
            </a:r>
            <a:r>
              <a:rPr lang="es-ES" sz="1600" dirty="0">
                <a:solidFill>
                  <a:srgbClr val="333333"/>
                </a:solidFill>
                <a:latin typeface="Georgia"/>
                <a:cs typeface="Georgia"/>
              </a:rPr>
              <a:t> </a:t>
            </a:r>
            <a:r>
              <a:rPr lang="es-ES" sz="1600" spc="-5" dirty="0">
                <a:solidFill>
                  <a:srgbClr val="333333"/>
                </a:solidFill>
                <a:latin typeface="Georgia"/>
                <a:cs typeface="Georgia"/>
              </a:rPr>
              <a:t>lenguaje</a:t>
            </a:r>
            <a:r>
              <a:rPr lang="es-ES" sz="1600" dirty="0">
                <a:solidFill>
                  <a:srgbClr val="333333"/>
                </a:solidFill>
                <a:latin typeface="Georgia"/>
                <a:cs typeface="Georgia"/>
              </a:rPr>
              <a:t> </a:t>
            </a:r>
            <a:r>
              <a:rPr lang="es-ES" sz="1600" spc="-5" dirty="0">
                <a:solidFill>
                  <a:srgbClr val="333333"/>
                </a:solidFill>
                <a:latin typeface="Georgia"/>
                <a:cs typeface="Georgia"/>
              </a:rPr>
              <a:t>de </a:t>
            </a:r>
            <a:r>
              <a:rPr lang="es-ES" sz="1600" dirty="0">
                <a:solidFill>
                  <a:srgbClr val="333333"/>
                </a:solidFill>
                <a:latin typeface="Georgia"/>
                <a:cs typeface="Georgia"/>
              </a:rPr>
              <a:t> </a:t>
            </a:r>
            <a:r>
              <a:rPr lang="es-ES" sz="1600" spc="-5" dirty="0">
                <a:solidFill>
                  <a:srgbClr val="333333"/>
                </a:solidFill>
                <a:latin typeface="Georgia"/>
                <a:cs typeface="Georgia"/>
              </a:rPr>
              <a:t>programación, llamado Java, que no tiene mucho que ver.</a:t>
            </a:r>
            <a:endParaRPr lang="es-ES" sz="1600" dirty="0">
              <a:latin typeface="Georgia"/>
              <a:cs typeface="Georgia"/>
            </a:endParaRPr>
          </a:p>
          <a:p>
            <a:pPr marL="12700" marR="217804">
              <a:lnSpc>
                <a:spcPct val="150000"/>
              </a:lnSpc>
              <a:spcBef>
                <a:spcPts val="1200"/>
              </a:spcBef>
            </a:pPr>
            <a:r>
              <a:rPr lang="es-ES" sz="1600" spc="-5" dirty="0">
                <a:solidFill>
                  <a:srgbClr val="333333"/>
                </a:solidFill>
                <a:latin typeface="Georgia"/>
                <a:cs typeface="Georgia"/>
              </a:rPr>
              <a:t>Realmente</a:t>
            </a:r>
            <a:r>
              <a:rPr lang="es-ES" sz="1600" dirty="0">
                <a:solidFill>
                  <a:srgbClr val="333333"/>
                </a:solidFill>
                <a:latin typeface="Georgia"/>
                <a:cs typeface="Georgia"/>
              </a:rPr>
              <a:t> </a:t>
            </a:r>
            <a:r>
              <a:rPr lang="es-ES" sz="1600" spc="-5" dirty="0" err="1">
                <a:solidFill>
                  <a:srgbClr val="333333"/>
                </a:solidFill>
                <a:latin typeface="Georgia"/>
                <a:cs typeface="Georgia"/>
              </a:rPr>
              <a:t>Javascript</a:t>
            </a:r>
            <a:r>
              <a:rPr lang="es-ES" sz="1600" dirty="0">
                <a:solidFill>
                  <a:srgbClr val="333333"/>
                </a:solidFill>
                <a:latin typeface="Georgia"/>
                <a:cs typeface="Georgia"/>
              </a:rPr>
              <a:t> </a:t>
            </a:r>
            <a:r>
              <a:rPr lang="es-ES" sz="1600" spc="-5" dirty="0">
                <a:solidFill>
                  <a:srgbClr val="333333"/>
                </a:solidFill>
                <a:latin typeface="Georgia"/>
                <a:cs typeface="Georgia"/>
              </a:rPr>
              <a:t>se</a:t>
            </a:r>
            <a:r>
              <a:rPr lang="es-ES" sz="1600" spc="5" dirty="0">
                <a:solidFill>
                  <a:srgbClr val="333333"/>
                </a:solidFill>
                <a:latin typeface="Georgia"/>
                <a:cs typeface="Georgia"/>
              </a:rPr>
              <a:t> </a:t>
            </a:r>
            <a:r>
              <a:rPr lang="es-ES" sz="1600" spc="-5" dirty="0">
                <a:solidFill>
                  <a:srgbClr val="333333"/>
                </a:solidFill>
                <a:latin typeface="Georgia"/>
                <a:cs typeface="Georgia"/>
              </a:rPr>
              <a:t>llamó</a:t>
            </a:r>
            <a:r>
              <a:rPr lang="es-ES" sz="1600" dirty="0">
                <a:solidFill>
                  <a:srgbClr val="333333"/>
                </a:solidFill>
                <a:latin typeface="Georgia"/>
                <a:cs typeface="Georgia"/>
              </a:rPr>
              <a:t> </a:t>
            </a:r>
            <a:r>
              <a:rPr lang="es-ES" sz="1600" spc="-5" dirty="0">
                <a:solidFill>
                  <a:srgbClr val="333333"/>
                </a:solidFill>
                <a:latin typeface="Georgia"/>
                <a:cs typeface="Georgia"/>
              </a:rPr>
              <a:t>así</a:t>
            </a:r>
            <a:r>
              <a:rPr lang="es-ES" sz="1600" spc="5" dirty="0">
                <a:solidFill>
                  <a:srgbClr val="333333"/>
                </a:solidFill>
                <a:latin typeface="Georgia"/>
                <a:cs typeface="Georgia"/>
              </a:rPr>
              <a:t> </a:t>
            </a:r>
            <a:r>
              <a:rPr lang="es-ES" sz="1600" spc="-5" dirty="0">
                <a:solidFill>
                  <a:srgbClr val="333333"/>
                </a:solidFill>
                <a:latin typeface="Georgia"/>
                <a:cs typeface="Georgia"/>
              </a:rPr>
              <a:t>porque</a:t>
            </a:r>
            <a:r>
              <a:rPr lang="es-ES" sz="1600" dirty="0">
                <a:solidFill>
                  <a:srgbClr val="333333"/>
                </a:solidFill>
                <a:latin typeface="Georgia"/>
                <a:cs typeface="Georgia"/>
              </a:rPr>
              <a:t> </a:t>
            </a:r>
            <a:r>
              <a:rPr lang="es-ES" sz="1600" spc="-5" dirty="0">
                <a:solidFill>
                  <a:srgbClr val="333333"/>
                </a:solidFill>
                <a:latin typeface="Georgia"/>
                <a:cs typeface="Georgia"/>
              </a:rPr>
              <a:t>Netscape</a:t>
            </a:r>
            <a:r>
              <a:rPr lang="es-ES" sz="1600" spc="5" dirty="0">
                <a:solidFill>
                  <a:srgbClr val="333333"/>
                </a:solidFill>
                <a:latin typeface="Georgia"/>
                <a:cs typeface="Georgia"/>
              </a:rPr>
              <a:t> </a:t>
            </a:r>
            <a:r>
              <a:rPr lang="es-ES" sz="1600" spc="-5" dirty="0">
                <a:solidFill>
                  <a:srgbClr val="333333"/>
                </a:solidFill>
                <a:latin typeface="Georgia"/>
                <a:cs typeface="Georgia"/>
              </a:rPr>
              <a:t>(el</a:t>
            </a:r>
            <a:r>
              <a:rPr lang="es-ES" sz="1600" dirty="0">
                <a:solidFill>
                  <a:srgbClr val="333333"/>
                </a:solidFill>
                <a:latin typeface="Georgia"/>
                <a:cs typeface="Georgia"/>
              </a:rPr>
              <a:t> </a:t>
            </a:r>
            <a:r>
              <a:rPr lang="es-ES" sz="1600" spc="-5" dirty="0">
                <a:solidFill>
                  <a:srgbClr val="333333"/>
                </a:solidFill>
                <a:latin typeface="Georgia"/>
                <a:cs typeface="Georgia"/>
              </a:rPr>
              <a:t>navegador</a:t>
            </a:r>
            <a:r>
              <a:rPr lang="es-ES" sz="1600" spc="5" dirty="0">
                <a:solidFill>
                  <a:srgbClr val="333333"/>
                </a:solidFill>
                <a:latin typeface="Georgia"/>
                <a:cs typeface="Georgia"/>
              </a:rPr>
              <a:t> </a:t>
            </a:r>
            <a:r>
              <a:rPr lang="es-ES" sz="1600" spc="-5" dirty="0">
                <a:solidFill>
                  <a:srgbClr val="333333"/>
                </a:solidFill>
                <a:latin typeface="Georgia"/>
                <a:cs typeface="Georgia"/>
              </a:rPr>
              <a:t>que</a:t>
            </a:r>
            <a:r>
              <a:rPr lang="es-ES" sz="1600" dirty="0">
                <a:solidFill>
                  <a:srgbClr val="333333"/>
                </a:solidFill>
                <a:latin typeface="Georgia"/>
                <a:cs typeface="Georgia"/>
              </a:rPr>
              <a:t> </a:t>
            </a:r>
            <a:r>
              <a:rPr lang="es-ES" sz="1600" spc="-5" dirty="0">
                <a:solidFill>
                  <a:srgbClr val="333333"/>
                </a:solidFill>
                <a:latin typeface="Georgia"/>
                <a:cs typeface="Georgia"/>
              </a:rPr>
              <a:t>lanzó</a:t>
            </a:r>
            <a:r>
              <a:rPr lang="es-ES" sz="1600" spc="5" dirty="0">
                <a:solidFill>
                  <a:srgbClr val="333333"/>
                </a:solidFill>
                <a:latin typeface="Georgia"/>
                <a:cs typeface="Georgia"/>
              </a:rPr>
              <a:t> </a:t>
            </a:r>
            <a:r>
              <a:rPr lang="es-ES" sz="1600" spc="-5" dirty="0" err="1">
                <a:solidFill>
                  <a:srgbClr val="333333"/>
                </a:solidFill>
                <a:latin typeface="Georgia"/>
                <a:cs typeface="Georgia"/>
              </a:rPr>
              <a:t>Javascript</a:t>
            </a:r>
            <a:r>
              <a:rPr lang="es-ES" sz="1600" spc="-5" dirty="0">
                <a:solidFill>
                  <a:srgbClr val="333333"/>
                </a:solidFill>
                <a:latin typeface="Georgia"/>
                <a:cs typeface="Georgia"/>
              </a:rPr>
              <a:t>),</a:t>
            </a:r>
            <a:r>
              <a:rPr lang="es-ES" sz="1600" dirty="0">
                <a:solidFill>
                  <a:srgbClr val="333333"/>
                </a:solidFill>
                <a:latin typeface="Georgia"/>
                <a:cs typeface="Georgia"/>
              </a:rPr>
              <a:t> </a:t>
            </a:r>
            <a:r>
              <a:rPr lang="es-ES" sz="1600" spc="-5" dirty="0">
                <a:solidFill>
                  <a:srgbClr val="333333"/>
                </a:solidFill>
                <a:latin typeface="Georgia"/>
                <a:cs typeface="Georgia"/>
              </a:rPr>
              <a:t>que </a:t>
            </a:r>
            <a:r>
              <a:rPr lang="es-ES" sz="1600" spc="-300" dirty="0">
                <a:solidFill>
                  <a:srgbClr val="333333"/>
                </a:solidFill>
                <a:latin typeface="Georgia"/>
                <a:cs typeface="Georgia"/>
              </a:rPr>
              <a:t> </a:t>
            </a:r>
            <a:r>
              <a:rPr lang="es-ES" sz="1600" spc="-5" dirty="0">
                <a:solidFill>
                  <a:srgbClr val="333333"/>
                </a:solidFill>
                <a:latin typeface="Georgia"/>
                <a:cs typeface="Georgia"/>
              </a:rPr>
              <a:t>estaba aliado</a:t>
            </a:r>
            <a:r>
              <a:rPr lang="es-ES" sz="1600" dirty="0">
                <a:solidFill>
                  <a:srgbClr val="333333"/>
                </a:solidFill>
                <a:latin typeface="Georgia"/>
                <a:cs typeface="Georgia"/>
              </a:rPr>
              <a:t> </a:t>
            </a:r>
            <a:r>
              <a:rPr lang="es-ES" sz="1600" spc="-5" dirty="0">
                <a:solidFill>
                  <a:srgbClr val="333333"/>
                </a:solidFill>
                <a:latin typeface="Georgia"/>
                <a:cs typeface="Georgia"/>
              </a:rPr>
              <a:t>a</a:t>
            </a:r>
            <a:r>
              <a:rPr lang="es-ES" sz="1600" dirty="0">
                <a:solidFill>
                  <a:srgbClr val="333333"/>
                </a:solidFill>
                <a:latin typeface="Georgia"/>
                <a:cs typeface="Georgia"/>
              </a:rPr>
              <a:t> </a:t>
            </a:r>
            <a:r>
              <a:rPr lang="es-ES" sz="1600" spc="-5" dirty="0">
                <a:solidFill>
                  <a:srgbClr val="333333"/>
                </a:solidFill>
                <a:latin typeface="Georgia"/>
                <a:cs typeface="Georgia"/>
              </a:rPr>
              <a:t>los</a:t>
            </a:r>
            <a:r>
              <a:rPr lang="es-ES" sz="1600" dirty="0">
                <a:solidFill>
                  <a:srgbClr val="333333"/>
                </a:solidFill>
                <a:latin typeface="Georgia"/>
                <a:cs typeface="Georgia"/>
              </a:rPr>
              <a:t> </a:t>
            </a:r>
            <a:r>
              <a:rPr lang="es-ES" sz="1600" spc="-5" dirty="0">
                <a:solidFill>
                  <a:srgbClr val="333333"/>
                </a:solidFill>
                <a:latin typeface="Georgia"/>
                <a:cs typeface="Georgia"/>
              </a:rPr>
              <a:t>creadores de</a:t>
            </a:r>
            <a:r>
              <a:rPr lang="es-ES" sz="1600" dirty="0">
                <a:solidFill>
                  <a:srgbClr val="333333"/>
                </a:solidFill>
                <a:latin typeface="Georgia"/>
                <a:cs typeface="Georgia"/>
              </a:rPr>
              <a:t> </a:t>
            </a:r>
            <a:r>
              <a:rPr lang="es-ES" sz="1600" spc="-5" dirty="0">
                <a:solidFill>
                  <a:srgbClr val="333333"/>
                </a:solidFill>
                <a:latin typeface="Georgia"/>
                <a:cs typeface="Georgia"/>
              </a:rPr>
              <a:t>Java</a:t>
            </a:r>
            <a:r>
              <a:rPr lang="es-ES" sz="1600" dirty="0">
                <a:solidFill>
                  <a:srgbClr val="333333"/>
                </a:solidFill>
                <a:latin typeface="Georgia"/>
                <a:cs typeface="Georgia"/>
              </a:rPr>
              <a:t> </a:t>
            </a:r>
            <a:r>
              <a:rPr lang="es-ES" sz="1600" spc="-5" dirty="0">
                <a:solidFill>
                  <a:srgbClr val="333333"/>
                </a:solidFill>
                <a:latin typeface="Georgia"/>
                <a:cs typeface="Georgia"/>
              </a:rPr>
              <a:t>en</a:t>
            </a:r>
            <a:r>
              <a:rPr lang="es-ES" sz="1600" dirty="0">
                <a:solidFill>
                  <a:srgbClr val="333333"/>
                </a:solidFill>
                <a:latin typeface="Georgia"/>
                <a:cs typeface="Georgia"/>
              </a:rPr>
              <a:t> </a:t>
            </a:r>
            <a:r>
              <a:rPr lang="es-ES" sz="1600" spc="-5" dirty="0">
                <a:solidFill>
                  <a:srgbClr val="333333"/>
                </a:solidFill>
                <a:latin typeface="Georgia"/>
                <a:cs typeface="Georgia"/>
              </a:rPr>
              <a:t>la</a:t>
            </a:r>
            <a:r>
              <a:rPr lang="es-ES" sz="1600" dirty="0">
                <a:solidFill>
                  <a:srgbClr val="333333"/>
                </a:solidFill>
                <a:latin typeface="Georgia"/>
                <a:cs typeface="Georgia"/>
              </a:rPr>
              <a:t> </a:t>
            </a:r>
            <a:r>
              <a:rPr lang="es-ES" sz="1600" spc="-5" dirty="0">
                <a:solidFill>
                  <a:srgbClr val="333333"/>
                </a:solidFill>
                <a:latin typeface="Georgia"/>
                <a:cs typeface="Georgia"/>
              </a:rPr>
              <a:t>época (</a:t>
            </a:r>
            <a:r>
              <a:rPr lang="es-ES" sz="1600" spc="-5" dirty="0" err="1">
                <a:solidFill>
                  <a:srgbClr val="333333"/>
                </a:solidFill>
                <a:latin typeface="Georgia"/>
                <a:cs typeface="Georgia"/>
              </a:rPr>
              <a:t>Sun</a:t>
            </a:r>
            <a:r>
              <a:rPr lang="es-ES" sz="1600" dirty="0">
                <a:solidFill>
                  <a:srgbClr val="333333"/>
                </a:solidFill>
                <a:latin typeface="Georgia"/>
                <a:cs typeface="Georgia"/>
              </a:rPr>
              <a:t> </a:t>
            </a:r>
            <a:r>
              <a:rPr lang="es-ES" sz="1600" spc="-5" dirty="0">
                <a:solidFill>
                  <a:srgbClr val="333333"/>
                </a:solidFill>
                <a:latin typeface="Georgia"/>
                <a:cs typeface="Georgia"/>
              </a:rPr>
              <a:t>Microsystems),</a:t>
            </a:r>
            <a:r>
              <a:rPr lang="es-ES" sz="1600" dirty="0">
                <a:solidFill>
                  <a:srgbClr val="333333"/>
                </a:solidFill>
                <a:latin typeface="Georgia"/>
                <a:cs typeface="Georgia"/>
              </a:rPr>
              <a:t> </a:t>
            </a:r>
            <a:r>
              <a:rPr lang="es-ES" sz="1600" spc="-5" dirty="0">
                <a:solidFill>
                  <a:srgbClr val="333333"/>
                </a:solidFill>
                <a:latin typeface="Georgia"/>
                <a:cs typeface="Georgia"/>
              </a:rPr>
              <a:t>quiso</a:t>
            </a:r>
            <a:r>
              <a:rPr lang="es-ES" sz="1600" dirty="0">
                <a:solidFill>
                  <a:srgbClr val="333333"/>
                </a:solidFill>
                <a:latin typeface="Georgia"/>
                <a:cs typeface="Georgia"/>
              </a:rPr>
              <a:t> </a:t>
            </a:r>
            <a:r>
              <a:rPr lang="es-ES" sz="1600" spc="-5" dirty="0">
                <a:solidFill>
                  <a:srgbClr val="333333"/>
                </a:solidFill>
                <a:latin typeface="Georgia"/>
                <a:cs typeface="Georgia"/>
              </a:rPr>
              <a:t>aprovechar</a:t>
            </a:r>
            <a:r>
              <a:rPr lang="es-ES" sz="1600" dirty="0">
                <a:solidFill>
                  <a:srgbClr val="333333"/>
                </a:solidFill>
                <a:latin typeface="Georgia"/>
                <a:cs typeface="Georgia"/>
              </a:rPr>
              <a:t> </a:t>
            </a:r>
            <a:r>
              <a:rPr lang="es-ES" sz="1600" spc="-5" dirty="0">
                <a:solidFill>
                  <a:srgbClr val="333333"/>
                </a:solidFill>
                <a:latin typeface="Georgia"/>
                <a:cs typeface="Georgia"/>
              </a:rPr>
              <a:t>la </a:t>
            </a:r>
            <a:r>
              <a:rPr lang="es-ES" sz="1600" dirty="0">
                <a:solidFill>
                  <a:srgbClr val="333333"/>
                </a:solidFill>
                <a:latin typeface="Georgia"/>
                <a:cs typeface="Georgia"/>
              </a:rPr>
              <a:t> </a:t>
            </a:r>
            <a:r>
              <a:rPr lang="es-ES" sz="1600" spc="-5" dirty="0">
                <a:solidFill>
                  <a:srgbClr val="333333"/>
                </a:solidFill>
                <a:latin typeface="Georgia"/>
                <a:cs typeface="Georgia"/>
              </a:rPr>
              <a:t>imagen de</a:t>
            </a:r>
            <a:r>
              <a:rPr lang="es-ES" sz="1600" dirty="0">
                <a:solidFill>
                  <a:srgbClr val="333333"/>
                </a:solidFill>
                <a:latin typeface="Georgia"/>
                <a:cs typeface="Georgia"/>
              </a:rPr>
              <a:t> </a:t>
            </a:r>
            <a:r>
              <a:rPr lang="es-ES" sz="1600" spc="-5" dirty="0">
                <a:solidFill>
                  <a:srgbClr val="333333"/>
                </a:solidFill>
                <a:latin typeface="Georgia"/>
                <a:cs typeface="Georgia"/>
              </a:rPr>
              <a:t>marca</a:t>
            </a:r>
            <a:r>
              <a:rPr lang="es-ES" sz="1600" dirty="0">
                <a:solidFill>
                  <a:srgbClr val="333333"/>
                </a:solidFill>
                <a:latin typeface="Georgia"/>
                <a:cs typeface="Georgia"/>
              </a:rPr>
              <a:t> </a:t>
            </a:r>
            <a:r>
              <a:rPr lang="es-ES" sz="1600" spc="-5" dirty="0">
                <a:solidFill>
                  <a:srgbClr val="333333"/>
                </a:solidFill>
                <a:latin typeface="Georgia"/>
                <a:cs typeface="Georgia"/>
              </a:rPr>
              <a:t>y la</a:t>
            </a:r>
            <a:r>
              <a:rPr lang="es-ES" sz="1600" dirty="0">
                <a:solidFill>
                  <a:srgbClr val="333333"/>
                </a:solidFill>
                <a:latin typeface="Georgia"/>
                <a:cs typeface="Georgia"/>
              </a:rPr>
              <a:t> </a:t>
            </a:r>
            <a:r>
              <a:rPr lang="es-ES" sz="1600" spc="-5" dirty="0">
                <a:solidFill>
                  <a:srgbClr val="333333"/>
                </a:solidFill>
                <a:latin typeface="Georgia"/>
                <a:cs typeface="Georgia"/>
              </a:rPr>
              <a:t>popularidad</a:t>
            </a:r>
            <a:r>
              <a:rPr lang="es-ES" sz="1600" dirty="0">
                <a:solidFill>
                  <a:srgbClr val="333333"/>
                </a:solidFill>
                <a:latin typeface="Georgia"/>
                <a:cs typeface="Georgia"/>
              </a:rPr>
              <a:t> </a:t>
            </a:r>
            <a:r>
              <a:rPr lang="es-ES" sz="1600" spc="-5" dirty="0">
                <a:solidFill>
                  <a:srgbClr val="333333"/>
                </a:solidFill>
                <a:latin typeface="Georgia"/>
                <a:cs typeface="Georgia"/>
              </a:rPr>
              <a:t>de</a:t>
            </a:r>
            <a:r>
              <a:rPr lang="es-ES" sz="1600" dirty="0">
                <a:solidFill>
                  <a:srgbClr val="333333"/>
                </a:solidFill>
                <a:latin typeface="Georgia"/>
                <a:cs typeface="Georgia"/>
              </a:rPr>
              <a:t> </a:t>
            </a:r>
            <a:r>
              <a:rPr lang="es-ES" sz="1600" spc="-5" dirty="0">
                <a:solidFill>
                  <a:srgbClr val="333333"/>
                </a:solidFill>
                <a:latin typeface="Georgia"/>
                <a:cs typeface="Georgia"/>
              </a:rPr>
              <a:t>Java, como</a:t>
            </a:r>
            <a:r>
              <a:rPr lang="es-ES" sz="1600" dirty="0">
                <a:solidFill>
                  <a:srgbClr val="333333"/>
                </a:solidFill>
                <a:latin typeface="Georgia"/>
                <a:cs typeface="Georgia"/>
              </a:rPr>
              <a:t> </a:t>
            </a:r>
            <a:r>
              <a:rPr lang="es-ES" sz="1600" spc="-5" dirty="0">
                <a:solidFill>
                  <a:srgbClr val="333333"/>
                </a:solidFill>
                <a:latin typeface="Georgia"/>
                <a:cs typeface="Georgia"/>
              </a:rPr>
              <a:t>maniobra</a:t>
            </a:r>
            <a:r>
              <a:rPr lang="es-ES" sz="1600" dirty="0">
                <a:solidFill>
                  <a:srgbClr val="333333"/>
                </a:solidFill>
                <a:latin typeface="Georgia"/>
                <a:cs typeface="Georgia"/>
              </a:rPr>
              <a:t> </a:t>
            </a:r>
            <a:r>
              <a:rPr lang="es-ES" sz="1600" spc="-5" dirty="0">
                <a:solidFill>
                  <a:srgbClr val="333333"/>
                </a:solidFill>
                <a:latin typeface="Georgia"/>
                <a:cs typeface="Georgia"/>
              </a:rPr>
              <a:t>para</a:t>
            </a:r>
            <a:r>
              <a:rPr lang="es-ES" sz="1600" dirty="0">
                <a:solidFill>
                  <a:srgbClr val="333333"/>
                </a:solidFill>
                <a:latin typeface="Georgia"/>
                <a:cs typeface="Georgia"/>
              </a:rPr>
              <a:t> </a:t>
            </a:r>
            <a:r>
              <a:rPr lang="es-ES" sz="1600" spc="-5" dirty="0">
                <a:solidFill>
                  <a:srgbClr val="333333"/>
                </a:solidFill>
                <a:latin typeface="Georgia"/>
                <a:cs typeface="Georgia"/>
              </a:rPr>
              <a:t>la expansión</a:t>
            </a:r>
            <a:r>
              <a:rPr lang="es-ES" sz="1600" dirty="0">
                <a:solidFill>
                  <a:srgbClr val="333333"/>
                </a:solidFill>
                <a:latin typeface="Georgia"/>
                <a:cs typeface="Georgia"/>
              </a:rPr>
              <a:t> </a:t>
            </a:r>
            <a:r>
              <a:rPr lang="es-ES" sz="1600" spc="-5" dirty="0">
                <a:solidFill>
                  <a:srgbClr val="333333"/>
                </a:solidFill>
                <a:latin typeface="Georgia"/>
                <a:cs typeface="Georgia"/>
              </a:rPr>
              <a:t>de</a:t>
            </a:r>
            <a:r>
              <a:rPr lang="es-ES" sz="1600" dirty="0">
                <a:solidFill>
                  <a:srgbClr val="333333"/>
                </a:solidFill>
                <a:latin typeface="Georgia"/>
                <a:cs typeface="Georgia"/>
              </a:rPr>
              <a:t> </a:t>
            </a:r>
            <a:r>
              <a:rPr lang="es-ES" sz="1600" spc="-5" dirty="0">
                <a:solidFill>
                  <a:srgbClr val="333333"/>
                </a:solidFill>
                <a:latin typeface="Georgia"/>
                <a:cs typeface="Georgia"/>
              </a:rPr>
              <a:t>su</a:t>
            </a:r>
            <a:r>
              <a:rPr lang="es-ES" sz="1600" dirty="0">
                <a:solidFill>
                  <a:srgbClr val="333333"/>
                </a:solidFill>
                <a:latin typeface="Georgia"/>
                <a:cs typeface="Georgia"/>
              </a:rPr>
              <a:t> </a:t>
            </a:r>
            <a:r>
              <a:rPr lang="es-ES" sz="1600" spc="-5" dirty="0">
                <a:solidFill>
                  <a:srgbClr val="333333"/>
                </a:solidFill>
                <a:latin typeface="Georgia"/>
                <a:cs typeface="Georgia"/>
              </a:rPr>
              <a:t>nuevo </a:t>
            </a:r>
            <a:r>
              <a:rPr lang="es-ES" sz="1600" dirty="0">
                <a:solidFill>
                  <a:srgbClr val="333333"/>
                </a:solidFill>
                <a:latin typeface="Georgia"/>
                <a:cs typeface="Georgia"/>
              </a:rPr>
              <a:t> </a:t>
            </a:r>
            <a:r>
              <a:rPr lang="es-ES" sz="1600" spc="-5" dirty="0">
                <a:solidFill>
                  <a:srgbClr val="333333"/>
                </a:solidFill>
                <a:latin typeface="Georgia"/>
                <a:cs typeface="Georgia"/>
              </a:rPr>
              <a:t>lenguaje. Con</a:t>
            </a:r>
            <a:r>
              <a:rPr lang="es-ES" sz="1600" dirty="0">
                <a:solidFill>
                  <a:srgbClr val="333333"/>
                </a:solidFill>
                <a:latin typeface="Georgia"/>
                <a:cs typeface="Georgia"/>
              </a:rPr>
              <a:t> </a:t>
            </a:r>
            <a:r>
              <a:rPr lang="es-ES" sz="1600" spc="-5" dirty="0">
                <a:solidFill>
                  <a:srgbClr val="333333"/>
                </a:solidFill>
                <a:latin typeface="Georgia"/>
                <a:cs typeface="Georgia"/>
              </a:rPr>
              <a:t>todo,</a:t>
            </a:r>
            <a:r>
              <a:rPr lang="es-ES" sz="1600" dirty="0">
                <a:solidFill>
                  <a:srgbClr val="333333"/>
                </a:solidFill>
                <a:latin typeface="Georgia"/>
                <a:cs typeface="Georgia"/>
              </a:rPr>
              <a:t> </a:t>
            </a:r>
            <a:r>
              <a:rPr lang="es-ES" sz="1600" spc="-5" dirty="0">
                <a:solidFill>
                  <a:srgbClr val="333333"/>
                </a:solidFill>
                <a:latin typeface="Georgia"/>
                <a:cs typeface="Georgia"/>
              </a:rPr>
              <a:t>se creó</a:t>
            </a:r>
            <a:r>
              <a:rPr lang="es-ES" sz="1600" dirty="0">
                <a:solidFill>
                  <a:srgbClr val="333333"/>
                </a:solidFill>
                <a:latin typeface="Georgia"/>
                <a:cs typeface="Georgia"/>
              </a:rPr>
              <a:t> </a:t>
            </a:r>
            <a:r>
              <a:rPr lang="es-ES" sz="1600" spc="-5" dirty="0">
                <a:solidFill>
                  <a:srgbClr val="333333"/>
                </a:solidFill>
                <a:latin typeface="Georgia"/>
                <a:cs typeface="Georgia"/>
              </a:rPr>
              <a:t>un</a:t>
            </a:r>
            <a:r>
              <a:rPr lang="es-ES" sz="1600" dirty="0">
                <a:solidFill>
                  <a:srgbClr val="333333"/>
                </a:solidFill>
                <a:latin typeface="Georgia"/>
                <a:cs typeface="Georgia"/>
              </a:rPr>
              <a:t> </a:t>
            </a:r>
            <a:r>
              <a:rPr lang="es-ES" sz="1600" spc="-5" dirty="0">
                <a:solidFill>
                  <a:srgbClr val="333333"/>
                </a:solidFill>
                <a:latin typeface="Georgia"/>
                <a:cs typeface="Georgia"/>
              </a:rPr>
              <a:t>producto que</a:t>
            </a:r>
            <a:r>
              <a:rPr lang="es-ES" sz="1600" dirty="0">
                <a:solidFill>
                  <a:srgbClr val="333333"/>
                </a:solidFill>
                <a:latin typeface="Georgia"/>
                <a:cs typeface="Georgia"/>
              </a:rPr>
              <a:t> </a:t>
            </a:r>
            <a:r>
              <a:rPr lang="es-ES" sz="1600" spc="-5" dirty="0">
                <a:solidFill>
                  <a:srgbClr val="333333"/>
                </a:solidFill>
                <a:latin typeface="Georgia"/>
                <a:cs typeface="Georgia"/>
              </a:rPr>
              <a:t>tenía</a:t>
            </a:r>
            <a:r>
              <a:rPr lang="es-ES" sz="1600" dirty="0">
                <a:solidFill>
                  <a:srgbClr val="333333"/>
                </a:solidFill>
                <a:latin typeface="Georgia"/>
                <a:cs typeface="Georgia"/>
              </a:rPr>
              <a:t> </a:t>
            </a:r>
            <a:r>
              <a:rPr lang="es-ES" sz="1600" spc="-5" dirty="0">
                <a:solidFill>
                  <a:srgbClr val="333333"/>
                </a:solidFill>
                <a:latin typeface="Georgia"/>
                <a:cs typeface="Georgia"/>
              </a:rPr>
              <a:t>ciertas</a:t>
            </a:r>
            <a:r>
              <a:rPr lang="es-ES" sz="1600" dirty="0">
                <a:solidFill>
                  <a:srgbClr val="333333"/>
                </a:solidFill>
                <a:latin typeface="Georgia"/>
                <a:cs typeface="Georgia"/>
              </a:rPr>
              <a:t> </a:t>
            </a:r>
            <a:r>
              <a:rPr lang="es-ES" sz="1600" spc="-5" dirty="0">
                <a:solidFill>
                  <a:srgbClr val="333333"/>
                </a:solidFill>
                <a:latin typeface="Georgia"/>
                <a:cs typeface="Georgia"/>
              </a:rPr>
              <a:t>similitudes, como</a:t>
            </a:r>
            <a:r>
              <a:rPr lang="es-ES" sz="1600" dirty="0">
                <a:solidFill>
                  <a:srgbClr val="333333"/>
                </a:solidFill>
                <a:latin typeface="Georgia"/>
                <a:cs typeface="Georgia"/>
              </a:rPr>
              <a:t> </a:t>
            </a:r>
            <a:r>
              <a:rPr lang="es-ES" sz="1600" spc="-5" dirty="0">
                <a:solidFill>
                  <a:srgbClr val="333333"/>
                </a:solidFill>
                <a:latin typeface="Georgia"/>
                <a:cs typeface="Georgia"/>
              </a:rPr>
              <a:t>la</a:t>
            </a:r>
            <a:r>
              <a:rPr lang="es-ES" sz="1600" dirty="0">
                <a:solidFill>
                  <a:srgbClr val="333333"/>
                </a:solidFill>
                <a:latin typeface="Georgia"/>
                <a:cs typeface="Georgia"/>
              </a:rPr>
              <a:t> </a:t>
            </a:r>
            <a:r>
              <a:rPr lang="es-ES" sz="1600" spc="-5" dirty="0">
                <a:solidFill>
                  <a:srgbClr val="333333"/>
                </a:solidFill>
                <a:latin typeface="Georgia"/>
                <a:cs typeface="Georgia"/>
              </a:rPr>
              <a:t>sintaxis del </a:t>
            </a:r>
            <a:r>
              <a:rPr lang="es-ES" sz="1600" dirty="0">
                <a:solidFill>
                  <a:srgbClr val="333333"/>
                </a:solidFill>
                <a:latin typeface="Georgia"/>
                <a:cs typeface="Georgia"/>
              </a:rPr>
              <a:t> </a:t>
            </a:r>
            <a:r>
              <a:rPr lang="es-ES" sz="1600" spc="-5" dirty="0">
                <a:solidFill>
                  <a:srgbClr val="333333"/>
                </a:solidFill>
                <a:latin typeface="Georgia"/>
                <a:cs typeface="Georgia"/>
              </a:rPr>
              <a:t>lenguaje o el nombre. Se hizo entender</a:t>
            </a:r>
            <a:r>
              <a:rPr lang="es-ES" sz="1600" dirty="0">
                <a:solidFill>
                  <a:srgbClr val="333333"/>
                </a:solidFill>
                <a:latin typeface="Georgia"/>
                <a:cs typeface="Georgia"/>
              </a:rPr>
              <a:t> </a:t>
            </a:r>
            <a:r>
              <a:rPr lang="es-ES" sz="1600" spc="-5" dirty="0">
                <a:solidFill>
                  <a:srgbClr val="333333"/>
                </a:solidFill>
                <a:latin typeface="Georgia"/>
                <a:cs typeface="Georgia"/>
              </a:rPr>
              <a:t>que era un hermano pequeño y orientado </a:t>
            </a:r>
            <a:r>
              <a:rPr lang="es-ES" sz="1600" dirty="0">
                <a:solidFill>
                  <a:srgbClr val="333333"/>
                </a:solidFill>
                <a:latin typeface="Georgia"/>
                <a:cs typeface="Georgia"/>
              </a:rPr>
              <a:t> </a:t>
            </a:r>
            <a:r>
              <a:rPr lang="es-ES" sz="1600" spc="-5" dirty="0">
                <a:solidFill>
                  <a:srgbClr val="333333"/>
                </a:solidFill>
                <a:latin typeface="Georgia"/>
                <a:cs typeface="Georgia"/>
              </a:rPr>
              <a:t>específicamente para</a:t>
            </a:r>
            <a:r>
              <a:rPr lang="es-ES" sz="1600" dirty="0">
                <a:solidFill>
                  <a:srgbClr val="333333"/>
                </a:solidFill>
                <a:latin typeface="Georgia"/>
                <a:cs typeface="Georgia"/>
              </a:rPr>
              <a:t> </a:t>
            </a:r>
            <a:r>
              <a:rPr lang="es-ES" sz="1600" spc="-5" dirty="0">
                <a:solidFill>
                  <a:srgbClr val="333333"/>
                </a:solidFill>
                <a:latin typeface="Georgia"/>
                <a:cs typeface="Georgia"/>
              </a:rPr>
              <a:t>hacer</a:t>
            </a:r>
            <a:r>
              <a:rPr lang="es-ES" sz="1600" dirty="0">
                <a:solidFill>
                  <a:srgbClr val="333333"/>
                </a:solidFill>
                <a:latin typeface="Georgia"/>
                <a:cs typeface="Georgia"/>
              </a:rPr>
              <a:t> </a:t>
            </a:r>
            <a:r>
              <a:rPr lang="es-ES" sz="1600" spc="-5" dirty="0">
                <a:solidFill>
                  <a:srgbClr val="333333"/>
                </a:solidFill>
                <a:latin typeface="Georgia"/>
                <a:cs typeface="Georgia"/>
              </a:rPr>
              <a:t>cosas</a:t>
            </a:r>
            <a:r>
              <a:rPr lang="es-ES" sz="1600" dirty="0">
                <a:solidFill>
                  <a:srgbClr val="333333"/>
                </a:solidFill>
                <a:latin typeface="Georgia"/>
                <a:cs typeface="Georgia"/>
              </a:rPr>
              <a:t> </a:t>
            </a:r>
            <a:r>
              <a:rPr lang="es-ES" sz="1600" spc="-5" dirty="0">
                <a:solidFill>
                  <a:srgbClr val="333333"/>
                </a:solidFill>
                <a:latin typeface="Georgia"/>
                <a:cs typeface="Georgia"/>
              </a:rPr>
              <a:t>en</a:t>
            </a:r>
            <a:r>
              <a:rPr lang="es-ES" sz="1600" dirty="0">
                <a:solidFill>
                  <a:srgbClr val="333333"/>
                </a:solidFill>
                <a:latin typeface="Georgia"/>
                <a:cs typeface="Georgia"/>
              </a:rPr>
              <a:t> </a:t>
            </a:r>
            <a:r>
              <a:rPr lang="es-ES" sz="1600" spc="-5" dirty="0">
                <a:solidFill>
                  <a:srgbClr val="333333"/>
                </a:solidFill>
                <a:latin typeface="Georgia"/>
                <a:cs typeface="Georgia"/>
              </a:rPr>
              <a:t>las</a:t>
            </a:r>
            <a:r>
              <a:rPr lang="es-ES" sz="1600" dirty="0">
                <a:solidFill>
                  <a:srgbClr val="333333"/>
                </a:solidFill>
                <a:latin typeface="Georgia"/>
                <a:cs typeface="Georgia"/>
              </a:rPr>
              <a:t> </a:t>
            </a:r>
            <a:r>
              <a:rPr lang="es-ES" sz="1600" spc="-5" dirty="0">
                <a:solidFill>
                  <a:srgbClr val="333333"/>
                </a:solidFill>
                <a:latin typeface="Georgia"/>
                <a:cs typeface="Georgia"/>
              </a:rPr>
              <a:t>páginas</a:t>
            </a:r>
            <a:r>
              <a:rPr lang="es-ES" sz="1600" dirty="0">
                <a:solidFill>
                  <a:srgbClr val="333333"/>
                </a:solidFill>
                <a:latin typeface="Georgia"/>
                <a:cs typeface="Georgia"/>
              </a:rPr>
              <a:t> </a:t>
            </a:r>
            <a:r>
              <a:rPr lang="es-ES" sz="1600" spc="-5" dirty="0">
                <a:solidFill>
                  <a:srgbClr val="333333"/>
                </a:solidFill>
                <a:latin typeface="Georgia"/>
                <a:cs typeface="Georgia"/>
              </a:rPr>
              <a:t>web,</a:t>
            </a:r>
            <a:r>
              <a:rPr lang="es-ES" sz="1600" dirty="0">
                <a:solidFill>
                  <a:srgbClr val="333333"/>
                </a:solidFill>
                <a:latin typeface="Georgia"/>
                <a:cs typeface="Georgia"/>
              </a:rPr>
              <a:t> </a:t>
            </a:r>
            <a:r>
              <a:rPr lang="es-ES" sz="1600" spc="-5" dirty="0">
                <a:solidFill>
                  <a:srgbClr val="333333"/>
                </a:solidFill>
                <a:latin typeface="Georgia"/>
                <a:cs typeface="Georgia"/>
              </a:rPr>
              <a:t>pero</a:t>
            </a:r>
            <a:r>
              <a:rPr lang="es-ES" sz="1600" dirty="0">
                <a:solidFill>
                  <a:srgbClr val="333333"/>
                </a:solidFill>
                <a:latin typeface="Georgia"/>
                <a:cs typeface="Georgia"/>
              </a:rPr>
              <a:t> </a:t>
            </a:r>
            <a:r>
              <a:rPr lang="es-ES" sz="1600" spc="-5" dirty="0">
                <a:solidFill>
                  <a:srgbClr val="333333"/>
                </a:solidFill>
                <a:latin typeface="Georgia"/>
                <a:cs typeface="Georgia"/>
              </a:rPr>
              <a:t>también</a:t>
            </a:r>
            <a:r>
              <a:rPr lang="es-ES" sz="1600" dirty="0">
                <a:solidFill>
                  <a:srgbClr val="333333"/>
                </a:solidFill>
                <a:latin typeface="Georgia"/>
                <a:cs typeface="Georgia"/>
              </a:rPr>
              <a:t> </a:t>
            </a:r>
            <a:r>
              <a:rPr lang="es-ES" sz="1600" spc="-5" dirty="0">
                <a:solidFill>
                  <a:srgbClr val="333333"/>
                </a:solidFill>
                <a:latin typeface="Georgia"/>
                <a:cs typeface="Georgia"/>
              </a:rPr>
              <a:t>se</a:t>
            </a:r>
            <a:r>
              <a:rPr lang="es-ES" sz="1600" dirty="0">
                <a:solidFill>
                  <a:srgbClr val="333333"/>
                </a:solidFill>
                <a:latin typeface="Georgia"/>
                <a:cs typeface="Georgia"/>
              </a:rPr>
              <a:t> </a:t>
            </a:r>
            <a:r>
              <a:rPr lang="es-ES" sz="1600" spc="-5" dirty="0">
                <a:solidFill>
                  <a:srgbClr val="333333"/>
                </a:solidFill>
                <a:latin typeface="Georgia"/>
                <a:cs typeface="Georgia"/>
              </a:rPr>
              <a:t>hizo</a:t>
            </a:r>
            <a:r>
              <a:rPr lang="es-ES" sz="1600" dirty="0">
                <a:solidFill>
                  <a:srgbClr val="333333"/>
                </a:solidFill>
                <a:latin typeface="Georgia"/>
                <a:cs typeface="Georgia"/>
              </a:rPr>
              <a:t> </a:t>
            </a:r>
            <a:r>
              <a:rPr lang="es-ES" sz="1600" spc="-5" dirty="0">
                <a:solidFill>
                  <a:srgbClr val="333333"/>
                </a:solidFill>
                <a:latin typeface="Georgia"/>
                <a:cs typeface="Georgia"/>
              </a:rPr>
              <a:t>caer</a:t>
            </a:r>
            <a:r>
              <a:rPr lang="es-ES" sz="1600" dirty="0">
                <a:solidFill>
                  <a:srgbClr val="333333"/>
                </a:solidFill>
                <a:latin typeface="Georgia"/>
                <a:cs typeface="Georgia"/>
              </a:rPr>
              <a:t> </a:t>
            </a:r>
            <a:r>
              <a:rPr lang="es-ES" sz="1600" spc="-5" dirty="0">
                <a:solidFill>
                  <a:srgbClr val="333333"/>
                </a:solidFill>
                <a:latin typeface="Georgia"/>
                <a:cs typeface="Georgia"/>
              </a:rPr>
              <a:t>a</a:t>
            </a:r>
            <a:r>
              <a:rPr lang="es-ES" sz="1600" dirty="0">
                <a:solidFill>
                  <a:srgbClr val="333333"/>
                </a:solidFill>
                <a:latin typeface="Georgia"/>
                <a:cs typeface="Georgia"/>
              </a:rPr>
              <a:t> </a:t>
            </a:r>
            <a:r>
              <a:rPr lang="es-ES" sz="1600" spc="-5" dirty="0">
                <a:solidFill>
                  <a:srgbClr val="333333"/>
                </a:solidFill>
                <a:latin typeface="Georgia"/>
                <a:cs typeface="Georgia"/>
              </a:rPr>
              <a:t>muchas </a:t>
            </a:r>
            <a:r>
              <a:rPr lang="es-ES" sz="1600" dirty="0">
                <a:solidFill>
                  <a:srgbClr val="333333"/>
                </a:solidFill>
                <a:latin typeface="Georgia"/>
                <a:cs typeface="Georgia"/>
              </a:rPr>
              <a:t> </a:t>
            </a:r>
            <a:r>
              <a:rPr lang="es-ES" sz="1800" spc="-5" dirty="0">
                <a:solidFill>
                  <a:srgbClr val="333333"/>
                </a:solidFill>
                <a:latin typeface="Georgia"/>
                <a:cs typeface="Georgia"/>
              </a:rPr>
              <a:t>personas</a:t>
            </a:r>
            <a:r>
              <a:rPr lang="es-ES" sz="1800" spc="-10" dirty="0">
                <a:solidFill>
                  <a:srgbClr val="333333"/>
                </a:solidFill>
                <a:latin typeface="Georgia"/>
                <a:cs typeface="Georgia"/>
              </a:rPr>
              <a:t> </a:t>
            </a:r>
            <a:r>
              <a:rPr lang="es-ES" sz="1800" spc="-5" dirty="0">
                <a:solidFill>
                  <a:srgbClr val="333333"/>
                </a:solidFill>
                <a:latin typeface="Georgia"/>
                <a:cs typeface="Georgia"/>
              </a:rPr>
              <a:t>en el error de pensar que son lo mismo.</a:t>
            </a:r>
            <a:endParaRPr lang="es-ES" dirty="0"/>
          </a:p>
        </p:txBody>
      </p:sp>
    </p:spTree>
    <p:extLst>
      <p:ext uri="{BB962C8B-B14F-4D97-AF65-F5344CB8AC3E}">
        <p14:creationId xmlns:p14="http://schemas.microsoft.com/office/powerpoint/2010/main" val="4237880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50D277-2393-47E2-B1BD-E50B154D6FA4}"/>
              </a:ext>
            </a:extLst>
          </p:cNvPr>
          <p:cNvSpPr txBox="1"/>
          <p:nvPr/>
        </p:nvSpPr>
        <p:spPr>
          <a:xfrm>
            <a:off x="1711843" y="1101096"/>
            <a:ext cx="9952073" cy="5253554"/>
          </a:xfrm>
          <a:prstGeom prst="rect">
            <a:avLst/>
          </a:prstGeom>
          <a:noFill/>
        </p:spPr>
        <p:txBody>
          <a:bodyPr wrap="square">
            <a:spAutoFit/>
          </a:bodyPr>
          <a:lstStyle/>
          <a:p>
            <a:pPr marL="12700">
              <a:lnSpc>
                <a:spcPct val="100000"/>
              </a:lnSpc>
              <a:spcBef>
                <a:spcPts val="100"/>
              </a:spcBef>
              <a:tabLst>
                <a:tab pos="6908165" algn="l"/>
              </a:tabLst>
            </a:pPr>
            <a:r>
              <a:rPr lang="es-ES" sz="2000" u="sng" spc="-5" dirty="0">
                <a:solidFill>
                  <a:srgbClr val="5C5822"/>
                </a:solidFill>
                <a:uFill>
                  <a:solidFill>
                    <a:srgbClr val="5C5822"/>
                  </a:solidFill>
                </a:uFill>
                <a:latin typeface="Trebuchet MS"/>
                <a:cs typeface="Trebuchet MS"/>
              </a:rPr>
              <a:t>Diferencias</a:t>
            </a:r>
            <a:r>
              <a:rPr lang="es-ES" sz="2000" u="sng" spc="-20" dirty="0">
                <a:solidFill>
                  <a:srgbClr val="5C5822"/>
                </a:solidFill>
                <a:uFill>
                  <a:solidFill>
                    <a:srgbClr val="5C5822"/>
                  </a:solidFill>
                </a:uFill>
                <a:latin typeface="Trebuchet MS"/>
                <a:cs typeface="Trebuchet MS"/>
              </a:rPr>
              <a:t> </a:t>
            </a:r>
            <a:r>
              <a:rPr lang="es-ES" sz="2000" u="sng" spc="-5" dirty="0">
                <a:solidFill>
                  <a:srgbClr val="5C5822"/>
                </a:solidFill>
                <a:uFill>
                  <a:solidFill>
                    <a:srgbClr val="5C5822"/>
                  </a:solidFill>
                </a:uFill>
                <a:latin typeface="Trebuchet MS"/>
                <a:cs typeface="Trebuchet MS"/>
              </a:rPr>
              <a:t>entre</a:t>
            </a:r>
            <a:r>
              <a:rPr lang="es-ES" sz="2000" u="sng" spc="-15" dirty="0">
                <a:solidFill>
                  <a:srgbClr val="5C5822"/>
                </a:solidFill>
                <a:uFill>
                  <a:solidFill>
                    <a:srgbClr val="5C5822"/>
                  </a:solidFill>
                </a:uFill>
                <a:latin typeface="Trebuchet MS"/>
                <a:cs typeface="Trebuchet MS"/>
              </a:rPr>
              <a:t> </a:t>
            </a:r>
            <a:r>
              <a:rPr lang="es-ES" sz="2000" u="sng" spc="-5" dirty="0">
                <a:solidFill>
                  <a:srgbClr val="5C5822"/>
                </a:solidFill>
                <a:uFill>
                  <a:solidFill>
                    <a:srgbClr val="5C5822"/>
                  </a:solidFill>
                </a:uFill>
                <a:latin typeface="Trebuchet MS"/>
                <a:cs typeface="Trebuchet MS"/>
              </a:rPr>
              <a:t>Java</a:t>
            </a:r>
            <a:r>
              <a:rPr lang="es-ES" sz="2000" u="sng" spc="-15" dirty="0">
                <a:solidFill>
                  <a:srgbClr val="5C5822"/>
                </a:solidFill>
                <a:uFill>
                  <a:solidFill>
                    <a:srgbClr val="5C5822"/>
                  </a:solidFill>
                </a:uFill>
                <a:latin typeface="Trebuchet MS"/>
                <a:cs typeface="Trebuchet MS"/>
              </a:rPr>
              <a:t> </a:t>
            </a:r>
            <a:r>
              <a:rPr lang="es-ES" sz="2000" u="sng" spc="-5" dirty="0">
                <a:solidFill>
                  <a:srgbClr val="5C5822"/>
                </a:solidFill>
                <a:uFill>
                  <a:solidFill>
                    <a:srgbClr val="5C5822"/>
                  </a:solidFill>
                </a:uFill>
                <a:latin typeface="Trebuchet MS"/>
                <a:cs typeface="Trebuchet MS"/>
              </a:rPr>
              <a:t>y</a:t>
            </a:r>
            <a:r>
              <a:rPr lang="es-ES" sz="2000" u="sng" spc="-15" dirty="0">
                <a:solidFill>
                  <a:srgbClr val="5C5822"/>
                </a:solidFill>
                <a:uFill>
                  <a:solidFill>
                    <a:srgbClr val="5C5822"/>
                  </a:solidFill>
                </a:uFill>
                <a:latin typeface="Trebuchet MS"/>
                <a:cs typeface="Trebuchet MS"/>
              </a:rPr>
              <a:t> </a:t>
            </a:r>
            <a:r>
              <a:rPr lang="es-ES" sz="2000" u="sng" spc="-5" dirty="0" err="1">
                <a:solidFill>
                  <a:srgbClr val="5C5822"/>
                </a:solidFill>
                <a:uFill>
                  <a:solidFill>
                    <a:srgbClr val="5C5822"/>
                  </a:solidFill>
                </a:uFill>
                <a:latin typeface="Trebuchet MS"/>
                <a:cs typeface="Trebuchet MS"/>
              </a:rPr>
              <a:t>Javascript</a:t>
            </a:r>
            <a:r>
              <a:rPr lang="es-ES" sz="2000" u="sng" spc="-5" dirty="0">
                <a:solidFill>
                  <a:srgbClr val="5C5822"/>
                </a:solidFill>
                <a:uFill>
                  <a:solidFill>
                    <a:srgbClr val="5C5822"/>
                  </a:solidFill>
                </a:uFill>
                <a:latin typeface="Trebuchet MS"/>
                <a:cs typeface="Trebuchet MS"/>
              </a:rPr>
              <a:t>	</a:t>
            </a:r>
          </a:p>
          <a:p>
            <a:pPr marL="12700">
              <a:lnSpc>
                <a:spcPct val="150000"/>
              </a:lnSpc>
              <a:spcBef>
                <a:spcPts val="1320"/>
              </a:spcBef>
            </a:pPr>
            <a:r>
              <a:rPr lang="es-ES" sz="1800" spc="-5" dirty="0">
                <a:solidFill>
                  <a:srgbClr val="333333"/>
                </a:solidFill>
                <a:latin typeface="Georgia"/>
                <a:cs typeface="Georgia"/>
              </a:rPr>
              <a:t>Algunas de</a:t>
            </a:r>
            <a:r>
              <a:rPr lang="es-ES" sz="1800" dirty="0">
                <a:solidFill>
                  <a:srgbClr val="333333"/>
                </a:solidFill>
                <a:latin typeface="Georgia"/>
                <a:cs typeface="Georgia"/>
              </a:rPr>
              <a:t> </a:t>
            </a:r>
            <a:r>
              <a:rPr lang="es-ES" sz="1800" spc="-5" dirty="0">
                <a:solidFill>
                  <a:srgbClr val="333333"/>
                </a:solidFill>
                <a:latin typeface="Georgia"/>
                <a:cs typeface="Georgia"/>
              </a:rPr>
              <a:t>las</a:t>
            </a:r>
            <a:r>
              <a:rPr lang="es-ES" sz="1800" dirty="0">
                <a:solidFill>
                  <a:srgbClr val="333333"/>
                </a:solidFill>
                <a:latin typeface="Georgia"/>
                <a:cs typeface="Georgia"/>
              </a:rPr>
              <a:t> </a:t>
            </a:r>
            <a:r>
              <a:rPr lang="es-ES" sz="1800" spc="-5" dirty="0">
                <a:solidFill>
                  <a:srgbClr val="333333"/>
                </a:solidFill>
                <a:latin typeface="Georgia"/>
                <a:cs typeface="Georgia"/>
              </a:rPr>
              <a:t>diferencias</a:t>
            </a:r>
            <a:r>
              <a:rPr lang="es-ES" sz="1800" dirty="0">
                <a:solidFill>
                  <a:srgbClr val="333333"/>
                </a:solidFill>
                <a:latin typeface="Georgia"/>
                <a:cs typeface="Georgia"/>
              </a:rPr>
              <a:t> </a:t>
            </a:r>
            <a:r>
              <a:rPr lang="es-ES" sz="1800" spc="-5" dirty="0">
                <a:solidFill>
                  <a:srgbClr val="333333"/>
                </a:solidFill>
                <a:latin typeface="Georgia"/>
                <a:cs typeface="Georgia"/>
              </a:rPr>
              <a:t>más</a:t>
            </a:r>
            <a:r>
              <a:rPr lang="es-ES" sz="1800" dirty="0">
                <a:solidFill>
                  <a:srgbClr val="333333"/>
                </a:solidFill>
                <a:latin typeface="Georgia"/>
                <a:cs typeface="Georgia"/>
              </a:rPr>
              <a:t> </a:t>
            </a:r>
            <a:r>
              <a:rPr lang="es-ES" sz="1800" spc="-5" dirty="0">
                <a:solidFill>
                  <a:srgbClr val="333333"/>
                </a:solidFill>
                <a:latin typeface="Georgia"/>
                <a:cs typeface="Georgia"/>
              </a:rPr>
              <a:t>representativas</a:t>
            </a:r>
            <a:r>
              <a:rPr lang="es-ES" sz="1800" dirty="0">
                <a:solidFill>
                  <a:srgbClr val="333333"/>
                </a:solidFill>
                <a:latin typeface="Georgia"/>
                <a:cs typeface="Georgia"/>
              </a:rPr>
              <a:t> </a:t>
            </a:r>
            <a:r>
              <a:rPr lang="es-ES" sz="1800" spc="-5" dirty="0">
                <a:solidFill>
                  <a:srgbClr val="333333"/>
                </a:solidFill>
                <a:latin typeface="Georgia"/>
                <a:cs typeface="Georgia"/>
              </a:rPr>
              <a:t>estos dos</a:t>
            </a:r>
            <a:r>
              <a:rPr lang="es-ES" sz="1800" dirty="0">
                <a:solidFill>
                  <a:srgbClr val="333333"/>
                </a:solidFill>
                <a:latin typeface="Georgia"/>
                <a:cs typeface="Georgia"/>
              </a:rPr>
              <a:t> </a:t>
            </a:r>
            <a:r>
              <a:rPr lang="es-ES" sz="1800" spc="-5" dirty="0">
                <a:solidFill>
                  <a:srgbClr val="333333"/>
                </a:solidFill>
                <a:latin typeface="Georgia"/>
                <a:cs typeface="Georgia"/>
              </a:rPr>
              <a:t>lenguajes</a:t>
            </a:r>
            <a:r>
              <a:rPr lang="es-ES" sz="1800" dirty="0">
                <a:solidFill>
                  <a:srgbClr val="333333"/>
                </a:solidFill>
                <a:latin typeface="Georgia"/>
                <a:cs typeface="Georgia"/>
              </a:rPr>
              <a:t> </a:t>
            </a:r>
            <a:r>
              <a:rPr lang="es-ES" sz="1800" spc="-5" dirty="0">
                <a:solidFill>
                  <a:srgbClr val="333333"/>
                </a:solidFill>
                <a:latin typeface="Georgia"/>
                <a:cs typeface="Georgia"/>
              </a:rPr>
              <a:t>son</a:t>
            </a:r>
            <a:r>
              <a:rPr lang="es-ES" sz="1800" dirty="0">
                <a:solidFill>
                  <a:srgbClr val="333333"/>
                </a:solidFill>
                <a:latin typeface="Georgia"/>
                <a:cs typeface="Georgia"/>
              </a:rPr>
              <a:t> </a:t>
            </a:r>
            <a:r>
              <a:rPr lang="es-ES" sz="1800" spc="-5" dirty="0">
                <a:solidFill>
                  <a:srgbClr val="333333"/>
                </a:solidFill>
                <a:latin typeface="Georgia"/>
                <a:cs typeface="Georgia"/>
              </a:rPr>
              <a:t>las</a:t>
            </a:r>
            <a:r>
              <a:rPr lang="es-ES" sz="1800" dirty="0">
                <a:solidFill>
                  <a:srgbClr val="333333"/>
                </a:solidFill>
                <a:latin typeface="Georgia"/>
                <a:cs typeface="Georgia"/>
              </a:rPr>
              <a:t> </a:t>
            </a:r>
            <a:r>
              <a:rPr lang="es-ES" sz="1800" spc="-5" dirty="0">
                <a:solidFill>
                  <a:srgbClr val="333333"/>
                </a:solidFill>
                <a:latin typeface="Georgia"/>
                <a:cs typeface="Georgia"/>
              </a:rPr>
              <a:t>siguientes:</a:t>
            </a:r>
            <a:endParaRPr lang="es-ES" sz="1800" dirty="0">
              <a:latin typeface="Georgia"/>
              <a:cs typeface="Georgia"/>
            </a:endParaRPr>
          </a:p>
          <a:p>
            <a:pPr marL="520700" marR="5080" algn="just">
              <a:lnSpc>
                <a:spcPct val="150000"/>
              </a:lnSpc>
              <a:spcBef>
                <a:spcPts val="1340"/>
              </a:spcBef>
            </a:pPr>
            <a:r>
              <a:rPr lang="es-ES" sz="1800" b="1" spc="-5" dirty="0">
                <a:solidFill>
                  <a:srgbClr val="333333"/>
                </a:solidFill>
                <a:latin typeface="Georgia"/>
                <a:cs typeface="Georgia"/>
              </a:rPr>
              <a:t>Compilador. </a:t>
            </a:r>
            <a:r>
              <a:rPr lang="es-ES" sz="1800" spc="-5" dirty="0">
                <a:solidFill>
                  <a:srgbClr val="333333"/>
                </a:solidFill>
                <a:latin typeface="Georgia"/>
                <a:cs typeface="Georgia"/>
              </a:rPr>
              <a:t>Para programar en Java necesitamos un Kit de desarrollo y un compilador. </a:t>
            </a:r>
            <a:r>
              <a:rPr lang="es-ES" sz="1800" spc="-300" dirty="0">
                <a:solidFill>
                  <a:srgbClr val="333333"/>
                </a:solidFill>
                <a:latin typeface="Georgia"/>
                <a:cs typeface="Georgia"/>
              </a:rPr>
              <a:t> </a:t>
            </a:r>
            <a:r>
              <a:rPr lang="es-ES" sz="1800" spc="-5" dirty="0">
                <a:solidFill>
                  <a:srgbClr val="333333"/>
                </a:solidFill>
                <a:latin typeface="Georgia"/>
                <a:cs typeface="Georgia"/>
              </a:rPr>
              <a:t>Sin embargo, </a:t>
            </a:r>
            <a:r>
              <a:rPr lang="es-ES" sz="1800" spc="-5" dirty="0" err="1">
                <a:solidFill>
                  <a:srgbClr val="333333"/>
                </a:solidFill>
                <a:latin typeface="Georgia"/>
                <a:cs typeface="Georgia"/>
              </a:rPr>
              <a:t>Javascript</a:t>
            </a:r>
            <a:r>
              <a:rPr lang="es-ES" sz="1800" spc="-5" dirty="0">
                <a:solidFill>
                  <a:srgbClr val="333333"/>
                </a:solidFill>
                <a:latin typeface="Georgia"/>
                <a:cs typeface="Georgia"/>
              </a:rPr>
              <a:t> no es un lenguaje que necesite que sus programas se compilen, </a:t>
            </a:r>
            <a:r>
              <a:rPr lang="es-ES" sz="1800" dirty="0">
                <a:solidFill>
                  <a:srgbClr val="333333"/>
                </a:solidFill>
                <a:latin typeface="Georgia"/>
                <a:cs typeface="Georgia"/>
              </a:rPr>
              <a:t> </a:t>
            </a:r>
            <a:r>
              <a:rPr lang="es-ES" sz="1800" spc="-5" dirty="0">
                <a:solidFill>
                  <a:srgbClr val="333333"/>
                </a:solidFill>
                <a:latin typeface="Georgia"/>
                <a:cs typeface="Georgia"/>
              </a:rPr>
              <a:t>sino que éstos</a:t>
            </a:r>
            <a:r>
              <a:rPr lang="es-ES" sz="1800" dirty="0">
                <a:solidFill>
                  <a:srgbClr val="333333"/>
                </a:solidFill>
                <a:latin typeface="Georgia"/>
                <a:cs typeface="Georgia"/>
              </a:rPr>
              <a:t> </a:t>
            </a:r>
            <a:r>
              <a:rPr lang="es-ES" sz="1800" spc="-5" dirty="0">
                <a:solidFill>
                  <a:srgbClr val="333333"/>
                </a:solidFill>
                <a:latin typeface="Georgia"/>
                <a:cs typeface="Georgia"/>
              </a:rPr>
              <a:t>se interpretan</a:t>
            </a:r>
            <a:r>
              <a:rPr lang="es-ES" sz="1800" dirty="0">
                <a:solidFill>
                  <a:srgbClr val="333333"/>
                </a:solidFill>
                <a:latin typeface="Georgia"/>
                <a:cs typeface="Georgia"/>
              </a:rPr>
              <a:t> </a:t>
            </a:r>
            <a:r>
              <a:rPr lang="es-ES" sz="1800" spc="-5" dirty="0">
                <a:solidFill>
                  <a:srgbClr val="333333"/>
                </a:solidFill>
                <a:latin typeface="Georgia"/>
                <a:cs typeface="Georgia"/>
              </a:rPr>
              <a:t>por parte</a:t>
            </a:r>
            <a:r>
              <a:rPr lang="es-ES" sz="1800" dirty="0">
                <a:solidFill>
                  <a:srgbClr val="333333"/>
                </a:solidFill>
                <a:latin typeface="Georgia"/>
                <a:cs typeface="Georgia"/>
              </a:rPr>
              <a:t> </a:t>
            </a:r>
            <a:r>
              <a:rPr lang="es-ES" sz="1800" spc="-5" dirty="0">
                <a:solidFill>
                  <a:srgbClr val="333333"/>
                </a:solidFill>
                <a:latin typeface="Georgia"/>
                <a:cs typeface="Georgia"/>
              </a:rPr>
              <a:t>del navegador</a:t>
            </a:r>
            <a:r>
              <a:rPr lang="es-ES" sz="1800" dirty="0">
                <a:solidFill>
                  <a:srgbClr val="333333"/>
                </a:solidFill>
                <a:latin typeface="Georgia"/>
                <a:cs typeface="Georgia"/>
              </a:rPr>
              <a:t> </a:t>
            </a:r>
            <a:r>
              <a:rPr lang="es-ES" sz="1800" spc="-5" dirty="0">
                <a:solidFill>
                  <a:srgbClr val="333333"/>
                </a:solidFill>
                <a:latin typeface="Georgia"/>
                <a:cs typeface="Georgia"/>
              </a:rPr>
              <a:t>cuando éste</a:t>
            </a:r>
            <a:r>
              <a:rPr lang="es-ES" sz="1800" dirty="0">
                <a:solidFill>
                  <a:srgbClr val="333333"/>
                </a:solidFill>
                <a:latin typeface="Georgia"/>
                <a:cs typeface="Georgia"/>
              </a:rPr>
              <a:t> </a:t>
            </a:r>
            <a:r>
              <a:rPr lang="es-ES" sz="1800" spc="-5" dirty="0">
                <a:solidFill>
                  <a:srgbClr val="333333"/>
                </a:solidFill>
                <a:latin typeface="Georgia"/>
                <a:cs typeface="Georgia"/>
              </a:rPr>
              <a:t>lee la</a:t>
            </a:r>
            <a:r>
              <a:rPr lang="es-ES" sz="1800" dirty="0">
                <a:solidFill>
                  <a:srgbClr val="333333"/>
                </a:solidFill>
                <a:latin typeface="Georgia"/>
                <a:cs typeface="Georgia"/>
              </a:rPr>
              <a:t> </a:t>
            </a:r>
            <a:r>
              <a:rPr lang="es-ES" sz="1800" spc="-5" dirty="0">
                <a:solidFill>
                  <a:srgbClr val="333333"/>
                </a:solidFill>
                <a:latin typeface="Georgia"/>
                <a:cs typeface="Georgia"/>
              </a:rPr>
              <a:t>página.</a:t>
            </a:r>
            <a:endParaRPr lang="es-ES" sz="1800" dirty="0">
              <a:latin typeface="Georgia"/>
              <a:cs typeface="Georgia"/>
            </a:endParaRPr>
          </a:p>
          <a:p>
            <a:pPr marL="520700" marR="36830">
              <a:lnSpc>
                <a:spcPct val="150000"/>
              </a:lnSpc>
            </a:pPr>
            <a:r>
              <a:rPr lang="es-ES" sz="1800" b="1" spc="-5" dirty="0">
                <a:solidFill>
                  <a:srgbClr val="333333"/>
                </a:solidFill>
                <a:latin typeface="Georgia"/>
                <a:cs typeface="Georgia"/>
              </a:rPr>
              <a:t>Orientado a</a:t>
            </a:r>
            <a:r>
              <a:rPr lang="es-ES" sz="1800" b="1" dirty="0">
                <a:solidFill>
                  <a:srgbClr val="333333"/>
                </a:solidFill>
                <a:latin typeface="Georgia"/>
                <a:cs typeface="Georgia"/>
              </a:rPr>
              <a:t> </a:t>
            </a:r>
            <a:r>
              <a:rPr lang="es-ES" sz="1800" b="1" spc="-5" dirty="0">
                <a:solidFill>
                  <a:srgbClr val="333333"/>
                </a:solidFill>
                <a:latin typeface="Georgia"/>
                <a:cs typeface="Georgia"/>
              </a:rPr>
              <a:t>objetos. </a:t>
            </a:r>
            <a:r>
              <a:rPr lang="es-ES" sz="1800" spc="-5" dirty="0">
                <a:solidFill>
                  <a:srgbClr val="333333"/>
                </a:solidFill>
                <a:latin typeface="Georgia"/>
                <a:cs typeface="Georgia"/>
              </a:rPr>
              <a:t>Java</a:t>
            </a:r>
            <a:r>
              <a:rPr lang="es-ES" sz="1800" dirty="0">
                <a:solidFill>
                  <a:srgbClr val="333333"/>
                </a:solidFill>
                <a:latin typeface="Georgia"/>
                <a:cs typeface="Georgia"/>
              </a:rPr>
              <a:t> </a:t>
            </a:r>
            <a:r>
              <a:rPr lang="es-ES" sz="1800" spc="-5" dirty="0">
                <a:solidFill>
                  <a:srgbClr val="333333"/>
                </a:solidFill>
                <a:latin typeface="Georgia"/>
                <a:cs typeface="Georgia"/>
              </a:rPr>
              <a:t>es un</a:t>
            </a:r>
            <a:r>
              <a:rPr lang="es-ES" sz="1800" dirty="0">
                <a:solidFill>
                  <a:srgbClr val="333333"/>
                </a:solidFill>
                <a:latin typeface="Georgia"/>
                <a:cs typeface="Georgia"/>
              </a:rPr>
              <a:t> </a:t>
            </a:r>
            <a:r>
              <a:rPr lang="es-ES" sz="1800" spc="-5" dirty="0">
                <a:solidFill>
                  <a:srgbClr val="333333"/>
                </a:solidFill>
                <a:latin typeface="Georgia"/>
                <a:cs typeface="Georgia"/>
              </a:rPr>
              <a:t>lenguaje de</a:t>
            </a:r>
            <a:r>
              <a:rPr lang="es-ES" sz="1800" dirty="0">
                <a:solidFill>
                  <a:srgbClr val="333333"/>
                </a:solidFill>
                <a:latin typeface="Georgia"/>
                <a:cs typeface="Georgia"/>
              </a:rPr>
              <a:t> </a:t>
            </a:r>
            <a:r>
              <a:rPr lang="es-ES" sz="1800" spc="-5" dirty="0">
                <a:solidFill>
                  <a:srgbClr val="333333"/>
                </a:solidFill>
                <a:latin typeface="Georgia"/>
                <a:cs typeface="Georgia"/>
              </a:rPr>
              <a:t>programación orientado</a:t>
            </a:r>
            <a:r>
              <a:rPr lang="es-ES" sz="1800" dirty="0">
                <a:solidFill>
                  <a:srgbClr val="333333"/>
                </a:solidFill>
                <a:latin typeface="Georgia"/>
                <a:cs typeface="Georgia"/>
              </a:rPr>
              <a:t> </a:t>
            </a:r>
            <a:r>
              <a:rPr lang="es-ES" sz="1800" spc="-5" dirty="0">
                <a:solidFill>
                  <a:srgbClr val="333333"/>
                </a:solidFill>
                <a:latin typeface="Georgia"/>
                <a:cs typeface="Georgia"/>
              </a:rPr>
              <a:t>a objetos.</a:t>
            </a:r>
            <a:r>
              <a:rPr lang="es-ES" sz="1800" dirty="0">
                <a:solidFill>
                  <a:srgbClr val="333333"/>
                </a:solidFill>
                <a:latin typeface="Georgia"/>
                <a:cs typeface="Georgia"/>
              </a:rPr>
              <a:t> </a:t>
            </a:r>
            <a:r>
              <a:rPr lang="es-ES" sz="1800" spc="-5" dirty="0">
                <a:solidFill>
                  <a:srgbClr val="333333"/>
                </a:solidFill>
                <a:latin typeface="Georgia"/>
                <a:cs typeface="Georgia"/>
              </a:rPr>
              <a:t>(Más </a:t>
            </a:r>
            <a:r>
              <a:rPr lang="es-ES" sz="1800" dirty="0">
                <a:solidFill>
                  <a:srgbClr val="333333"/>
                </a:solidFill>
                <a:latin typeface="Georgia"/>
                <a:cs typeface="Georgia"/>
              </a:rPr>
              <a:t> </a:t>
            </a:r>
            <a:r>
              <a:rPr lang="es-ES" sz="1800" spc="-5" dirty="0">
                <a:solidFill>
                  <a:srgbClr val="333333"/>
                </a:solidFill>
                <a:latin typeface="Georgia"/>
                <a:cs typeface="Georgia"/>
              </a:rPr>
              <a:t>tarde veremos</a:t>
            </a:r>
            <a:r>
              <a:rPr lang="es-ES" sz="1800" dirty="0">
                <a:solidFill>
                  <a:srgbClr val="333333"/>
                </a:solidFill>
                <a:latin typeface="Georgia"/>
                <a:cs typeface="Georgia"/>
              </a:rPr>
              <a:t> </a:t>
            </a:r>
            <a:r>
              <a:rPr lang="es-ES" sz="1800" spc="-5" dirty="0">
                <a:solidFill>
                  <a:srgbClr val="333333"/>
                </a:solidFill>
                <a:latin typeface="Georgia"/>
                <a:cs typeface="Georgia"/>
              </a:rPr>
              <a:t>que quiere</a:t>
            </a:r>
            <a:r>
              <a:rPr lang="es-ES" sz="1800" dirty="0">
                <a:solidFill>
                  <a:srgbClr val="333333"/>
                </a:solidFill>
                <a:latin typeface="Georgia"/>
                <a:cs typeface="Georgia"/>
              </a:rPr>
              <a:t> </a:t>
            </a:r>
            <a:r>
              <a:rPr lang="es-ES" sz="1800" spc="-5" dirty="0">
                <a:solidFill>
                  <a:srgbClr val="333333"/>
                </a:solidFill>
                <a:latin typeface="Georgia"/>
                <a:cs typeface="Georgia"/>
              </a:rPr>
              <a:t>decir </a:t>
            </a:r>
            <a:r>
              <a:rPr lang="es-ES" sz="1800" u="sng" spc="-5" dirty="0">
                <a:solidFill>
                  <a:srgbClr val="0000ED"/>
                </a:solidFill>
                <a:uFill>
                  <a:solidFill>
                    <a:srgbClr val="0000ED"/>
                  </a:solidFill>
                </a:uFill>
                <a:latin typeface="Georgia"/>
                <a:cs typeface="Georgia"/>
                <a:hlinkClick r:id="rId2"/>
              </a:rPr>
              <a:t>orientado</a:t>
            </a:r>
            <a:r>
              <a:rPr lang="es-ES" sz="1800" u="sng" dirty="0">
                <a:solidFill>
                  <a:srgbClr val="0000ED"/>
                </a:solidFill>
                <a:uFill>
                  <a:solidFill>
                    <a:srgbClr val="0000ED"/>
                  </a:solidFill>
                </a:uFill>
                <a:latin typeface="Georgia"/>
                <a:cs typeface="Georgia"/>
                <a:hlinkClick r:id="rId2"/>
              </a:rPr>
              <a:t> </a:t>
            </a:r>
            <a:r>
              <a:rPr lang="es-ES" sz="1800" u="sng" spc="-5" dirty="0">
                <a:solidFill>
                  <a:srgbClr val="0000ED"/>
                </a:solidFill>
                <a:uFill>
                  <a:solidFill>
                    <a:srgbClr val="0000ED"/>
                  </a:solidFill>
                </a:uFill>
                <a:latin typeface="Georgia"/>
                <a:cs typeface="Georgia"/>
                <a:hlinkClick r:id="rId2"/>
              </a:rPr>
              <a:t>a objetos</a:t>
            </a:r>
            <a:r>
              <a:rPr lang="es-ES" sz="1800" spc="-5" dirty="0">
                <a:solidFill>
                  <a:srgbClr val="333333"/>
                </a:solidFill>
                <a:latin typeface="Georgia"/>
                <a:cs typeface="Georgia"/>
              </a:rPr>
              <a:t>,</a:t>
            </a:r>
            <a:r>
              <a:rPr lang="es-ES" sz="1800" dirty="0">
                <a:solidFill>
                  <a:srgbClr val="333333"/>
                </a:solidFill>
                <a:latin typeface="Georgia"/>
                <a:cs typeface="Georgia"/>
              </a:rPr>
              <a:t> </a:t>
            </a:r>
            <a:r>
              <a:rPr lang="es-ES" sz="1800" spc="-5" dirty="0">
                <a:solidFill>
                  <a:srgbClr val="333333"/>
                </a:solidFill>
                <a:latin typeface="Georgia"/>
                <a:cs typeface="Georgia"/>
              </a:rPr>
              <a:t>para el</a:t>
            </a:r>
            <a:r>
              <a:rPr lang="es-ES" sz="1800" dirty="0">
                <a:solidFill>
                  <a:srgbClr val="333333"/>
                </a:solidFill>
                <a:latin typeface="Georgia"/>
                <a:cs typeface="Georgia"/>
              </a:rPr>
              <a:t> </a:t>
            </a:r>
            <a:r>
              <a:rPr lang="es-ES" sz="1800" spc="-5" dirty="0">
                <a:solidFill>
                  <a:srgbClr val="333333"/>
                </a:solidFill>
                <a:latin typeface="Georgia"/>
                <a:cs typeface="Georgia"/>
              </a:rPr>
              <a:t>que no</a:t>
            </a:r>
            <a:r>
              <a:rPr lang="es-ES" sz="1800" dirty="0">
                <a:solidFill>
                  <a:srgbClr val="333333"/>
                </a:solidFill>
                <a:latin typeface="Georgia"/>
                <a:cs typeface="Georgia"/>
              </a:rPr>
              <a:t> </a:t>
            </a:r>
            <a:r>
              <a:rPr lang="es-ES" sz="1800" spc="-5" dirty="0">
                <a:solidFill>
                  <a:srgbClr val="333333"/>
                </a:solidFill>
                <a:latin typeface="Georgia"/>
                <a:cs typeface="Georgia"/>
              </a:rPr>
              <a:t>lo sepa</a:t>
            </a:r>
            <a:r>
              <a:rPr lang="es-ES" sz="1800" dirty="0">
                <a:solidFill>
                  <a:srgbClr val="333333"/>
                </a:solidFill>
                <a:latin typeface="Georgia"/>
                <a:cs typeface="Georgia"/>
              </a:rPr>
              <a:t> </a:t>
            </a:r>
            <a:r>
              <a:rPr lang="es-ES" sz="1800" spc="-5" dirty="0">
                <a:solidFill>
                  <a:srgbClr val="333333"/>
                </a:solidFill>
                <a:latin typeface="Georgia"/>
                <a:cs typeface="Georgia"/>
              </a:rPr>
              <a:t>todavía). </a:t>
            </a:r>
            <a:r>
              <a:rPr lang="es-ES" sz="1800" dirty="0">
                <a:solidFill>
                  <a:srgbClr val="333333"/>
                </a:solidFill>
                <a:latin typeface="Georgia"/>
                <a:cs typeface="Georgia"/>
              </a:rPr>
              <a:t> </a:t>
            </a:r>
            <a:r>
              <a:rPr lang="es-ES" sz="1800" spc="-5" dirty="0" err="1">
                <a:solidFill>
                  <a:srgbClr val="333333"/>
                </a:solidFill>
                <a:latin typeface="Georgia"/>
                <a:cs typeface="Georgia"/>
              </a:rPr>
              <a:t>Javascript</a:t>
            </a:r>
            <a:r>
              <a:rPr lang="es-ES" sz="1800" dirty="0">
                <a:solidFill>
                  <a:srgbClr val="333333"/>
                </a:solidFill>
                <a:latin typeface="Georgia"/>
                <a:cs typeface="Georgia"/>
              </a:rPr>
              <a:t> </a:t>
            </a:r>
            <a:r>
              <a:rPr lang="es-ES" sz="1800" spc="-5" dirty="0">
                <a:solidFill>
                  <a:srgbClr val="333333"/>
                </a:solidFill>
                <a:latin typeface="Georgia"/>
                <a:cs typeface="Georgia"/>
              </a:rPr>
              <a:t>es</a:t>
            </a:r>
            <a:r>
              <a:rPr lang="es-ES" sz="1800" dirty="0">
                <a:solidFill>
                  <a:srgbClr val="333333"/>
                </a:solidFill>
                <a:latin typeface="Georgia"/>
                <a:cs typeface="Georgia"/>
              </a:rPr>
              <a:t> </a:t>
            </a:r>
            <a:r>
              <a:rPr lang="es-ES" sz="1800" spc="-5" dirty="0">
                <a:solidFill>
                  <a:srgbClr val="333333"/>
                </a:solidFill>
                <a:latin typeface="Georgia"/>
                <a:cs typeface="Georgia"/>
              </a:rPr>
              <a:t>un</a:t>
            </a:r>
            <a:r>
              <a:rPr lang="es-ES" sz="1800" dirty="0">
                <a:solidFill>
                  <a:srgbClr val="333333"/>
                </a:solidFill>
                <a:latin typeface="Georgia"/>
                <a:cs typeface="Georgia"/>
              </a:rPr>
              <a:t> </a:t>
            </a:r>
            <a:r>
              <a:rPr lang="es-ES" sz="1800" spc="-5" dirty="0">
                <a:solidFill>
                  <a:srgbClr val="333333"/>
                </a:solidFill>
                <a:latin typeface="Georgia"/>
                <a:cs typeface="Georgia"/>
              </a:rPr>
              <a:t>lenguaje</a:t>
            </a:r>
            <a:r>
              <a:rPr lang="es-ES" sz="1800" spc="5" dirty="0">
                <a:solidFill>
                  <a:srgbClr val="333333"/>
                </a:solidFill>
                <a:latin typeface="Georgia"/>
                <a:cs typeface="Georgia"/>
              </a:rPr>
              <a:t> </a:t>
            </a:r>
            <a:r>
              <a:rPr lang="es-ES" sz="1800" spc="-5" dirty="0">
                <a:solidFill>
                  <a:srgbClr val="333333"/>
                </a:solidFill>
                <a:latin typeface="Georgia"/>
                <a:cs typeface="Georgia"/>
              </a:rPr>
              <a:t>"multiparadigma"</a:t>
            </a:r>
            <a:r>
              <a:rPr lang="es-ES" sz="1800" dirty="0">
                <a:solidFill>
                  <a:srgbClr val="333333"/>
                </a:solidFill>
                <a:latin typeface="Georgia"/>
                <a:cs typeface="Georgia"/>
              </a:rPr>
              <a:t> </a:t>
            </a:r>
            <a:r>
              <a:rPr lang="es-ES" sz="1800" spc="-5" dirty="0">
                <a:solidFill>
                  <a:srgbClr val="333333"/>
                </a:solidFill>
                <a:latin typeface="Georgia"/>
                <a:cs typeface="Georgia"/>
              </a:rPr>
              <a:t>no</a:t>
            </a:r>
            <a:r>
              <a:rPr lang="es-ES" sz="1800" dirty="0">
                <a:solidFill>
                  <a:srgbClr val="333333"/>
                </a:solidFill>
                <a:latin typeface="Georgia"/>
                <a:cs typeface="Georgia"/>
              </a:rPr>
              <a:t> </a:t>
            </a:r>
            <a:r>
              <a:rPr lang="es-ES" sz="1800" spc="-5" dirty="0">
                <a:solidFill>
                  <a:srgbClr val="333333"/>
                </a:solidFill>
                <a:latin typeface="Georgia"/>
                <a:cs typeface="Georgia"/>
              </a:rPr>
              <a:t>requiere</a:t>
            </a:r>
            <a:r>
              <a:rPr lang="es-ES" sz="1800" dirty="0">
                <a:solidFill>
                  <a:srgbClr val="333333"/>
                </a:solidFill>
                <a:latin typeface="Georgia"/>
                <a:cs typeface="Georgia"/>
              </a:rPr>
              <a:t> </a:t>
            </a:r>
            <a:r>
              <a:rPr lang="es-ES" sz="1800" spc="-5" dirty="0">
                <a:solidFill>
                  <a:srgbClr val="333333"/>
                </a:solidFill>
                <a:latin typeface="Georgia"/>
                <a:cs typeface="Georgia"/>
              </a:rPr>
              <a:t>programar</a:t>
            </a:r>
            <a:r>
              <a:rPr lang="es-ES" sz="1800" spc="5" dirty="0">
                <a:solidFill>
                  <a:srgbClr val="333333"/>
                </a:solidFill>
                <a:latin typeface="Georgia"/>
                <a:cs typeface="Georgia"/>
              </a:rPr>
              <a:t> </a:t>
            </a:r>
            <a:r>
              <a:rPr lang="es-ES" sz="1800" spc="-5" dirty="0">
                <a:solidFill>
                  <a:srgbClr val="333333"/>
                </a:solidFill>
                <a:latin typeface="Georgia"/>
                <a:cs typeface="Georgia"/>
              </a:rPr>
              <a:t>orientado</a:t>
            </a:r>
            <a:r>
              <a:rPr lang="es-ES" sz="1800" dirty="0">
                <a:solidFill>
                  <a:srgbClr val="333333"/>
                </a:solidFill>
                <a:latin typeface="Georgia"/>
                <a:cs typeface="Georgia"/>
              </a:rPr>
              <a:t> </a:t>
            </a:r>
            <a:r>
              <a:rPr lang="es-ES" sz="1800" spc="-5" dirty="0">
                <a:solidFill>
                  <a:srgbClr val="333333"/>
                </a:solidFill>
                <a:latin typeface="Georgia"/>
                <a:cs typeface="Georgia"/>
              </a:rPr>
              <a:t>a</a:t>
            </a:r>
            <a:r>
              <a:rPr lang="es-ES" sz="1800" dirty="0">
                <a:solidFill>
                  <a:srgbClr val="333333"/>
                </a:solidFill>
                <a:latin typeface="Georgia"/>
                <a:cs typeface="Georgia"/>
              </a:rPr>
              <a:t> </a:t>
            </a:r>
            <a:r>
              <a:rPr lang="es-ES" sz="1800" spc="-5" dirty="0">
                <a:solidFill>
                  <a:srgbClr val="333333"/>
                </a:solidFill>
                <a:latin typeface="Georgia"/>
                <a:cs typeface="Georgia"/>
              </a:rPr>
              <a:t>objetos, </a:t>
            </a:r>
            <a:r>
              <a:rPr lang="es-ES" sz="1800" spc="-295" dirty="0">
                <a:solidFill>
                  <a:srgbClr val="333333"/>
                </a:solidFill>
                <a:latin typeface="Georgia"/>
                <a:cs typeface="Georgia"/>
              </a:rPr>
              <a:t> </a:t>
            </a:r>
            <a:r>
              <a:rPr lang="es-ES" sz="1800" spc="-5" dirty="0">
                <a:solidFill>
                  <a:srgbClr val="333333"/>
                </a:solidFill>
                <a:latin typeface="Georgia"/>
                <a:cs typeface="Georgia"/>
              </a:rPr>
              <a:t>aunque sí lo</a:t>
            </a:r>
            <a:r>
              <a:rPr lang="es-ES" sz="1800" dirty="0">
                <a:solidFill>
                  <a:srgbClr val="333333"/>
                </a:solidFill>
                <a:latin typeface="Georgia"/>
                <a:cs typeface="Georgia"/>
              </a:rPr>
              <a:t> </a:t>
            </a:r>
            <a:r>
              <a:rPr lang="es-ES" sz="1800" spc="-5" dirty="0">
                <a:solidFill>
                  <a:srgbClr val="333333"/>
                </a:solidFill>
                <a:latin typeface="Georgia"/>
                <a:cs typeface="Georgia"/>
              </a:rPr>
              <a:t>permite. Esto</a:t>
            </a:r>
            <a:r>
              <a:rPr lang="es-ES" sz="1800" dirty="0">
                <a:solidFill>
                  <a:srgbClr val="333333"/>
                </a:solidFill>
                <a:latin typeface="Georgia"/>
                <a:cs typeface="Georgia"/>
              </a:rPr>
              <a:t> </a:t>
            </a:r>
            <a:r>
              <a:rPr lang="es-ES" sz="1800" spc="-5" dirty="0">
                <a:solidFill>
                  <a:srgbClr val="333333"/>
                </a:solidFill>
                <a:latin typeface="Georgia"/>
                <a:cs typeface="Georgia"/>
              </a:rPr>
              <a:t>quiere decir que</a:t>
            </a:r>
            <a:r>
              <a:rPr lang="es-ES" sz="1800" dirty="0">
                <a:solidFill>
                  <a:srgbClr val="333333"/>
                </a:solidFill>
                <a:latin typeface="Georgia"/>
                <a:cs typeface="Georgia"/>
              </a:rPr>
              <a:t> </a:t>
            </a:r>
            <a:r>
              <a:rPr lang="es-ES" sz="1800" spc="-5" dirty="0">
                <a:solidFill>
                  <a:srgbClr val="333333"/>
                </a:solidFill>
                <a:latin typeface="Georgia"/>
                <a:cs typeface="Georgia"/>
              </a:rPr>
              <a:t>podremos programar</a:t>
            </a:r>
            <a:r>
              <a:rPr lang="es-ES" sz="1800" dirty="0">
                <a:solidFill>
                  <a:srgbClr val="333333"/>
                </a:solidFill>
                <a:latin typeface="Georgia"/>
                <a:cs typeface="Georgia"/>
              </a:rPr>
              <a:t> </a:t>
            </a:r>
            <a:r>
              <a:rPr lang="es-ES" sz="1800" spc="-5" dirty="0">
                <a:solidFill>
                  <a:srgbClr val="333333"/>
                </a:solidFill>
                <a:latin typeface="Georgia"/>
                <a:cs typeface="Georgia"/>
              </a:rPr>
              <a:t>en </a:t>
            </a:r>
            <a:r>
              <a:rPr lang="es-ES" sz="1800" spc="-5" dirty="0" err="1">
                <a:solidFill>
                  <a:srgbClr val="333333"/>
                </a:solidFill>
                <a:latin typeface="Georgia"/>
                <a:cs typeface="Georgia"/>
              </a:rPr>
              <a:t>Javascrip</a:t>
            </a:r>
            <a:r>
              <a:rPr lang="es-ES" sz="1800" dirty="0">
                <a:solidFill>
                  <a:srgbClr val="333333"/>
                </a:solidFill>
                <a:latin typeface="Georgia"/>
                <a:cs typeface="Georgia"/>
              </a:rPr>
              <a:t> </a:t>
            </a:r>
            <a:r>
              <a:rPr lang="es-ES" sz="1800" spc="-5" dirty="0">
                <a:solidFill>
                  <a:srgbClr val="333333"/>
                </a:solidFill>
                <a:latin typeface="Georgia"/>
                <a:cs typeface="Georgia"/>
              </a:rPr>
              <a:t>sin </a:t>
            </a:r>
            <a:r>
              <a:rPr lang="es-ES" sz="1800" dirty="0">
                <a:solidFill>
                  <a:srgbClr val="333333"/>
                </a:solidFill>
                <a:latin typeface="Georgia"/>
                <a:cs typeface="Georgia"/>
              </a:rPr>
              <a:t> </a:t>
            </a:r>
            <a:r>
              <a:rPr lang="es-ES" sz="1800" spc="-5" dirty="0">
                <a:solidFill>
                  <a:srgbClr val="333333"/>
                </a:solidFill>
                <a:latin typeface="Georgia"/>
                <a:cs typeface="Georgia"/>
              </a:rPr>
              <a:t>necesidad de crear</a:t>
            </a:r>
            <a:r>
              <a:rPr lang="es-ES" sz="1800" dirty="0">
                <a:solidFill>
                  <a:srgbClr val="333333"/>
                </a:solidFill>
                <a:latin typeface="Georgia"/>
                <a:cs typeface="Georgia"/>
              </a:rPr>
              <a:t> </a:t>
            </a:r>
            <a:r>
              <a:rPr lang="es-ES" sz="1800" spc="-5" dirty="0">
                <a:solidFill>
                  <a:srgbClr val="333333"/>
                </a:solidFill>
                <a:latin typeface="Georgia"/>
                <a:cs typeface="Georgia"/>
              </a:rPr>
              <a:t>clases, tal</a:t>
            </a:r>
            <a:r>
              <a:rPr lang="es-ES" sz="1800" dirty="0">
                <a:solidFill>
                  <a:srgbClr val="333333"/>
                </a:solidFill>
                <a:latin typeface="Georgia"/>
                <a:cs typeface="Georgia"/>
              </a:rPr>
              <a:t> </a:t>
            </a:r>
            <a:r>
              <a:rPr lang="es-ES" sz="1800" spc="-5" dirty="0">
                <a:solidFill>
                  <a:srgbClr val="333333"/>
                </a:solidFill>
                <a:latin typeface="Georgia"/>
                <a:cs typeface="Georgia"/>
              </a:rPr>
              <a:t>como se realiza</a:t>
            </a:r>
            <a:r>
              <a:rPr lang="es-ES" sz="1800" dirty="0">
                <a:solidFill>
                  <a:srgbClr val="333333"/>
                </a:solidFill>
                <a:latin typeface="Georgia"/>
                <a:cs typeface="Georgia"/>
              </a:rPr>
              <a:t> </a:t>
            </a:r>
            <a:r>
              <a:rPr lang="es-ES" sz="1800" spc="-5" dirty="0">
                <a:solidFill>
                  <a:srgbClr val="333333"/>
                </a:solidFill>
                <a:latin typeface="Georgia"/>
                <a:cs typeface="Georgia"/>
              </a:rPr>
              <a:t>en los</a:t>
            </a:r>
            <a:r>
              <a:rPr lang="es-ES" sz="1800" dirty="0">
                <a:solidFill>
                  <a:srgbClr val="333333"/>
                </a:solidFill>
                <a:latin typeface="Georgia"/>
                <a:cs typeface="Georgia"/>
              </a:rPr>
              <a:t> </a:t>
            </a:r>
            <a:r>
              <a:rPr lang="es-ES" sz="1800" spc="-5" dirty="0">
                <a:solidFill>
                  <a:srgbClr val="333333"/>
                </a:solidFill>
                <a:latin typeface="Georgia"/>
                <a:cs typeface="Georgia"/>
              </a:rPr>
              <a:t>lenguajes de programación </a:t>
            </a:r>
            <a:r>
              <a:rPr lang="es-ES" sz="1800" dirty="0">
                <a:solidFill>
                  <a:srgbClr val="333333"/>
                </a:solidFill>
                <a:latin typeface="Georgia"/>
                <a:cs typeface="Georgia"/>
              </a:rPr>
              <a:t> </a:t>
            </a:r>
            <a:r>
              <a:rPr lang="es-ES" sz="1800" spc="-5" dirty="0">
                <a:solidFill>
                  <a:srgbClr val="333333"/>
                </a:solidFill>
                <a:latin typeface="Georgia"/>
                <a:cs typeface="Georgia"/>
              </a:rPr>
              <a:t>estructurada</a:t>
            </a:r>
            <a:r>
              <a:rPr lang="es-ES" sz="1800" spc="-10" dirty="0">
                <a:solidFill>
                  <a:srgbClr val="333333"/>
                </a:solidFill>
                <a:latin typeface="Georgia"/>
                <a:cs typeface="Georgia"/>
              </a:rPr>
              <a:t> </a:t>
            </a:r>
            <a:r>
              <a:rPr lang="es-ES" sz="1800" spc="-5" dirty="0">
                <a:solidFill>
                  <a:srgbClr val="333333"/>
                </a:solidFill>
                <a:latin typeface="Georgia"/>
                <a:cs typeface="Georgia"/>
              </a:rPr>
              <a:t>como C o Pascal.</a:t>
            </a:r>
            <a:endParaRPr lang="es-ES" sz="1800" dirty="0">
              <a:latin typeface="Georgia"/>
              <a:cs typeface="Georgia"/>
            </a:endParaRPr>
          </a:p>
          <a:p>
            <a:pPr marL="520700" marR="153035">
              <a:lnSpc>
                <a:spcPct val="150000"/>
              </a:lnSpc>
            </a:pPr>
            <a:endParaRPr lang="es-ES" sz="1800" dirty="0">
              <a:latin typeface="Georgia"/>
              <a:cs typeface="Georgia"/>
            </a:endParaRPr>
          </a:p>
        </p:txBody>
      </p:sp>
    </p:spTree>
    <p:extLst>
      <p:ext uri="{BB962C8B-B14F-4D97-AF65-F5344CB8AC3E}">
        <p14:creationId xmlns:p14="http://schemas.microsoft.com/office/powerpoint/2010/main" val="5044910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50D277-2393-47E2-B1BD-E50B154D6FA4}"/>
              </a:ext>
            </a:extLst>
          </p:cNvPr>
          <p:cNvSpPr txBox="1"/>
          <p:nvPr/>
        </p:nvSpPr>
        <p:spPr>
          <a:xfrm>
            <a:off x="1560326" y="1143626"/>
            <a:ext cx="10284343" cy="5181868"/>
          </a:xfrm>
          <a:prstGeom prst="rect">
            <a:avLst/>
          </a:prstGeom>
          <a:noFill/>
        </p:spPr>
        <p:txBody>
          <a:bodyPr wrap="square">
            <a:spAutoFit/>
          </a:bodyPr>
          <a:lstStyle/>
          <a:p>
            <a:pPr marL="12700">
              <a:lnSpc>
                <a:spcPct val="150000"/>
              </a:lnSpc>
              <a:spcBef>
                <a:spcPts val="100"/>
              </a:spcBef>
              <a:tabLst>
                <a:tab pos="6908165" algn="l"/>
              </a:tabLst>
            </a:pPr>
            <a:r>
              <a:rPr lang="es-ES" sz="1600" u="sng" spc="-5" dirty="0">
                <a:solidFill>
                  <a:srgbClr val="5C5822"/>
                </a:solidFill>
                <a:uFill>
                  <a:solidFill>
                    <a:srgbClr val="5C5822"/>
                  </a:solidFill>
                </a:uFill>
                <a:latin typeface="Trebuchet MS"/>
                <a:cs typeface="Trebuchet MS"/>
              </a:rPr>
              <a:t>Diferencias</a:t>
            </a:r>
            <a:r>
              <a:rPr lang="es-ES" sz="1600" u="sng" spc="-20" dirty="0">
                <a:solidFill>
                  <a:srgbClr val="5C5822"/>
                </a:solidFill>
                <a:uFill>
                  <a:solidFill>
                    <a:srgbClr val="5C5822"/>
                  </a:solidFill>
                </a:uFill>
                <a:latin typeface="Trebuchet MS"/>
                <a:cs typeface="Trebuchet MS"/>
              </a:rPr>
              <a:t> </a:t>
            </a:r>
            <a:r>
              <a:rPr lang="es-ES" sz="1600" u="sng" spc="-5" dirty="0">
                <a:solidFill>
                  <a:srgbClr val="5C5822"/>
                </a:solidFill>
                <a:uFill>
                  <a:solidFill>
                    <a:srgbClr val="5C5822"/>
                  </a:solidFill>
                </a:uFill>
                <a:latin typeface="Trebuchet MS"/>
                <a:cs typeface="Trebuchet MS"/>
              </a:rPr>
              <a:t>entre</a:t>
            </a:r>
            <a:r>
              <a:rPr lang="es-ES" sz="1600" u="sng" spc="-15" dirty="0">
                <a:solidFill>
                  <a:srgbClr val="5C5822"/>
                </a:solidFill>
                <a:uFill>
                  <a:solidFill>
                    <a:srgbClr val="5C5822"/>
                  </a:solidFill>
                </a:uFill>
                <a:latin typeface="Trebuchet MS"/>
                <a:cs typeface="Trebuchet MS"/>
              </a:rPr>
              <a:t> </a:t>
            </a:r>
            <a:r>
              <a:rPr lang="es-ES" sz="1600" u="sng" spc="-5" dirty="0">
                <a:solidFill>
                  <a:srgbClr val="5C5822"/>
                </a:solidFill>
                <a:uFill>
                  <a:solidFill>
                    <a:srgbClr val="5C5822"/>
                  </a:solidFill>
                </a:uFill>
                <a:latin typeface="Trebuchet MS"/>
                <a:cs typeface="Trebuchet MS"/>
              </a:rPr>
              <a:t>Java</a:t>
            </a:r>
            <a:r>
              <a:rPr lang="es-ES" sz="1600" u="sng" spc="-15" dirty="0">
                <a:solidFill>
                  <a:srgbClr val="5C5822"/>
                </a:solidFill>
                <a:uFill>
                  <a:solidFill>
                    <a:srgbClr val="5C5822"/>
                  </a:solidFill>
                </a:uFill>
                <a:latin typeface="Trebuchet MS"/>
                <a:cs typeface="Trebuchet MS"/>
              </a:rPr>
              <a:t> </a:t>
            </a:r>
            <a:r>
              <a:rPr lang="es-ES" sz="1600" u="sng" spc="-5" dirty="0">
                <a:solidFill>
                  <a:srgbClr val="5C5822"/>
                </a:solidFill>
                <a:uFill>
                  <a:solidFill>
                    <a:srgbClr val="5C5822"/>
                  </a:solidFill>
                </a:uFill>
                <a:latin typeface="Trebuchet MS"/>
                <a:cs typeface="Trebuchet MS"/>
              </a:rPr>
              <a:t>y</a:t>
            </a:r>
            <a:r>
              <a:rPr lang="es-ES" sz="1600" u="sng" spc="-15" dirty="0">
                <a:solidFill>
                  <a:srgbClr val="5C5822"/>
                </a:solidFill>
                <a:uFill>
                  <a:solidFill>
                    <a:srgbClr val="5C5822"/>
                  </a:solidFill>
                </a:uFill>
                <a:latin typeface="Trebuchet MS"/>
                <a:cs typeface="Trebuchet MS"/>
              </a:rPr>
              <a:t> </a:t>
            </a:r>
            <a:r>
              <a:rPr lang="es-ES" sz="1600" u="sng" spc="-5" dirty="0" err="1">
                <a:solidFill>
                  <a:srgbClr val="5C5822"/>
                </a:solidFill>
                <a:uFill>
                  <a:solidFill>
                    <a:srgbClr val="5C5822"/>
                  </a:solidFill>
                </a:uFill>
                <a:latin typeface="Trebuchet MS"/>
                <a:cs typeface="Trebuchet MS"/>
              </a:rPr>
              <a:t>Javascript</a:t>
            </a:r>
            <a:r>
              <a:rPr lang="es-ES" sz="1600" u="sng" spc="-5" dirty="0">
                <a:solidFill>
                  <a:srgbClr val="5C5822"/>
                </a:solidFill>
                <a:uFill>
                  <a:solidFill>
                    <a:srgbClr val="5C5822"/>
                  </a:solidFill>
                </a:uFill>
                <a:latin typeface="Trebuchet MS"/>
                <a:cs typeface="Trebuchet MS"/>
              </a:rPr>
              <a:t>	</a:t>
            </a:r>
          </a:p>
          <a:p>
            <a:pPr marL="12700">
              <a:lnSpc>
                <a:spcPct val="150000"/>
              </a:lnSpc>
              <a:spcBef>
                <a:spcPts val="1320"/>
              </a:spcBef>
            </a:pPr>
            <a:r>
              <a:rPr lang="es-ES" sz="1600" b="1" spc="-5" dirty="0">
                <a:solidFill>
                  <a:srgbClr val="333333"/>
                </a:solidFill>
                <a:latin typeface="Georgia"/>
                <a:cs typeface="Georgia"/>
              </a:rPr>
              <a:t>Propósito.</a:t>
            </a:r>
            <a:r>
              <a:rPr lang="es-ES" sz="1600" b="1" dirty="0">
                <a:solidFill>
                  <a:srgbClr val="333333"/>
                </a:solidFill>
                <a:latin typeface="Georgia"/>
                <a:cs typeface="Georgia"/>
              </a:rPr>
              <a:t> </a:t>
            </a:r>
            <a:r>
              <a:rPr lang="es-ES" sz="1600" spc="-5" dirty="0">
                <a:solidFill>
                  <a:srgbClr val="333333"/>
                </a:solidFill>
                <a:latin typeface="Georgia"/>
                <a:cs typeface="Georgia"/>
              </a:rPr>
              <a:t>Java</a:t>
            </a:r>
            <a:r>
              <a:rPr lang="es-ES" sz="1600" dirty="0">
                <a:solidFill>
                  <a:srgbClr val="333333"/>
                </a:solidFill>
                <a:latin typeface="Georgia"/>
                <a:cs typeface="Georgia"/>
              </a:rPr>
              <a:t> </a:t>
            </a:r>
            <a:r>
              <a:rPr lang="es-ES" sz="1600" spc="-5" dirty="0">
                <a:solidFill>
                  <a:srgbClr val="333333"/>
                </a:solidFill>
                <a:latin typeface="Georgia"/>
                <a:cs typeface="Georgia"/>
              </a:rPr>
              <a:t>en</a:t>
            </a:r>
            <a:r>
              <a:rPr lang="es-ES" sz="1600" dirty="0">
                <a:solidFill>
                  <a:srgbClr val="333333"/>
                </a:solidFill>
                <a:latin typeface="Georgia"/>
                <a:cs typeface="Georgia"/>
              </a:rPr>
              <a:t> </a:t>
            </a:r>
            <a:r>
              <a:rPr lang="es-ES" sz="1600" spc="-5" dirty="0">
                <a:solidFill>
                  <a:srgbClr val="333333"/>
                </a:solidFill>
                <a:latin typeface="Georgia"/>
                <a:cs typeface="Georgia"/>
              </a:rPr>
              <a:t>principio</a:t>
            </a:r>
            <a:r>
              <a:rPr lang="es-ES" sz="1600" dirty="0">
                <a:solidFill>
                  <a:srgbClr val="333333"/>
                </a:solidFill>
                <a:latin typeface="Georgia"/>
                <a:cs typeface="Georgia"/>
              </a:rPr>
              <a:t> </a:t>
            </a:r>
            <a:r>
              <a:rPr lang="es-ES" sz="1600" spc="-5" dirty="0">
                <a:solidFill>
                  <a:srgbClr val="333333"/>
                </a:solidFill>
                <a:latin typeface="Georgia"/>
                <a:cs typeface="Georgia"/>
              </a:rPr>
              <a:t>es</a:t>
            </a:r>
            <a:r>
              <a:rPr lang="es-ES" sz="1600" dirty="0">
                <a:solidFill>
                  <a:srgbClr val="333333"/>
                </a:solidFill>
                <a:latin typeface="Georgia"/>
                <a:cs typeface="Georgia"/>
              </a:rPr>
              <a:t> </a:t>
            </a:r>
            <a:r>
              <a:rPr lang="es-ES" sz="1600" spc="-5" dirty="0">
                <a:solidFill>
                  <a:srgbClr val="333333"/>
                </a:solidFill>
                <a:latin typeface="Georgia"/>
                <a:cs typeface="Georgia"/>
              </a:rPr>
              <a:t>mucho</a:t>
            </a:r>
            <a:r>
              <a:rPr lang="es-ES" sz="1600" dirty="0">
                <a:solidFill>
                  <a:srgbClr val="333333"/>
                </a:solidFill>
                <a:latin typeface="Georgia"/>
                <a:cs typeface="Georgia"/>
              </a:rPr>
              <a:t> </a:t>
            </a:r>
            <a:r>
              <a:rPr lang="es-ES" sz="1600" spc="-5" dirty="0">
                <a:solidFill>
                  <a:srgbClr val="333333"/>
                </a:solidFill>
                <a:latin typeface="Georgia"/>
                <a:cs typeface="Georgia"/>
              </a:rPr>
              <a:t>más</a:t>
            </a:r>
            <a:r>
              <a:rPr lang="es-ES" sz="1600" dirty="0">
                <a:solidFill>
                  <a:srgbClr val="333333"/>
                </a:solidFill>
                <a:latin typeface="Georgia"/>
                <a:cs typeface="Georgia"/>
              </a:rPr>
              <a:t> </a:t>
            </a:r>
            <a:r>
              <a:rPr lang="es-ES" sz="1600" spc="-5" dirty="0">
                <a:solidFill>
                  <a:srgbClr val="333333"/>
                </a:solidFill>
                <a:latin typeface="Georgia"/>
                <a:cs typeface="Georgia"/>
              </a:rPr>
              <a:t>potente</a:t>
            </a:r>
            <a:r>
              <a:rPr lang="es-ES" sz="1600" dirty="0">
                <a:solidFill>
                  <a:srgbClr val="333333"/>
                </a:solidFill>
                <a:latin typeface="Georgia"/>
                <a:cs typeface="Georgia"/>
              </a:rPr>
              <a:t> </a:t>
            </a:r>
            <a:r>
              <a:rPr lang="es-ES" sz="1600" spc="-5" dirty="0">
                <a:solidFill>
                  <a:srgbClr val="333333"/>
                </a:solidFill>
                <a:latin typeface="Georgia"/>
                <a:cs typeface="Georgia"/>
              </a:rPr>
              <a:t>que</a:t>
            </a:r>
            <a:r>
              <a:rPr lang="es-ES" sz="1600" dirty="0">
                <a:solidFill>
                  <a:srgbClr val="333333"/>
                </a:solidFill>
                <a:latin typeface="Georgia"/>
                <a:cs typeface="Georgia"/>
              </a:rPr>
              <a:t> </a:t>
            </a:r>
            <a:r>
              <a:rPr lang="es-ES" sz="1600" spc="-5" dirty="0" err="1">
                <a:solidFill>
                  <a:srgbClr val="333333"/>
                </a:solidFill>
                <a:latin typeface="Georgia"/>
                <a:cs typeface="Georgia"/>
              </a:rPr>
              <a:t>Javascript</a:t>
            </a:r>
            <a:r>
              <a:rPr lang="es-ES" sz="1600" spc="-5" dirty="0">
                <a:solidFill>
                  <a:srgbClr val="333333"/>
                </a:solidFill>
                <a:latin typeface="Georgia"/>
                <a:cs typeface="Georgia"/>
              </a:rPr>
              <a:t>,</a:t>
            </a:r>
            <a:r>
              <a:rPr lang="es-ES" sz="1600" dirty="0">
                <a:solidFill>
                  <a:srgbClr val="333333"/>
                </a:solidFill>
                <a:latin typeface="Georgia"/>
                <a:cs typeface="Georgia"/>
              </a:rPr>
              <a:t> </a:t>
            </a:r>
            <a:r>
              <a:rPr lang="es-ES" sz="1600" spc="-5" dirty="0">
                <a:solidFill>
                  <a:srgbClr val="333333"/>
                </a:solidFill>
                <a:latin typeface="Georgia"/>
                <a:cs typeface="Georgia"/>
              </a:rPr>
              <a:t>debido</a:t>
            </a:r>
            <a:r>
              <a:rPr lang="es-ES" sz="1600" spc="5" dirty="0">
                <a:solidFill>
                  <a:srgbClr val="333333"/>
                </a:solidFill>
                <a:latin typeface="Georgia"/>
                <a:cs typeface="Georgia"/>
              </a:rPr>
              <a:t> </a:t>
            </a:r>
            <a:r>
              <a:rPr lang="es-ES" sz="1600" spc="-5" dirty="0">
                <a:solidFill>
                  <a:srgbClr val="333333"/>
                </a:solidFill>
                <a:latin typeface="Georgia"/>
                <a:cs typeface="Georgia"/>
              </a:rPr>
              <a:t>a</a:t>
            </a:r>
            <a:r>
              <a:rPr lang="es-ES" sz="1600" dirty="0">
                <a:solidFill>
                  <a:srgbClr val="333333"/>
                </a:solidFill>
                <a:latin typeface="Georgia"/>
                <a:cs typeface="Georgia"/>
              </a:rPr>
              <a:t> </a:t>
            </a:r>
            <a:r>
              <a:rPr lang="es-ES" sz="1600" spc="-5" dirty="0">
                <a:solidFill>
                  <a:srgbClr val="333333"/>
                </a:solidFill>
                <a:latin typeface="Georgia"/>
                <a:cs typeface="Georgia"/>
              </a:rPr>
              <a:t>que</a:t>
            </a:r>
            <a:r>
              <a:rPr lang="es-ES" sz="1600" dirty="0">
                <a:solidFill>
                  <a:srgbClr val="333333"/>
                </a:solidFill>
                <a:latin typeface="Georgia"/>
                <a:cs typeface="Georgia"/>
              </a:rPr>
              <a:t> </a:t>
            </a:r>
            <a:r>
              <a:rPr lang="es-ES" sz="1600" spc="-5" dirty="0">
                <a:solidFill>
                  <a:srgbClr val="333333"/>
                </a:solidFill>
                <a:latin typeface="Georgia"/>
                <a:cs typeface="Georgia"/>
              </a:rPr>
              <a:t>es</a:t>
            </a:r>
            <a:r>
              <a:rPr lang="es-ES" sz="1600" dirty="0">
                <a:solidFill>
                  <a:srgbClr val="333333"/>
                </a:solidFill>
                <a:latin typeface="Georgia"/>
                <a:cs typeface="Georgia"/>
              </a:rPr>
              <a:t> </a:t>
            </a:r>
            <a:r>
              <a:rPr lang="es-ES" sz="1600" spc="-5" dirty="0">
                <a:solidFill>
                  <a:srgbClr val="333333"/>
                </a:solidFill>
                <a:latin typeface="Georgia"/>
                <a:cs typeface="Georgia"/>
              </a:rPr>
              <a:t>un </a:t>
            </a:r>
            <a:r>
              <a:rPr lang="es-ES" sz="1600" spc="-300" dirty="0">
                <a:solidFill>
                  <a:srgbClr val="333333"/>
                </a:solidFill>
                <a:latin typeface="Georgia"/>
                <a:cs typeface="Georgia"/>
              </a:rPr>
              <a:t> </a:t>
            </a:r>
            <a:r>
              <a:rPr lang="es-ES" sz="1600" spc="-5" dirty="0">
                <a:solidFill>
                  <a:srgbClr val="333333"/>
                </a:solidFill>
                <a:latin typeface="Georgia"/>
                <a:cs typeface="Georgia"/>
              </a:rPr>
              <a:t>lenguaje de</a:t>
            </a:r>
            <a:r>
              <a:rPr lang="es-ES" sz="1600" dirty="0">
                <a:solidFill>
                  <a:srgbClr val="333333"/>
                </a:solidFill>
                <a:latin typeface="Georgia"/>
                <a:cs typeface="Georgia"/>
              </a:rPr>
              <a:t> </a:t>
            </a:r>
            <a:r>
              <a:rPr lang="es-ES" sz="1600" spc="-5" dirty="0">
                <a:solidFill>
                  <a:srgbClr val="333333"/>
                </a:solidFill>
                <a:latin typeface="Georgia"/>
                <a:cs typeface="Georgia"/>
              </a:rPr>
              <a:t>propósito general.</a:t>
            </a:r>
            <a:r>
              <a:rPr lang="es-ES" sz="1600" dirty="0">
                <a:solidFill>
                  <a:srgbClr val="333333"/>
                </a:solidFill>
                <a:latin typeface="Georgia"/>
                <a:cs typeface="Georgia"/>
              </a:rPr>
              <a:t> </a:t>
            </a:r>
            <a:r>
              <a:rPr lang="es-ES" sz="1600" spc="-5" dirty="0">
                <a:solidFill>
                  <a:srgbClr val="333333"/>
                </a:solidFill>
                <a:latin typeface="Georgia"/>
                <a:cs typeface="Georgia"/>
              </a:rPr>
              <a:t>Con Java</a:t>
            </a:r>
            <a:r>
              <a:rPr lang="es-ES" sz="1600" dirty="0">
                <a:solidFill>
                  <a:srgbClr val="333333"/>
                </a:solidFill>
                <a:latin typeface="Georgia"/>
                <a:cs typeface="Georgia"/>
              </a:rPr>
              <a:t> </a:t>
            </a:r>
            <a:r>
              <a:rPr lang="es-ES" sz="1600" spc="-5" dirty="0">
                <a:solidFill>
                  <a:srgbClr val="333333"/>
                </a:solidFill>
                <a:latin typeface="Georgia"/>
                <a:cs typeface="Georgia"/>
              </a:rPr>
              <a:t>se pueden</a:t>
            </a:r>
            <a:r>
              <a:rPr lang="es-ES" sz="1600" dirty="0">
                <a:solidFill>
                  <a:srgbClr val="333333"/>
                </a:solidFill>
                <a:latin typeface="Georgia"/>
                <a:cs typeface="Georgia"/>
              </a:rPr>
              <a:t> </a:t>
            </a:r>
            <a:r>
              <a:rPr lang="es-ES" sz="1600" spc="-5" dirty="0">
                <a:solidFill>
                  <a:srgbClr val="333333"/>
                </a:solidFill>
                <a:latin typeface="Georgia"/>
                <a:cs typeface="Georgia"/>
              </a:rPr>
              <a:t>hacer aplicaciones</a:t>
            </a:r>
            <a:r>
              <a:rPr lang="es-ES" sz="1600" dirty="0">
                <a:solidFill>
                  <a:srgbClr val="333333"/>
                </a:solidFill>
                <a:latin typeface="Georgia"/>
                <a:cs typeface="Georgia"/>
              </a:rPr>
              <a:t> </a:t>
            </a:r>
            <a:r>
              <a:rPr lang="es-ES" sz="1600" spc="-5" dirty="0">
                <a:solidFill>
                  <a:srgbClr val="333333"/>
                </a:solidFill>
                <a:latin typeface="Georgia"/>
                <a:cs typeface="Georgia"/>
              </a:rPr>
              <a:t>de lo</a:t>
            </a:r>
            <a:r>
              <a:rPr lang="es-ES" sz="1600" dirty="0">
                <a:solidFill>
                  <a:srgbClr val="333333"/>
                </a:solidFill>
                <a:latin typeface="Georgia"/>
                <a:cs typeface="Georgia"/>
              </a:rPr>
              <a:t> </a:t>
            </a:r>
            <a:r>
              <a:rPr lang="es-ES" sz="1600" spc="-5" dirty="0">
                <a:solidFill>
                  <a:srgbClr val="333333"/>
                </a:solidFill>
                <a:latin typeface="Georgia"/>
                <a:cs typeface="Georgia"/>
              </a:rPr>
              <a:t>más </a:t>
            </a:r>
            <a:r>
              <a:rPr lang="es-ES" sz="1600" dirty="0">
                <a:solidFill>
                  <a:srgbClr val="333333"/>
                </a:solidFill>
                <a:latin typeface="Georgia"/>
                <a:cs typeface="Georgia"/>
              </a:rPr>
              <a:t> </a:t>
            </a:r>
            <a:r>
              <a:rPr lang="es-ES" sz="1600" spc="-5" dirty="0">
                <a:solidFill>
                  <a:srgbClr val="333333"/>
                </a:solidFill>
                <a:latin typeface="Georgia"/>
                <a:cs typeface="Georgia"/>
              </a:rPr>
              <a:t>variado, sin</a:t>
            </a:r>
            <a:r>
              <a:rPr lang="es-ES" sz="1600" dirty="0">
                <a:solidFill>
                  <a:srgbClr val="333333"/>
                </a:solidFill>
                <a:latin typeface="Georgia"/>
                <a:cs typeface="Georgia"/>
              </a:rPr>
              <a:t> </a:t>
            </a:r>
            <a:r>
              <a:rPr lang="es-ES" sz="1600" spc="-5" dirty="0">
                <a:solidFill>
                  <a:srgbClr val="333333"/>
                </a:solidFill>
                <a:latin typeface="Georgia"/>
                <a:cs typeface="Georgia"/>
              </a:rPr>
              <a:t>embargo,</a:t>
            </a:r>
            <a:r>
              <a:rPr lang="es-ES" sz="1600" dirty="0">
                <a:solidFill>
                  <a:srgbClr val="333333"/>
                </a:solidFill>
                <a:latin typeface="Georgia"/>
                <a:cs typeface="Georgia"/>
              </a:rPr>
              <a:t> </a:t>
            </a:r>
            <a:r>
              <a:rPr lang="es-ES" sz="1600" spc="-5" dirty="0">
                <a:solidFill>
                  <a:srgbClr val="333333"/>
                </a:solidFill>
                <a:latin typeface="Georgia"/>
                <a:cs typeface="Georgia"/>
              </a:rPr>
              <a:t>con </a:t>
            </a:r>
            <a:r>
              <a:rPr lang="es-ES" sz="1600" spc="-5" dirty="0" err="1">
                <a:solidFill>
                  <a:srgbClr val="333333"/>
                </a:solidFill>
                <a:latin typeface="Georgia"/>
                <a:cs typeface="Georgia"/>
              </a:rPr>
              <a:t>Javascript</a:t>
            </a:r>
            <a:r>
              <a:rPr lang="es-ES" sz="1600" dirty="0">
                <a:solidFill>
                  <a:srgbClr val="333333"/>
                </a:solidFill>
                <a:latin typeface="Georgia"/>
                <a:cs typeface="Georgia"/>
              </a:rPr>
              <a:t> </a:t>
            </a:r>
            <a:r>
              <a:rPr lang="es-ES" sz="1600" spc="-5" dirty="0">
                <a:solidFill>
                  <a:srgbClr val="333333"/>
                </a:solidFill>
                <a:latin typeface="Georgia"/>
                <a:cs typeface="Georgia"/>
              </a:rPr>
              <a:t>sólo</a:t>
            </a:r>
            <a:r>
              <a:rPr lang="es-ES" sz="1600" dirty="0">
                <a:solidFill>
                  <a:srgbClr val="333333"/>
                </a:solidFill>
                <a:latin typeface="Georgia"/>
                <a:cs typeface="Georgia"/>
              </a:rPr>
              <a:t> </a:t>
            </a:r>
            <a:r>
              <a:rPr lang="es-ES" sz="1600" spc="-5" dirty="0">
                <a:solidFill>
                  <a:srgbClr val="333333"/>
                </a:solidFill>
                <a:latin typeface="Georgia"/>
                <a:cs typeface="Georgia"/>
              </a:rPr>
              <a:t>podemos</a:t>
            </a:r>
            <a:r>
              <a:rPr lang="es-ES" sz="1600" dirty="0">
                <a:solidFill>
                  <a:srgbClr val="333333"/>
                </a:solidFill>
                <a:latin typeface="Georgia"/>
                <a:cs typeface="Georgia"/>
              </a:rPr>
              <a:t> </a:t>
            </a:r>
            <a:r>
              <a:rPr lang="es-ES" sz="1600" spc="-5" dirty="0">
                <a:solidFill>
                  <a:srgbClr val="333333"/>
                </a:solidFill>
                <a:latin typeface="Georgia"/>
                <a:cs typeface="Georgia"/>
              </a:rPr>
              <a:t>escribir programas</a:t>
            </a:r>
            <a:r>
              <a:rPr lang="es-ES" sz="1600" dirty="0">
                <a:solidFill>
                  <a:srgbClr val="333333"/>
                </a:solidFill>
                <a:latin typeface="Georgia"/>
                <a:cs typeface="Georgia"/>
              </a:rPr>
              <a:t> </a:t>
            </a:r>
            <a:r>
              <a:rPr lang="es-ES" sz="1600" spc="-5" dirty="0">
                <a:solidFill>
                  <a:srgbClr val="333333"/>
                </a:solidFill>
                <a:latin typeface="Georgia"/>
                <a:cs typeface="Georgia"/>
              </a:rPr>
              <a:t>para</a:t>
            </a:r>
            <a:r>
              <a:rPr lang="es-ES" sz="1600" dirty="0">
                <a:solidFill>
                  <a:srgbClr val="333333"/>
                </a:solidFill>
                <a:latin typeface="Georgia"/>
                <a:cs typeface="Georgia"/>
              </a:rPr>
              <a:t> </a:t>
            </a:r>
            <a:r>
              <a:rPr lang="es-ES" sz="1600" spc="-5" dirty="0">
                <a:solidFill>
                  <a:srgbClr val="333333"/>
                </a:solidFill>
                <a:latin typeface="Georgia"/>
                <a:cs typeface="Georgia"/>
              </a:rPr>
              <a:t>que se </a:t>
            </a:r>
            <a:r>
              <a:rPr lang="es-ES" sz="1600" dirty="0">
                <a:solidFill>
                  <a:srgbClr val="333333"/>
                </a:solidFill>
                <a:latin typeface="Georgia"/>
                <a:cs typeface="Georgia"/>
              </a:rPr>
              <a:t> </a:t>
            </a:r>
            <a:r>
              <a:rPr lang="es-ES" sz="1600" spc="-5" dirty="0">
                <a:solidFill>
                  <a:srgbClr val="333333"/>
                </a:solidFill>
                <a:latin typeface="Georgia"/>
                <a:cs typeface="Georgia"/>
              </a:rPr>
              <a:t>ejecuten en</a:t>
            </a:r>
            <a:r>
              <a:rPr lang="es-ES" sz="1600" dirty="0">
                <a:solidFill>
                  <a:srgbClr val="333333"/>
                </a:solidFill>
                <a:latin typeface="Georgia"/>
                <a:cs typeface="Georgia"/>
              </a:rPr>
              <a:t> </a:t>
            </a:r>
            <a:r>
              <a:rPr lang="es-ES" sz="1600" spc="-5" dirty="0">
                <a:solidFill>
                  <a:srgbClr val="333333"/>
                </a:solidFill>
                <a:latin typeface="Georgia"/>
                <a:cs typeface="Georgia"/>
              </a:rPr>
              <a:t>páginas</a:t>
            </a:r>
            <a:r>
              <a:rPr lang="es-ES" sz="1600" dirty="0">
                <a:solidFill>
                  <a:srgbClr val="333333"/>
                </a:solidFill>
                <a:latin typeface="Georgia"/>
                <a:cs typeface="Georgia"/>
              </a:rPr>
              <a:t> </a:t>
            </a:r>
            <a:r>
              <a:rPr lang="es-ES" sz="1600" spc="-5" dirty="0">
                <a:solidFill>
                  <a:srgbClr val="333333"/>
                </a:solidFill>
                <a:latin typeface="Georgia"/>
                <a:cs typeface="Georgia"/>
              </a:rPr>
              <a:t>web.</a:t>
            </a:r>
            <a:r>
              <a:rPr lang="es-ES" sz="1600" dirty="0">
                <a:solidFill>
                  <a:srgbClr val="333333"/>
                </a:solidFill>
                <a:latin typeface="Georgia"/>
                <a:cs typeface="Georgia"/>
              </a:rPr>
              <a:t> </a:t>
            </a:r>
            <a:r>
              <a:rPr lang="es-ES" sz="1600" spc="-5" dirty="0">
                <a:solidFill>
                  <a:srgbClr val="333333"/>
                </a:solidFill>
                <a:latin typeface="Georgia"/>
                <a:cs typeface="Georgia"/>
              </a:rPr>
              <a:t>Aunque</a:t>
            </a:r>
            <a:r>
              <a:rPr lang="es-ES" sz="1600" dirty="0">
                <a:solidFill>
                  <a:srgbClr val="333333"/>
                </a:solidFill>
                <a:latin typeface="Georgia"/>
                <a:cs typeface="Georgia"/>
              </a:rPr>
              <a:t> </a:t>
            </a:r>
            <a:r>
              <a:rPr lang="es-ES" sz="1600" spc="-5" dirty="0">
                <a:solidFill>
                  <a:srgbClr val="333333"/>
                </a:solidFill>
                <a:latin typeface="Georgia"/>
                <a:cs typeface="Georgia"/>
              </a:rPr>
              <a:t>a</a:t>
            </a:r>
            <a:r>
              <a:rPr lang="es-ES" sz="1600" dirty="0">
                <a:solidFill>
                  <a:srgbClr val="333333"/>
                </a:solidFill>
                <a:latin typeface="Georgia"/>
                <a:cs typeface="Georgia"/>
              </a:rPr>
              <a:t> </a:t>
            </a:r>
            <a:r>
              <a:rPr lang="es-ES" sz="1600" spc="-5" dirty="0">
                <a:solidFill>
                  <a:srgbClr val="333333"/>
                </a:solidFill>
                <a:latin typeface="Georgia"/>
                <a:cs typeface="Georgia"/>
              </a:rPr>
              <a:t>decir</a:t>
            </a:r>
            <a:r>
              <a:rPr lang="es-ES" sz="1600" dirty="0">
                <a:solidFill>
                  <a:srgbClr val="333333"/>
                </a:solidFill>
                <a:latin typeface="Georgia"/>
                <a:cs typeface="Georgia"/>
              </a:rPr>
              <a:t> </a:t>
            </a:r>
            <a:r>
              <a:rPr lang="es-ES" sz="1600" spc="-5" dirty="0">
                <a:solidFill>
                  <a:srgbClr val="333333"/>
                </a:solidFill>
                <a:latin typeface="Georgia"/>
                <a:cs typeface="Georgia"/>
              </a:rPr>
              <a:t>verdad,</a:t>
            </a:r>
            <a:r>
              <a:rPr lang="es-ES" sz="1600" dirty="0">
                <a:solidFill>
                  <a:srgbClr val="333333"/>
                </a:solidFill>
                <a:latin typeface="Georgia"/>
                <a:cs typeface="Georgia"/>
              </a:rPr>
              <a:t> </a:t>
            </a:r>
            <a:r>
              <a:rPr lang="es-ES" sz="1600" spc="-5" dirty="0">
                <a:solidFill>
                  <a:srgbClr val="333333"/>
                </a:solidFill>
                <a:latin typeface="Georgia"/>
                <a:cs typeface="Georgia"/>
              </a:rPr>
              <a:t>desde</a:t>
            </a:r>
            <a:r>
              <a:rPr lang="es-ES" sz="1600" dirty="0">
                <a:solidFill>
                  <a:srgbClr val="333333"/>
                </a:solidFill>
                <a:latin typeface="Georgia"/>
                <a:cs typeface="Georgia"/>
              </a:rPr>
              <a:t> </a:t>
            </a:r>
            <a:r>
              <a:rPr lang="es-ES" sz="1600" spc="-5" dirty="0">
                <a:solidFill>
                  <a:srgbClr val="333333"/>
                </a:solidFill>
                <a:latin typeface="Georgia"/>
                <a:cs typeface="Georgia"/>
              </a:rPr>
              <a:t>la</a:t>
            </a:r>
            <a:r>
              <a:rPr lang="es-ES" sz="1600" dirty="0">
                <a:solidFill>
                  <a:srgbClr val="333333"/>
                </a:solidFill>
                <a:latin typeface="Georgia"/>
                <a:cs typeface="Georgia"/>
              </a:rPr>
              <a:t> </a:t>
            </a:r>
            <a:r>
              <a:rPr lang="es-ES" sz="1600" spc="-5" dirty="0">
                <a:solidFill>
                  <a:srgbClr val="333333"/>
                </a:solidFill>
                <a:latin typeface="Georgia"/>
                <a:cs typeface="Georgia"/>
              </a:rPr>
              <a:t>última</a:t>
            </a:r>
            <a:r>
              <a:rPr lang="es-ES" sz="1600" dirty="0">
                <a:solidFill>
                  <a:srgbClr val="333333"/>
                </a:solidFill>
                <a:latin typeface="Georgia"/>
                <a:cs typeface="Georgia"/>
              </a:rPr>
              <a:t> </a:t>
            </a:r>
            <a:r>
              <a:rPr lang="es-ES" sz="1600" spc="-5" dirty="0">
                <a:solidFill>
                  <a:srgbClr val="333333"/>
                </a:solidFill>
                <a:latin typeface="Georgia"/>
                <a:cs typeface="Georgia"/>
              </a:rPr>
              <a:t>década</a:t>
            </a:r>
            <a:r>
              <a:rPr lang="es-ES" sz="1600" dirty="0">
                <a:solidFill>
                  <a:srgbClr val="333333"/>
                </a:solidFill>
                <a:latin typeface="Georgia"/>
                <a:cs typeface="Georgia"/>
              </a:rPr>
              <a:t> </a:t>
            </a:r>
            <a:r>
              <a:rPr lang="es-ES" sz="1600" spc="-5" dirty="0" err="1">
                <a:solidFill>
                  <a:srgbClr val="333333"/>
                </a:solidFill>
                <a:latin typeface="Georgia"/>
                <a:cs typeface="Georgia"/>
              </a:rPr>
              <a:t>Javascript</a:t>
            </a:r>
            <a:r>
              <a:rPr lang="es-ES" sz="1600" dirty="0">
                <a:solidFill>
                  <a:srgbClr val="333333"/>
                </a:solidFill>
                <a:latin typeface="Georgia"/>
                <a:cs typeface="Georgia"/>
              </a:rPr>
              <a:t> </a:t>
            </a:r>
            <a:r>
              <a:rPr lang="es-ES" sz="1600" spc="-5" dirty="0">
                <a:solidFill>
                  <a:srgbClr val="333333"/>
                </a:solidFill>
                <a:latin typeface="Georgia"/>
                <a:cs typeface="Georgia"/>
              </a:rPr>
              <a:t>se </a:t>
            </a:r>
            <a:r>
              <a:rPr lang="es-ES" sz="1600" dirty="0">
                <a:solidFill>
                  <a:srgbClr val="333333"/>
                </a:solidFill>
                <a:latin typeface="Georgia"/>
                <a:cs typeface="Georgia"/>
              </a:rPr>
              <a:t> </a:t>
            </a:r>
            <a:r>
              <a:rPr lang="es-ES" sz="1600" spc="-5" dirty="0">
                <a:solidFill>
                  <a:srgbClr val="333333"/>
                </a:solidFill>
                <a:latin typeface="Georgia"/>
                <a:cs typeface="Georgia"/>
              </a:rPr>
              <a:t>ha</a:t>
            </a:r>
            <a:r>
              <a:rPr lang="es-ES" sz="1600" dirty="0">
                <a:solidFill>
                  <a:srgbClr val="333333"/>
                </a:solidFill>
                <a:latin typeface="Georgia"/>
                <a:cs typeface="Georgia"/>
              </a:rPr>
              <a:t> </a:t>
            </a:r>
            <a:r>
              <a:rPr lang="es-ES" sz="1600" spc="-5" dirty="0">
                <a:solidFill>
                  <a:srgbClr val="333333"/>
                </a:solidFill>
                <a:latin typeface="Georgia"/>
                <a:cs typeface="Georgia"/>
              </a:rPr>
              <a:t>expandido</a:t>
            </a:r>
            <a:r>
              <a:rPr lang="es-ES" sz="1600" dirty="0">
                <a:solidFill>
                  <a:srgbClr val="333333"/>
                </a:solidFill>
                <a:latin typeface="Georgia"/>
                <a:cs typeface="Georgia"/>
              </a:rPr>
              <a:t> </a:t>
            </a:r>
            <a:r>
              <a:rPr lang="es-ES" sz="1600" spc="-5" dirty="0">
                <a:solidFill>
                  <a:srgbClr val="333333"/>
                </a:solidFill>
                <a:latin typeface="Georgia"/>
                <a:cs typeface="Georgia"/>
              </a:rPr>
              <a:t>tanto</a:t>
            </a:r>
            <a:r>
              <a:rPr lang="es-ES" sz="1600" dirty="0">
                <a:solidFill>
                  <a:srgbClr val="333333"/>
                </a:solidFill>
                <a:latin typeface="Georgia"/>
                <a:cs typeface="Georgia"/>
              </a:rPr>
              <a:t> </a:t>
            </a:r>
            <a:r>
              <a:rPr lang="es-ES" sz="1600" spc="-5" dirty="0">
                <a:solidFill>
                  <a:srgbClr val="333333"/>
                </a:solidFill>
                <a:latin typeface="Georgia"/>
                <a:cs typeface="Georgia"/>
              </a:rPr>
              <a:t>que</a:t>
            </a:r>
            <a:r>
              <a:rPr lang="es-ES" sz="1600" dirty="0">
                <a:solidFill>
                  <a:srgbClr val="333333"/>
                </a:solidFill>
                <a:latin typeface="Georgia"/>
                <a:cs typeface="Georgia"/>
              </a:rPr>
              <a:t> </a:t>
            </a:r>
            <a:r>
              <a:rPr lang="es-ES" sz="1600" spc="-5" dirty="0">
                <a:solidFill>
                  <a:srgbClr val="333333"/>
                </a:solidFill>
                <a:latin typeface="Georgia"/>
                <a:cs typeface="Georgia"/>
              </a:rPr>
              <a:t>hoy</a:t>
            </a:r>
            <a:r>
              <a:rPr lang="es-ES" sz="1600" dirty="0">
                <a:solidFill>
                  <a:srgbClr val="333333"/>
                </a:solidFill>
                <a:latin typeface="Georgia"/>
                <a:cs typeface="Georgia"/>
              </a:rPr>
              <a:t> </a:t>
            </a:r>
            <a:r>
              <a:rPr lang="es-ES" sz="1600" spc="-5" dirty="0">
                <a:solidFill>
                  <a:srgbClr val="333333"/>
                </a:solidFill>
                <a:latin typeface="Georgia"/>
                <a:cs typeface="Georgia"/>
              </a:rPr>
              <a:t>podemos</a:t>
            </a:r>
            <a:r>
              <a:rPr lang="es-ES" sz="1600" dirty="0">
                <a:solidFill>
                  <a:srgbClr val="333333"/>
                </a:solidFill>
                <a:latin typeface="Georgia"/>
                <a:cs typeface="Georgia"/>
              </a:rPr>
              <a:t> </a:t>
            </a:r>
            <a:r>
              <a:rPr lang="es-ES" sz="1600" spc="-5" dirty="0">
                <a:solidFill>
                  <a:srgbClr val="333333"/>
                </a:solidFill>
                <a:latin typeface="Georgia"/>
                <a:cs typeface="Georgia"/>
              </a:rPr>
              <a:t>usar</a:t>
            </a:r>
            <a:r>
              <a:rPr lang="es-ES" sz="1600" dirty="0">
                <a:solidFill>
                  <a:srgbClr val="333333"/>
                </a:solidFill>
                <a:latin typeface="Georgia"/>
                <a:cs typeface="Georgia"/>
              </a:rPr>
              <a:t> </a:t>
            </a:r>
            <a:r>
              <a:rPr lang="es-ES" sz="1600" spc="-5" dirty="0">
                <a:solidFill>
                  <a:srgbClr val="333333"/>
                </a:solidFill>
                <a:latin typeface="Georgia"/>
                <a:cs typeface="Georgia"/>
              </a:rPr>
              <a:t>el</a:t>
            </a:r>
            <a:r>
              <a:rPr lang="es-ES" sz="1600" dirty="0">
                <a:solidFill>
                  <a:srgbClr val="333333"/>
                </a:solidFill>
                <a:latin typeface="Georgia"/>
                <a:cs typeface="Georgia"/>
              </a:rPr>
              <a:t> </a:t>
            </a:r>
            <a:r>
              <a:rPr lang="es-ES" sz="1600" spc="-5" dirty="0">
                <a:solidFill>
                  <a:srgbClr val="333333"/>
                </a:solidFill>
                <a:latin typeface="Georgia"/>
                <a:cs typeface="Georgia"/>
              </a:rPr>
              <a:t>lenguaje</a:t>
            </a:r>
            <a:r>
              <a:rPr lang="es-ES" sz="1600" spc="5" dirty="0">
                <a:solidFill>
                  <a:srgbClr val="333333"/>
                </a:solidFill>
                <a:latin typeface="Georgia"/>
                <a:cs typeface="Georgia"/>
              </a:rPr>
              <a:t> </a:t>
            </a:r>
            <a:r>
              <a:rPr lang="es-ES" sz="1600" spc="-5" dirty="0">
                <a:solidFill>
                  <a:srgbClr val="333333"/>
                </a:solidFill>
                <a:latin typeface="Georgia"/>
                <a:cs typeface="Georgia"/>
              </a:rPr>
              <a:t>para</a:t>
            </a:r>
            <a:r>
              <a:rPr lang="es-ES" sz="1600" dirty="0">
                <a:solidFill>
                  <a:srgbClr val="333333"/>
                </a:solidFill>
                <a:latin typeface="Georgia"/>
                <a:cs typeface="Georgia"/>
              </a:rPr>
              <a:t> </a:t>
            </a:r>
            <a:r>
              <a:rPr lang="es-ES" sz="1600" spc="-5" dirty="0">
                <a:solidFill>
                  <a:srgbClr val="333333"/>
                </a:solidFill>
                <a:latin typeface="Georgia"/>
                <a:cs typeface="Georgia"/>
              </a:rPr>
              <a:t>hacer</a:t>
            </a:r>
            <a:r>
              <a:rPr lang="es-ES" sz="1600" dirty="0">
                <a:solidFill>
                  <a:srgbClr val="333333"/>
                </a:solidFill>
                <a:latin typeface="Georgia"/>
                <a:cs typeface="Georgia"/>
              </a:rPr>
              <a:t> </a:t>
            </a:r>
            <a:r>
              <a:rPr lang="es-ES" sz="1600" spc="-5" dirty="0">
                <a:solidFill>
                  <a:srgbClr val="333333"/>
                </a:solidFill>
                <a:latin typeface="Georgia"/>
                <a:cs typeface="Georgia"/>
              </a:rPr>
              <a:t>aplicaciones</a:t>
            </a:r>
            <a:r>
              <a:rPr lang="es-ES" sz="1600" dirty="0">
                <a:solidFill>
                  <a:srgbClr val="333333"/>
                </a:solidFill>
                <a:latin typeface="Georgia"/>
                <a:cs typeface="Georgia"/>
              </a:rPr>
              <a:t> </a:t>
            </a:r>
            <a:r>
              <a:rPr lang="es-ES" sz="1600" spc="-5" dirty="0">
                <a:solidFill>
                  <a:srgbClr val="333333"/>
                </a:solidFill>
                <a:latin typeface="Georgia"/>
                <a:cs typeface="Georgia"/>
              </a:rPr>
              <a:t>de</a:t>
            </a:r>
            <a:r>
              <a:rPr lang="es-ES" sz="1600" dirty="0">
                <a:solidFill>
                  <a:srgbClr val="333333"/>
                </a:solidFill>
                <a:latin typeface="Georgia"/>
                <a:cs typeface="Georgia"/>
              </a:rPr>
              <a:t> </a:t>
            </a:r>
            <a:r>
              <a:rPr lang="es-ES" sz="1600" spc="-5" dirty="0">
                <a:solidFill>
                  <a:srgbClr val="333333"/>
                </a:solidFill>
                <a:latin typeface="Georgia"/>
                <a:cs typeface="Georgia"/>
              </a:rPr>
              <a:t>todo </a:t>
            </a:r>
            <a:r>
              <a:rPr lang="es-ES" sz="1600" spc="-300" dirty="0">
                <a:solidFill>
                  <a:srgbClr val="333333"/>
                </a:solidFill>
                <a:latin typeface="Georgia"/>
                <a:cs typeface="Georgia"/>
              </a:rPr>
              <a:t> </a:t>
            </a:r>
            <a:r>
              <a:rPr lang="es-ES" sz="1600" spc="-5" dirty="0">
                <a:solidFill>
                  <a:srgbClr val="333333"/>
                </a:solidFill>
                <a:latin typeface="Georgia"/>
                <a:cs typeface="Georgia"/>
              </a:rPr>
              <a:t>tipo, como</a:t>
            </a:r>
            <a:r>
              <a:rPr lang="es-ES" sz="1600" dirty="0">
                <a:solidFill>
                  <a:srgbClr val="333333"/>
                </a:solidFill>
                <a:latin typeface="Georgia"/>
                <a:cs typeface="Georgia"/>
              </a:rPr>
              <a:t> </a:t>
            </a:r>
            <a:r>
              <a:rPr lang="es-ES" sz="1600" spc="-5" dirty="0">
                <a:solidFill>
                  <a:srgbClr val="333333"/>
                </a:solidFill>
                <a:latin typeface="Georgia"/>
                <a:cs typeface="Georgia"/>
              </a:rPr>
              <a:t>programas</a:t>
            </a:r>
            <a:r>
              <a:rPr lang="es-ES" sz="1600" dirty="0">
                <a:solidFill>
                  <a:srgbClr val="333333"/>
                </a:solidFill>
                <a:latin typeface="Georgia"/>
                <a:cs typeface="Georgia"/>
              </a:rPr>
              <a:t> </a:t>
            </a:r>
            <a:r>
              <a:rPr lang="es-ES" sz="1600" spc="-5" dirty="0">
                <a:solidFill>
                  <a:srgbClr val="333333"/>
                </a:solidFill>
                <a:latin typeface="Georgia"/>
                <a:cs typeface="Georgia"/>
              </a:rPr>
              <a:t>de</a:t>
            </a:r>
            <a:r>
              <a:rPr lang="es-ES" sz="1600" dirty="0">
                <a:solidFill>
                  <a:srgbClr val="333333"/>
                </a:solidFill>
                <a:latin typeface="Georgia"/>
                <a:cs typeface="Georgia"/>
              </a:rPr>
              <a:t> </a:t>
            </a:r>
            <a:r>
              <a:rPr lang="es-ES" sz="1600" spc="-5" dirty="0">
                <a:solidFill>
                  <a:srgbClr val="333333"/>
                </a:solidFill>
                <a:latin typeface="Georgia"/>
                <a:cs typeface="Georgia"/>
              </a:rPr>
              <a:t>consola,</a:t>
            </a:r>
            <a:r>
              <a:rPr lang="es-ES" sz="1600" dirty="0">
                <a:solidFill>
                  <a:srgbClr val="333333"/>
                </a:solidFill>
                <a:latin typeface="Georgia"/>
                <a:cs typeface="Georgia"/>
              </a:rPr>
              <a:t> </a:t>
            </a:r>
            <a:r>
              <a:rPr lang="es-ES" sz="1600" spc="-5" dirty="0">
                <a:solidFill>
                  <a:srgbClr val="333333"/>
                </a:solidFill>
                <a:latin typeface="Georgia"/>
                <a:cs typeface="Georgia"/>
              </a:rPr>
              <a:t>aplicaciones para</a:t>
            </a:r>
            <a:r>
              <a:rPr lang="es-ES" sz="1600" dirty="0">
                <a:solidFill>
                  <a:srgbClr val="333333"/>
                </a:solidFill>
                <a:latin typeface="Georgia"/>
                <a:cs typeface="Georgia"/>
              </a:rPr>
              <a:t> </a:t>
            </a:r>
            <a:r>
              <a:rPr lang="es-ES" sz="1600" spc="-5" dirty="0">
                <a:solidFill>
                  <a:srgbClr val="333333"/>
                </a:solidFill>
                <a:latin typeface="Georgia"/>
                <a:cs typeface="Georgia"/>
              </a:rPr>
              <a:t>móviles,</a:t>
            </a:r>
            <a:r>
              <a:rPr lang="es-ES" sz="1600" dirty="0">
                <a:solidFill>
                  <a:srgbClr val="333333"/>
                </a:solidFill>
                <a:latin typeface="Georgia"/>
                <a:cs typeface="Georgia"/>
              </a:rPr>
              <a:t> </a:t>
            </a:r>
            <a:r>
              <a:rPr lang="es-ES" sz="1600" spc="-5" dirty="0">
                <a:solidFill>
                  <a:srgbClr val="333333"/>
                </a:solidFill>
                <a:latin typeface="Georgia"/>
                <a:cs typeface="Georgia"/>
              </a:rPr>
              <a:t>de</a:t>
            </a:r>
            <a:r>
              <a:rPr lang="es-ES" sz="1600" dirty="0">
                <a:solidFill>
                  <a:srgbClr val="333333"/>
                </a:solidFill>
                <a:latin typeface="Georgia"/>
                <a:cs typeface="Georgia"/>
              </a:rPr>
              <a:t> </a:t>
            </a:r>
            <a:r>
              <a:rPr lang="es-ES" sz="1600" spc="-5" dirty="0">
                <a:solidFill>
                  <a:srgbClr val="333333"/>
                </a:solidFill>
                <a:latin typeface="Georgia"/>
                <a:cs typeface="Georgia"/>
              </a:rPr>
              <a:t>escritorio,</a:t>
            </a:r>
            <a:r>
              <a:rPr lang="es-ES" sz="1600" dirty="0">
                <a:solidFill>
                  <a:srgbClr val="333333"/>
                </a:solidFill>
                <a:latin typeface="Georgia"/>
                <a:cs typeface="Georgia"/>
              </a:rPr>
              <a:t> </a:t>
            </a:r>
            <a:r>
              <a:rPr lang="es-ES" sz="1600" spc="-5" dirty="0">
                <a:solidFill>
                  <a:srgbClr val="333333"/>
                </a:solidFill>
                <a:latin typeface="Georgia"/>
                <a:cs typeface="Georgia"/>
              </a:rPr>
              <a:t>etc.</a:t>
            </a:r>
            <a:r>
              <a:rPr lang="es-ES" sz="1600" dirty="0">
                <a:solidFill>
                  <a:srgbClr val="333333"/>
                </a:solidFill>
                <a:latin typeface="Georgia"/>
                <a:cs typeface="Georgia"/>
              </a:rPr>
              <a:t> </a:t>
            </a:r>
            <a:r>
              <a:rPr lang="es-ES" sz="1600" spc="-5" dirty="0">
                <a:solidFill>
                  <a:srgbClr val="333333"/>
                </a:solidFill>
                <a:latin typeface="Georgia"/>
                <a:cs typeface="Georgia"/>
              </a:rPr>
              <a:t>Por </a:t>
            </a:r>
            <a:r>
              <a:rPr lang="es-ES" sz="1600" dirty="0">
                <a:solidFill>
                  <a:srgbClr val="333333"/>
                </a:solidFill>
                <a:latin typeface="Georgia"/>
                <a:cs typeface="Georgia"/>
              </a:rPr>
              <a:t> </a:t>
            </a:r>
            <a:r>
              <a:rPr lang="es-ES" sz="1600" spc="-5" dirty="0">
                <a:solidFill>
                  <a:srgbClr val="333333"/>
                </a:solidFill>
                <a:latin typeface="Georgia"/>
                <a:cs typeface="Georgia"/>
              </a:rPr>
              <a:t>tanto, a</a:t>
            </a:r>
            <a:r>
              <a:rPr lang="es-ES" sz="1600" dirty="0">
                <a:solidFill>
                  <a:srgbClr val="333333"/>
                </a:solidFill>
                <a:latin typeface="Georgia"/>
                <a:cs typeface="Georgia"/>
              </a:rPr>
              <a:t> </a:t>
            </a:r>
            <a:r>
              <a:rPr lang="es-ES" sz="1600" spc="-5" dirty="0">
                <a:solidFill>
                  <a:srgbClr val="333333"/>
                </a:solidFill>
                <a:latin typeface="Georgia"/>
                <a:cs typeface="Georgia"/>
              </a:rPr>
              <a:t>día</a:t>
            </a:r>
            <a:r>
              <a:rPr lang="es-ES" sz="1600" dirty="0">
                <a:solidFill>
                  <a:srgbClr val="333333"/>
                </a:solidFill>
                <a:latin typeface="Georgia"/>
                <a:cs typeface="Georgia"/>
              </a:rPr>
              <a:t> </a:t>
            </a:r>
            <a:r>
              <a:rPr lang="es-ES" sz="1600" spc="-5" dirty="0">
                <a:solidFill>
                  <a:srgbClr val="333333"/>
                </a:solidFill>
                <a:latin typeface="Georgia"/>
                <a:cs typeface="Georgia"/>
              </a:rPr>
              <a:t>de</a:t>
            </a:r>
            <a:r>
              <a:rPr lang="es-ES" sz="1600" dirty="0">
                <a:solidFill>
                  <a:srgbClr val="333333"/>
                </a:solidFill>
                <a:latin typeface="Georgia"/>
                <a:cs typeface="Georgia"/>
              </a:rPr>
              <a:t> </a:t>
            </a:r>
            <a:r>
              <a:rPr lang="es-ES" sz="1600" spc="-5" dirty="0">
                <a:solidFill>
                  <a:srgbClr val="333333"/>
                </a:solidFill>
                <a:latin typeface="Georgia"/>
                <a:cs typeface="Georgia"/>
              </a:rPr>
              <a:t>hoy</a:t>
            </a:r>
            <a:r>
              <a:rPr lang="es-ES" sz="1600" dirty="0">
                <a:solidFill>
                  <a:srgbClr val="333333"/>
                </a:solidFill>
                <a:latin typeface="Georgia"/>
                <a:cs typeface="Georgia"/>
              </a:rPr>
              <a:t> </a:t>
            </a:r>
            <a:r>
              <a:rPr lang="es-ES" sz="1600" spc="-5" dirty="0">
                <a:solidFill>
                  <a:srgbClr val="333333"/>
                </a:solidFill>
                <a:latin typeface="Georgia"/>
                <a:cs typeface="Georgia"/>
              </a:rPr>
              <a:t>es</a:t>
            </a:r>
            <a:r>
              <a:rPr lang="es-ES" sz="1600" dirty="0">
                <a:solidFill>
                  <a:srgbClr val="333333"/>
                </a:solidFill>
                <a:latin typeface="Georgia"/>
                <a:cs typeface="Georgia"/>
              </a:rPr>
              <a:t> </a:t>
            </a:r>
            <a:r>
              <a:rPr lang="es-ES" sz="1600" spc="-5" dirty="0" err="1">
                <a:solidFill>
                  <a:srgbClr val="333333"/>
                </a:solidFill>
                <a:latin typeface="Georgia"/>
                <a:cs typeface="Georgia"/>
              </a:rPr>
              <a:t>Javacript</a:t>
            </a:r>
            <a:r>
              <a:rPr lang="es-ES" sz="1600" dirty="0">
                <a:solidFill>
                  <a:srgbClr val="333333"/>
                </a:solidFill>
                <a:latin typeface="Georgia"/>
                <a:cs typeface="Georgia"/>
              </a:rPr>
              <a:t> </a:t>
            </a:r>
            <a:r>
              <a:rPr lang="es-ES" sz="1600" spc="-5" dirty="0">
                <a:solidFill>
                  <a:srgbClr val="333333"/>
                </a:solidFill>
                <a:latin typeface="Georgia"/>
                <a:cs typeface="Georgia"/>
              </a:rPr>
              <a:t>podríamos</a:t>
            </a:r>
            <a:r>
              <a:rPr lang="es-ES" sz="1600" dirty="0">
                <a:solidFill>
                  <a:srgbClr val="333333"/>
                </a:solidFill>
                <a:latin typeface="Georgia"/>
                <a:cs typeface="Georgia"/>
              </a:rPr>
              <a:t> </a:t>
            </a:r>
            <a:r>
              <a:rPr lang="es-ES" sz="1600" spc="-5" dirty="0">
                <a:solidFill>
                  <a:srgbClr val="333333"/>
                </a:solidFill>
                <a:latin typeface="Georgia"/>
                <a:cs typeface="Georgia"/>
              </a:rPr>
              <a:t>decir</a:t>
            </a:r>
            <a:r>
              <a:rPr lang="es-ES" sz="1600" dirty="0">
                <a:solidFill>
                  <a:srgbClr val="333333"/>
                </a:solidFill>
                <a:latin typeface="Georgia"/>
                <a:cs typeface="Georgia"/>
              </a:rPr>
              <a:t> </a:t>
            </a:r>
            <a:r>
              <a:rPr lang="es-ES" sz="1600" spc="-5" dirty="0">
                <a:solidFill>
                  <a:srgbClr val="333333"/>
                </a:solidFill>
                <a:latin typeface="Georgia"/>
                <a:cs typeface="Georgia"/>
              </a:rPr>
              <a:t>que</a:t>
            </a:r>
            <a:r>
              <a:rPr lang="es-ES" sz="1600" dirty="0">
                <a:solidFill>
                  <a:srgbClr val="333333"/>
                </a:solidFill>
                <a:latin typeface="Georgia"/>
                <a:cs typeface="Georgia"/>
              </a:rPr>
              <a:t> </a:t>
            </a:r>
            <a:r>
              <a:rPr lang="es-ES" sz="1600" spc="-5" dirty="0">
                <a:solidFill>
                  <a:srgbClr val="333333"/>
                </a:solidFill>
                <a:latin typeface="Georgia"/>
                <a:cs typeface="Georgia"/>
              </a:rPr>
              <a:t>es</a:t>
            </a:r>
            <a:r>
              <a:rPr lang="es-ES" sz="1600" dirty="0">
                <a:solidFill>
                  <a:srgbClr val="333333"/>
                </a:solidFill>
                <a:latin typeface="Georgia"/>
                <a:cs typeface="Georgia"/>
              </a:rPr>
              <a:t> </a:t>
            </a:r>
            <a:r>
              <a:rPr lang="es-ES" sz="1600" spc="-5" dirty="0">
                <a:solidFill>
                  <a:srgbClr val="333333"/>
                </a:solidFill>
                <a:latin typeface="Georgia"/>
                <a:cs typeface="Georgia"/>
              </a:rPr>
              <a:t>casi tan</a:t>
            </a:r>
            <a:r>
              <a:rPr lang="es-ES" sz="1600" dirty="0">
                <a:solidFill>
                  <a:srgbClr val="333333"/>
                </a:solidFill>
                <a:latin typeface="Georgia"/>
                <a:cs typeface="Georgia"/>
              </a:rPr>
              <a:t> </a:t>
            </a:r>
            <a:r>
              <a:rPr lang="es-ES" sz="1600" spc="-5" dirty="0">
                <a:solidFill>
                  <a:srgbClr val="333333"/>
                </a:solidFill>
                <a:latin typeface="Georgia"/>
                <a:cs typeface="Georgia"/>
              </a:rPr>
              <a:t>potente,</a:t>
            </a:r>
            <a:r>
              <a:rPr lang="es-ES" sz="1600" dirty="0">
                <a:solidFill>
                  <a:srgbClr val="333333"/>
                </a:solidFill>
                <a:latin typeface="Georgia"/>
                <a:cs typeface="Georgia"/>
              </a:rPr>
              <a:t> </a:t>
            </a:r>
            <a:r>
              <a:rPr lang="es-ES" sz="1600" spc="-5" dirty="0">
                <a:solidFill>
                  <a:srgbClr val="333333"/>
                </a:solidFill>
                <a:latin typeface="Georgia"/>
                <a:cs typeface="Georgia"/>
              </a:rPr>
              <a:t>o</a:t>
            </a:r>
            <a:r>
              <a:rPr lang="es-ES" sz="1600" dirty="0">
                <a:solidFill>
                  <a:srgbClr val="333333"/>
                </a:solidFill>
                <a:latin typeface="Georgia"/>
                <a:cs typeface="Georgia"/>
              </a:rPr>
              <a:t> </a:t>
            </a:r>
            <a:r>
              <a:rPr lang="es-ES" sz="1600" spc="-5" dirty="0">
                <a:solidFill>
                  <a:srgbClr val="333333"/>
                </a:solidFill>
                <a:latin typeface="Georgia"/>
                <a:cs typeface="Georgia"/>
              </a:rPr>
              <a:t>más,</a:t>
            </a:r>
            <a:r>
              <a:rPr lang="es-ES" sz="1600" dirty="0">
                <a:solidFill>
                  <a:srgbClr val="333333"/>
                </a:solidFill>
                <a:latin typeface="Georgia"/>
                <a:cs typeface="Georgia"/>
              </a:rPr>
              <a:t> </a:t>
            </a:r>
            <a:r>
              <a:rPr lang="es-ES" sz="1600" spc="-5" dirty="0">
                <a:solidFill>
                  <a:srgbClr val="333333"/>
                </a:solidFill>
                <a:latin typeface="Georgia"/>
                <a:cs typeface="Georgia"/>
              </a:rPr>
              <a:t>de</a:t>
            </a:r>
            <a:r>
              <a:rPr lang="es-ES" sz="1600" dirty="0">
                <a:solidFill>
                  <a:srgbClr val="333333"/>
                </a:solidFill>
                <a:latin typeface="Georgia"/>
                <a:cs typeface="Georgia"/>
              </a:rPr>
              <a:t> </a:t>
            </a:r>
            <a:r>
              <a:rPr lang="es-ES" sz="1600" spc="-5" dirty="0">
                <a:solidFill>
                  <a:srgbClr val="333333"/>
                </a:solidFill>
                <a:latin typeface="Georgia"/>
                <a:cs typeface="Georgia"/>
              </a:rPr>
              <a:t>lo </a:t>
            </a:r>
            <a:r>
              <a:rPr lang="es-ES" sz="1600" dirty="0">
                <a:solidFill>
                  <a:srgbClr val="333333"/>
                </a:solidFill>
                <a:latin typeface="Georgia"/>
                <a:cs typeface="Georgia"/>
              </a:rPr>
              <a:t> </a:t>
            </a:r>
            <a:r>
              <a:rPr lang="es-ES" sz="1600" spc="-5" dirty="0">
                <a:solidFill>
                  <a:srgbClr val="333333"/>
                </a:solidFill>
                <a:latin typeface="Georgia"/>
                <a:cs typeface="Georgia"/>
              </a:rPr>
              <a:t>que</a:t>
            </a:r>
            <a:r>
              <a:rPr lang="es-ES" sz="1600" spc="-10" dirty="0">
                <a:solidFill>
                  <a:srgbClr val="333333"/>
                </a:solidFill>
                <a:latin typeface="Georgia"/>
                <a:cs typeface="Georgia"/>
              </a:rPr>
              <a:t> </a:t>
            </a:r>
            <a:r>
              <a:rPr lang="es-ES" sz="1600" spc="-5" dirty="0">
                <a:solidFill>
                  <a:srgbClr val="333333"/>
                </a:solidFill>
                <a:latin typeface="Georgia"/>
                <a:cs typeface="Georgia"/>
              </a:rPr>
              <a:t>es Java. </a:t>
            </a:r>
          </a:p>
          <a:p>
            <a:pPr marL="12700">
              <a:lnSpc>
                <a:spcPct val="150000"/>
              </a:lnSpc>
              <a:spcBef>
                <a:spcPts val="1320"/>
              </a:spcBef>
            </a:pPr>
            <a:r>
              <a:rPr lang="es-ES" sz="1600" b="1" spc="-5" dirty="0">
                <a:solidFill>
                  <a:srgbClr val="333333"/>
                </a:solidFill>
                <a:latin typeface="Georgia"/>
                <a:cs typeface="Georgia"/>
              </a:rPr>
              <a:t>Tipado estático.</a:t>
            </a:r>
            <a:r>
              <a:rPr lang="es-ES" sz="1600" b="1" dirty="0">
                <a:solidFill>
                  <a:srgbClr val="333333"/>
                </a:solidFill>
                <a:latin typeface="Georgia"/>
                <a:cs typeface="Georgia"/>
              </a:rPr>
              <a:t> </a:t>
            </a:r>
            <a:r>
              <a:rPr lang="es-ES" sz="1600" spc="-5" dirty="0">
                <a:solidFill>
                  <a:srgbClr val="333333"/>
                </a:solidFill>
                <a:latin typeface="Georgia"/>
                <a:cs typeface="Georgia"/>
              </a:rPr>
              <a:t>Java</a:t>
            </a:r>
            <a:r>
              <a:rPr lang="es-ES" sz="1600" dirty="0">
                <a:solidFill>
                  <a:srgbClr val="333333"/>
                </a:solidFill>
                <a:latin typeface="Georgia"/>
                <a:cs typeface="Georgia"/>
              </a:rPr>
              <a:t> </a:t>
            </a:r>
            <a:r>
              <a:rPr lang="es-ES" sz="1600" spc="-5" dirty="0">
                <a:solidFill>
                  <a:srgbClr val="333333"/>
                </a:solidFill>
                <a:latin typeface="Georgia"/>
                <a:cs typeface="Georgia"/>
              </a:rPr>
              <a:t>es</a:t>
            </a:r>
            <a:r>
              <a:rPr lang="es-ES" sz="1600" dirty="0">
                <a:solidFill>
                  <a:srgbClr val="333333"/>
                </a:solidFill>
                <a:latin typeface="Georgia"/>
                <a:cs typeface="Georgia"/>
              </a:rPr>
              <a:t> </a:t>
            </a:r>
            <a:r>
              <a:rPr lang="es-ES" sz="1600" spc="-5" dirty="0">
                <a:solidFill>
                  <a:srgbClr val="333333"/>
                </a:solidFill>
                <a:latin typeface="Georgia"/>
                <a:cs typeface="Georgia"/>
              </a:rPr>
              <a:t>un</a:t>
            </a:r>
            <a:r>
              <a:rPr lang="es-ES" sz="1600" dirty="0">
                <a:solidFill>
                  <a:srgbClr val="333333"/>
                </a:solidFill>
                <a:latin typeface="Georgia"/>
                <a:cs typeface="Georgia"/>
              </a:rPr>
              <a:t> </a:t>
            </a:r>
            <a:r>
              <a:rPr lang="es-ES" sz="1600" spc="-5" dirty="0">
                <a:solidFill>
                  <a:srgbClr val="333333"/>
                </a:solidFill>
                <a:latin typeface="Georgia"/>
                <a:cs typeface="Georgia"/>
              </a:rPr>
              <a:t>lenguaje</a:t>
            </a:r>
            <a:r>
              <a:rPr lang="es-ES" sz="1600" dirty="0">
                <a:solidFill>
                  <a:srgbClr val="333333"/>
                </a:solidFill>
                <a:latin typeface="Georgia"/>
                <a:cs typeface="Georgia"/>
              </a:rPr>
              <a:t> </a:t>
            </a:r>
            <a:r>
              <a:rPr lang="es-ES" sz="1600" spc="-5" dirty="0">
                <a:solidFill>
                  <a:srgbClr val="333333"/>
                </a:solidFill>
                <a:latin typeface="Georgia"/>
                <a:cs typeface="Georgia"/>
              </a:rPr>
              <a:t>de</a:t>
            </a:r>
            <a:r>
              <a:rPr lang="es-ES" sz="1600" dirty="0">
                <a:solidFill>
                  <a:srgbClr val="333333"/>
                </a:solidFill>
                <a:latin typeface="Georgia"/>
                <a:cs typeface="Georgia"/>
              </a:rPr>
              <a:t> </a:t>
            </a:r>
            <a:r>
              <a:rPr lang="es-ES" sz="1600" spc="-5" dirty="0">
                <a:solidFill>
                  <a:srgbClr val="333333"/>
                </a:solidFill>
                <a:latin typeface="Georgia"/>
                <a:cs typeface="Georgia"/>
              </a:rPr>
              <a:t>programación fuertemente</a:t>
            </a:r>
            <a:r>
              <a:rPr lang="es-ES" sz="1600" dirty="0">
                <a:solidFill>
                  <a:srgbClr val="333333"/>
                </a:solidFill>
                <a:latin typeface="Georgia"/>
                <a:cs typeface="Georgia"/>
              </a:rPr>
              <a:t> </a:t>
            </a:r>
            <a:r>
              <a:rPr lang="es-ES" sz="1600" spc="-5" dirty="0">
                <a:solidFill>
                  <a:srgbClr val="333333"/>
                </a:solidFill>
                <a:latin typeface="Georgia"/>
                <a:cs typeface="Georgia"/>
              </a:rPr>
              <a:t>tipado</a:t>
            </a:r>
            <a:r>
              <a:rPr lang="es-ES" sz="1600" dirty="0">
                <a:solidFill>
                  <a:srgbClr val="333333"/>
                </a:solidFill>
                <a:latin typeface="Georgia"/>
                <a:cs typeface="Georgia"/>
              </a:rPr>
              <a:t> </a:t>
            </a:r>
            <a:r>
              <a:rPr lang="es-ES" sz="1600" spc="-5" dirty="0">
                <a:solidFill>
                  <a:srgbClr val="333333"/>
                </a:solidFill>
                <a:latin typeface="Georgia"/>
                <a:cs typeface="Georgia"/>
              </a:rPr>
              <a:t>(también </a:t>
            </a:r>
            <a:r>
              <a:rPr lang="es-ES" sz="1600" dirty="0">
                <a:solidFill>
                  <a:srgbClr val="333333"/>
                </a:solidFill>
                <a:latin typeface="Georgia"/>
                <a:cs typeface="Georgia"/>
              </a:rPr>
              <a:t> </a:t>
            </a:r>
            <a:r>
              <a:rPr lang="es-ES" sz="1600" spc="-5" dirty="0">
                <a:solidFill>
                  <a:srgbClr val="333333"/>
                </a:solidFill>
                <a:latin typeface="Georgia"/>
                <a:cs typeface="Georgia"/>
              </a:rPr>
              <a:t>llamado de</a:t>
            </a:r>
            <a:r>
              <a:rPr lang="es-ES" sz="1600" dirty="0">
                <a:solidFill>
                  <a:srgbClr val="333333"/>
                </a:solidFill>
                <a:latin typeface="Georgia"/>
                <a:cs typeface="Georgia"/>
              </a:rPr>
              <a:t> </a:t>
            </a:r>
            <a:r>
              <a:rPr lang="es-ES" sz="1600" spc="-5" dirty="0">
                <a:solidFill>
                  <a:srgbClr val="333333"/>
                </a:solidFill>
                <a:latin typeface="Georgia"/>
                <a:cs typeface="Georgia"/>
              </a:rPr>
              <a:t>tipado</a:t>
            </a:r>
            <a:r>
              <a:rPr lang="es-ES" sz="1600" dirty="0">
                <a:solidFill>
                  <a:srgbClr val="333333"/>
                </a:solidFill>
                <a:latin typeface="Georgia"/>
                <a:cs typeface="Georgia"/>
              </a:rPr>
              <a:t> </a:t>
            </a:r>
            <a:r>
              <a:rPr lang="es-ES" sz="1600" spc="-5" dirty="0">
                <a:solidFill>
                  <a:srgbClr val="333333"/>
                </a:solidFill>
                <a:latin typeface="Georgia"/>
                <a:cs typeface="Georgia"/>
              </a:rPr>
              <a:t>estático). Esto</a:t>
            </a:r>
            <a:r>
              <a:rPr lang="es-ES" sz="1600" dirty="0">
                <a:solidFill>
                  <a:srgbClr val="333333"/>
                </a:solidFill>
                <a:latin typeface="Georgia"/>
                <a:cs typeface="Georgia"/>
              </a:rPr>
              <a:t> </a:t>
            </a:r>
            <a:r>
              <a:rPr lang="es-ES" sz="1600" spc="-5" dirty="0">
                <a:solidFill>
                  <a:srgbClr val="333333"/>
                </a:solidFill>
                <a:latin typeface="Georgia"/>
                <a:cs typeface="Georgia"/>
              </a:rPr>
              <a:t>quiere</a:t>
            </a:r>
            <a:r>
              <a:rPr lang="es-ES" sz="1600" dirty="0">
                <a:solidFill>
                  <a:srgbClr val="333333"/>
                </a:solidFill>
                <a:latin typeface="Georgia"/>
                <a:cs typeface="Georgia"/>
              </a:rPr>
              <a:t> </a:t>
            </a:r>
            <a:r>
              <a:rPr lang="es-ES" sz="1600" spc="-5" dirty="0">
                <a:solidFill>
                  <a:srgbClr val="333333"/>
                </a:solidFill>
                <a:latin typeface="Georgia"/>
                <a:cs typeface="Georgia"/>
              </a:rPr>
              <a:t>decir</a:t>
            </a:r>
            <a:r>
              <a:rPr lang="es-ES" sz="1600" dirty="0">
                <a:solidFill>
                  <a:srgbClr val="333333"/>
                </a:solidFill>
                <a:latin typeface="Georgia"/>
                <a:cs typeface="Georgia"/>
              </a:rPr>
              <a:t> </a:t>
            </a:r>
            <a:r>
              <a:rPr lang="es-ES" sz="1600" spc="-5" dirty="0">
                <a:solidFill>
                  <a:srgbClr val="333333"/>
                </a:solidFill>
                <a:latin typeface="Georgia"/>
                <a:cs typeface="Georgia"/>
              </a:rPr>
              <a:t>que al</a:t>
            </a:r>
            <a:r>
              <a:rPr lang="es-ES" sz="1600" dirty="0">
                <a:solidFill>
                  <a:srgbClr val="333333"/>
                </a:solidFill>
                <a:latin typeface="Georgia"/>
                <a:cs typeface="Georgia"/>
              </a:rPr>
              <a:t> </a:t>
            </a:r>
            <a:r>
              <a:rPr lang="es-ES" sz="1600" spc="-5" dirty="0">
                <a:solidFill>
                  <a:srgbClr val="333333"/>
                </a:solidFill>
                <a:latin typeface="Georgia"/>
                <a:cs typeface="Georgia"/>
              </a:rPr>
              <a:t>declarar</a:t>
            </a:r>
            <a:r>
              <a:rPr lang="es-ES" sz="1600" dirty="0">
                <a:solidFill>
                  <a:srgbClr val="333333"/>
                </a:solidFill>
                <a:latin typeface="Georgia"/>
                <a:cs typeface="Georgia"/>
              </a:rPr>
              <a:t> </a:t>
            </a:r>
            <a:r>
              <a:rPr lang="es-ES" sz="1600" spc="-5" dirty="0">
                <a:solidFill>
                  <a:srgbClr val="333333"/>
                </a:solidFill>
                <a:latin typeface="Georgia"/>
                <a:cs typeface="Georgia"/>
              </a:rPr>
              <a:t>una</a:t>
            </a:r>
            <a:r>
              <a:rPr lang="es-ES" sz="1600" dirty="0">
                <a:solidFill>
                  <a:srgbClr val="333333"/>
                </a:solidFill>
                <a:latin typeface="Georgia"/>
                <a:cs typeface="Georgia"/>
              </a:rPr>
              <a:t> </a:t>
            </a:r>
            <a:r>
              <a:rPr lang="es-ES" sz="1600" spc="-5" dirty="0">
                <a:solidFill>
                  <a:srgbClr val="333333"/>
                </a:solidFill>
                <a:latin typeface="Georgia"/>
                <a:cs typeface="Georgia"/>
              </a:rPr>
              <a:t>variable en</a:t>
            </a:r>
            <a:r>
              <a:rPr lang="es-ES" sz="1600" dirty="0">
                <a:solidFill>
                  <a:srgbClr val="333333"/>
                </a:solidFill>
                <a:latin typeface="Georgia"/>
                <a:cs typeface="Georgia"/>
              </a:rPr>
              <a:t> </a:t>
            </a:r>
            <a:r>
              <a:rPr lang="es-ES" sz="1600" spc="-5" dirty="0">
                <a:solidFill>
                  <a:srgbClr val="333333"/>
                </a:solidFill>
                <a:latin typeface="Georgia"/>
                <a:cs typeface="Georgia"/>
              </a:rPr>
              <a:t>Java </a:t>
            </a:r>
            <a:r>
              <a:rPr lang="es-ES" sz="1600" dirty="0">
                <a:solidFill>
                  <a:srgbClr val="333333"/>
                </a:solidFill>
                <a:latin typeface="Georgia"/>
                <a:cs typeface="Georgia"/>
              </a:rPr>
              <a:t> </a:t>
            </a:r>
            <a:r>
              <a:rPr lang="es-ES" sz="1600" spc="-5" dirty="0">
                <a:solidFill>
                  <a:srgbClr val="333333"/>
                </a:solidFill>
                <a:latin typeface="Georgia"/>
                <a:cs typeface="Georgia"/>
              </a:rPr>
              <a:t>tendremos que</a:t>
            </a:r>
            <a:r>
              <a:rPr lang="es-ES" sz="1600" dirty="0">
                <a:solidFill>
                  <a:srgbClr val="333333"/>
                </a:solidFill>
                <a:latin typeface="Georgia"/>
                <a:cs typeface="Georgia"/>
              </a:rPr>
              <a:t> </a:t>
            </a:r>
            <a:r>
              <a:rPr lang="es-ES" sz="1600" spc="-5" dirty="0">
                <a:solidFill>
                  <a:srgbClr val="333333"/>
                </a:solidFill>
                <a:latin typeface="Georgia"/>
                <a:cs typeface="Georgia"/>
              </a:rPr>
              <a:t>indicar su</a:t>
            </a:r>
            <a:r>
              <a:rPr lang="es-ES" sz="1600" dirty="0">
                <a:solidFill>
                  <a:srgbClr val="333333"/>
                </a:solidFill>
                <a:latin typeface="Georgia"/>
                <a:cs typeface="Georgia"/>
              </a:rPr>
              <a:t> </a:t>
            </a:r>
            <a:r>
              <a:rPr lang="es-ES" sz="1600" spc="-5" dirty="0">
                <a:solidFill>
                  <a:srgbClr val="333333"/>
                </a:solidFill>
                <a:latin typeface="Georgia"/>
                <a:cs typeface="Georgia"/>
              </a:rPr>
              <a:t>tipo</a:t>
            </a:r>
            <a:r>
              <a:rPr lang="es-ES" sz="1600" dirty="0">
                <a:solidFill>
                  <a:srgbClr val="333333"/>
                </a:solidFill>
                <a:latin typeface="Georgia"/>
                <a:cs typeface="Georgia"/>
              </a:rPr>
              <a:t> </a:t>
            </a:r>
            <a:r>
              <a:rPr lang="es-ES" sz="1600" spc="-5" dirty="0">
                <a:solidFill>
                  <a:srgbClr val="333333"/>
                </a:solidFill>
                <a:latin typeface="Georgia"/>
                <a:cs typeface="Georgia"/>
              </a:rPr>
              <a:t>y no</a:t>
            </a:r>
            <a:r>
              <a:rPr lang="es-ES" sz="1600" dirty="0">
                <a:solidFill>
                  <a:srgbClr val="333333"/>
                </a:solidFill>
                <a:latin typeface="Georgia"/>
                <a:cs typeface="Georgia"/>
              </a:rPr>
              <a:t> </a:t>
            </a:r>
            <a:r>
              <a:rPr lang="es-ES" sz="1600" spc="-5" dirty="0">
                <a:solidFill>
                  <a:srgbClr val="333333"/>
                </a:solidFill>
                <a:latin typeface="Georgia"/>
                <a:cs typeface="Georgia"/>
              </a:rPr>
              <a:t>podrá cambiar</a:t>
            </a:r>
            <a:r>
              <a:rPr lang="es-ES" sz="1600" dirty="0">
                <a:solidFill>
                  <a:srgbClr val="333333"/>
                </a:solidFill>
                <a:latin typeface="Georgia"/>
                <a:cs typeface="Georgia"/>
              </a:rPr>
              <a:t> </a:t>
            </a:r>
            <a:r>
              <a:rPr lang="es-ES" sz="1600" spc="-5" dirty="0">
                <a:solidFill>
                  <a:srgbClr val="333333"/>
                </a:solidFill>
                <a:latin typeface="Georgia"/>
                <a:cs typeface="Georgia"/>
              </a:rPr>
              <a:t>de</a:t>
            </a:r>
            <a:r>
              <a:rPr lang="es-ES" sz="1600" dirty="0">
                <a:solidFill>
                  <a:srgbClr val="333333"/>
                </a:solidFill>
                <a:latin typeface="Georgia"/>
                <a:cs typeface="Georgia"/>
              </a:rPr>
              <a:t> </a:t>
            </a:r>
            <a:r>
              <a:rPr lang="es-ES" sz="1600" spc="-5" dirty="0">
                <a:solidFill>
                  <a:srgbClr val="333333"/>
                </a:solidFill>
                <a:latin typeface="Georgia"/>
                <a:cs typeface="Georgia"/>
              </a:rPr>
              <a:t>un tipo</a:t>
            </a:r>
            <a:r>
              <a:rPr lang="es-ES" sz="1600" dirty="0">
                <a:solidFill>
                  <a:srgbClr val="333333"/>
                </a:solidFill>
                <a:latin typeface="Georgia"/>
                <a:cs typeface="Georgia"/>
              </a:rPr>
              <a:t> </a:t>
            </a:r>
            <a:r>
              <a:rPr lang="es-ES" sz="1600" spc="-5" dirty="0">
                <a:solidFill>
                  <a:srgbClr val="333333"/>
                </a:solidFill>
                <a:latin typeface="Georgia"/>
                <a:cs typeface="Georgia"/>
              </a:rPr>
              <a:t>a otro</a:t>
            </a:r>
            <a:r>
              <a:rPr lang="es-ES" sz="1600" dirty="0">
                <a:solidFill>
                  <a:srgbClr val="333333"/>
                </a:solidFill>
                <a:latin typeface="Georgia"/>
                <a:cs typeface="Georgia"/>
              </a:rPr>
              <a:t> </a:t>
            </a:r>
            <a:r>
              <a:rPr lang="es-ES" sz="1600" spc="-5" dirty="0">
                <a:solidFill>
                  <a:srgbClr val="333333"/>
                </a:solidFill>
                <a:latin typeface="Georgia"/>
                <a:cs typeface="Georgia"/>
              </a:rPr>
              <a:t>a</a:t>
            </a:r>
            <a:r>
              <a:rPr lang="es-ES" sz="1600" dirty="0">
                <a:solidFill>
                  <a:srgbClr val="333333"/>
                </a:solidFill>
                <a:latin typeface="Georgia"/>
                <a:cs typeface="Georgia"/>
              </a:rPr>
              <a:t> </a:t>
            </a:r>
            <a:r>
              <a:rPr lang="es-ES" sz="1600" spc="-5" dirty="0">
                <a:solidFill>
                  <a:srgbClr val="333333"/>
                </a:solidFill>
                <a:latin typeface="Georgia"/>
                <a:cs typeface="Georgia"/>
              </a:rPr>
              <a:t>lo largo</a:t>
            </a:r>
            <a:r>
              <a:rPr lang="es-ES" sz="1600" dirty="0">
                <a:solidFill>
                  <a:srgbClr val="333333"/>
                </a:solidFill>
                <a:latin typeface="Georgia"/>
                <a:cs typeface="Georgia"/>
              </a:rPr>
              <a:t> </a:t>
            </a:r>
            <a:r>
              <a:rPr lang="es-ES" sz="1600" spc="-5" dirty="0">
                <a:solidFill>
                  <a:srgbClr val="333333"/>
                </a:solidFill>
                <a:latin typeface="Georgia"/>
                <a:cs typeface="Georgia"/>
              </a:rPr>
              <a:t>de la </a:t>
            </a:r>
            <a:r>
              <a:rPr lang="es-ES" sz="1600" dirty="0">
                <a:solidFill>
                  <a:srgbClr val="333333"/>
                </a:solidFill>
                <a:latin typeface="Georgia"/>
                <a:cs typeface="Georgia"/>
              </a:rPr>
              <a:t> </a:t>
            </a:r>
            <a:r>
              <a:rPr lang="es-ES" sz="1600" spc="-5" dirty="0">
                <a:solidFill>
                  <a:srgbClr val="333333"/>
                </a:solidFill>
                <a:latin typeface="Georgia"/>
                <a:cs typeface="Georgia"/>
              </a:rPr>
              <a:t>ejecución</a:t>
            </a:r>
            <a:r>
              <a:rPr lang="es-ES" sz="1600" dirty="0">
                <a:solidFill>
                  <a:srgbClr val="333333"/>
                </a:solidFill>
                <a:latin typeface="Georgia"/>
                <a:cs typeface="Georgia"/>
              </a:rPr>
              <a:t> </a:t>
            </a:r>
            <a:r>
              <a:rPr lang="es-ES" sz="1600" spc="-5" dirty="0">
                <a:solidFill>
                  <a:srgbClr val="333333"/>
                </a:solidFill>
                <a:latin typeface="Georgia"/>
                <a:cs typeface="Georgia"/>
              </a:rPr>
              <a:t>del</a:t>
            </a:r>
            <a:r>
              <a:rPr lang="es-ES" sz="1600" dirty="0">
                <a:solidFill>
                  <a:srgbClr val="333333"/>
                </a:solidFill>
                <a:latin typeface="Georgia"/>
                <a:cs typeface="Georgia"/>
              </a:rPr>
              <a:t> </a:t>
            </a:r>
            <a:r>
              <a:rPr lang="es-ES" sz="1600" spc="-5" dirty="0">
                <a:solidFill>
                  <a:srgbClr val="333333"/>
                </a:solidFill>
                <a:latin typeface="Georgia"/>
                <a:cs typeface="Georgia"/>
              </a:rPr>
              <a:t>programa.</a:t>
            </a:r>
            <a:r>
              <a:rPr lang="es-ES" sz="1600" spc="5" dirty="0">
                <a:solidFill>
                  <a:srgbClr val="333333"/>
                </a:solidFill>
                <a:latin typeface="Georgia"/>
                <a:cs typeface="Georgia"/>
              </a:rPr>
              <a:t> </a:t>
            </a:r>
            <a:r>
              <a:rPr lang="es-ES" sz="1600" spc="-5" dirty="0">
                <a:solidFill>
                  <a:srgbClr val="333333"/>
                </a:solidFill>
                <a:latin typeface="Georgia"/>
                <a:cs typeface="Georgia"/>
              </a:rPr>
              <a:t>Por</a:t>
            </a:r>
            <a:r>
              <a:rPr lang="es-ES" sz="1600" dirty="0">
                <a:solidFill>
                  <a:srgbClr val="333333"/>
                </a:solidFill>
                <a:latin typeface="Georgia"/>
                <a:cs typeface="Georgia"/>
              </a:rPr>
              <a:t> </a:t>
            </a:r>
            <a:r>
              <a:rPr lang="es-ES" sz="1600" spc="-5" dirty="0">
                <a:solidFill>
                  <a:srgbClr val="333333"/>
                </a:solidFill>
                <a:latin typeface="Georgia"/>
                <a:cs typeface="Georgia"/>
              </a:rPr>
              <a:t>su</a:t>
            </a:r>
            <a:r>
              <a:rPr lang="es-ES" sz="1600" spc="5" dirty="0">
                <a:solidFill>
                  <a:srgbClr val="333333"/>
                </a:solidFill>
                <a:latin typeface="Georgia"/>
                <a:cs typeface="Georgia"/>
              </a:rPr>
              <a:t> </a:t>
            </a:r>
            <a:r>
              <a:rPr lang="es-ES" sz="1600" spc="-5" dirty="0">
                <a:solidFill>
                  <a:srgbClr val="333333"/>
                </a:solidFill>
                <a:latin typeface="Georgia"/>
                <a:cs typeface="Georgia"/>
              </a:rPr>
              <a:t>parte</a:t>
            </a:r>
            <a:r>
              <a:rPr lang="es-ES" sz="1600" dirty="0">
                <a:solidFill>
                  <a:srgbClr val="333333"/>
                </a:solidFill>
                <a:latin typeface="Georgia"/>
                <a:cs typeface="Georgia"/>
              </a:rPr>
              <a:t> </a:t>
            </a:r>
            <a:r>
              <a:rPr lang="es-ES" sz="1600" spc="-5" dirty="0" err="1">
                <a:solidFill>
                  <a:srgbClr val="333333"/>
                </a:solidFill>
                <a:latin typeface="Georgia"/>
                <a:cs typeface="Georgia"/>
              </a:rPr>
              <a:t>Javascript</a:t>
            </a:r>
            <a:r>
              <a:rPr lang="es-ES" sz="1600" spc="5" dirty="0">
                <a:solidFill>
                  <a:srgbClr val="333333"/>
                </a:solidFill>
                <a:latin typeface="Georgia"/>
                <a:cs typeface="Georgia"/>
              </a:rPr>
              <a:t> </a:t>
            </a:r>
            <a:r>
              <a:rPr lang="es-ES" sz="1600" spc="-5" dirty="0">
                <a:solidFill>
                  <a:srgbClr val="333333"/>
                </a:solidFill>
                <a:latin typeface="Georgia"/>
                <a:cs typeface="Georgia"/>
              </a:rPr>
              <a:t>no</a:t>
            </a:r>
            <a:r>
              <a:rPr lang="es-ES" sz="1600" dirty="0">
                <a:solidFill>
                  <a:srgbClr val="333333"/>
                </a:solidFill>
                <a:latin typeface="Georgia"/>
                <a:cs typeface="Georgia"/>
              </a:rPr>
              <a:t> </a:t>
            </a:r>
            <a:r>
              <a:rPr lang="es-ES" sz="1600" spc="-5" dirty="0">
                <a:solidFill>
                  <a:srgbClr val="333333"/>
                </a:solidFill>
                <a:latin typeface="Georgia"/>
                <a:cs typeface="Georgia"/>
              </a:rPr>
              <a:t>tiene</a:t>
            </a:r>
            <a:r>
              <a:rPr lang="es-ES" sz="1600" spc="5" dirty="0">
                <a:solidFill>
                  <a:srgbClr val="333333"/>
                </a:solidFill>
                <a:latin typeface="Georgia"/>
                <a:cs typeface="Georgia"/>
              </a:rPr>
              <a:t> </a:t>
            </a:r>
            <a:r>
              <a:rPr lang="es-ES" sz="1600" spc="-5" dirty="0">
                <a:solidFill>
                  <a:srgbClr val="333333"/>
                </a:solidFill>
                <a:latin typeface="Georgia"/>
                <a:cs typeface="Georgia"/>
              </a:rPr>
              <a:t>esta</a:t>
            </a:r>
            <a:r>
              <a:rPr lang="es-ES" sz="1600" dirty="0">
                <a:solidFill>
                  <a:srgbClr val="333333"/>
                </a:solidFill>
                <a:latin typeface="Georgia"/>
                <a:cs typeface="Georgia"/>
              </a:rPr>
              <a:t> </a:t>
            </a:r>
            <a:r>
              <a:rPr lang="es-ES" sz="1600" spc="-5" dirty="0">
                <a:solidFill>
                  <a:srgbClr val="333333"/>
                </a:solidFill>
                <a:latin typeface="Georgia"/>
                <a:cs typeface="Georgia"/>
              </a:rPr>
              <a:t>característica,</a:t>
            </a:r>
            <a:r>
              <a:rPr lang="es-ES" sz="1600" spc="5" dirty="0">
                <a:solidFill>
                  <a:srgbClr val="333333"/>
                </a:solidFill>
                <a:latin typeface="Georgia"/>
                <a:cs typeface="Georgia"/>
              </a:rPr>
              <a:t> </a:t>
            </a:r>
            <a:r>
              <a:rPr lang="es-ES" sz="1600" spc="-5" dirty="0">
                <a:solidFill>
                  <a:srgbClr val="333333"/>
                </a:solidFill>
                <a:latin typeface="Georgia"/>
                <a:cs typeface="Georgia"/>
              </a:rPr>
              <a:t>sino</a:t>
            </a:r>
            <a:r>
              <a:rPr lang="es-ES" sz="1600" dirty="0">
                <a:solidFill>
                  <a:srgbClr val="333333"/>
                </a:solidFill>
                <a:latin typeface="Georgia"/>
                <a:cs typeface="Georgia"/>
              </a:rPr>
              <a:t> </a:t>
            </a:r>
            <a:r>
              <a:rPr lang="es-ES" sz="1600" spc="-5" dirty="0">
                <a:solidFill>
                  <a:srgbClr val="333333"/>
                </a:solidFill>
                <a:latin typeface="Georgia"/>
                <a:cs typeface="Georgia"/>
              </a:rPr>
              <a:t>que</a:t>
            </a:r>
            <a:r>
              <a:rPr lang="es-ES" sz="1600" spc="5" dirty="0">
                <a:solidFill>
                  <a:srgbClr val="333333"/>
                </a:solidFill>
                <a:latin typeface="Georgia"/>
                <a:cs typeface="Georgia"/>
              </a:rPr>
              <a:t> </a:t>
            </a:r>
            <a:r>
              <a:rPr lang="es-ES" sz="1600" spc="-5" dirty="0">
                <a:solidFill>
                  <a:srgbClr val="333333"/>
                </a:solidFill>
                <a:latin typeface="Georgia"/>
                <a:cs typeface="Georgia"/>
              </a:rPr>
              <a:t>es </a:t>
            </a:r>
            <a:r>
              <a:rPr lang="es-ES" sz="1600" dirty="0">
                <a:solidFill>
                  <a:srgbClr val="333333"/>
                </a:solidFill>
                <a:latin typeface="Georgia"/>
                <a:cs typeface="Georgia"/>
              </a:rPr>
              <a:t> </a:t>
            </a:r>
            <a:r>
              <a:rPr lang="es-ES" sz="1600" spc="-5" dirty="0">
                <a:solidFill>
                  <a:srgbClr val="333333"/>
                </a:solidFill>
                <a:latin typeface="Georgia"/>
                <a:cs typeface="Georgia"/>
              </a:rPr>
              <a:t>un lenguaje</a:t>
            </a:r>
            <a:r>
              <a:rPr lang="es-ES" sz="1600" dirty="0">
                <a:solidFill>
                  <a:srgbClr val="333333"/>
                </a:solidFill>
                <a:latin typeface="Georgia"/>
                <a:cs typeface="Georgia"/>
              </a:rPr>
              <a:t> </a:t>
            </a:r>
            <a:r>
              <a:rPr lang="es-ES" sz="1600" spc="-5" dirty="0">
                <a:solidFill>
                  <a:srgbClr val="333333"/>
                </a:solidFill>
                <a:latin typeface="Georgia"/>
                <a:cs typeface="Georgia"/>
              </a:rPr>
              <a:t>de</a:t>
            </a:r>
            <a:r>
              <a:rPr lang="es-ES" sz="1600" dirty="0">
                <a:solidFill>
                  <a:srgbClr val="333333"/>
                </a:solidFill>
                <a:latin typeface="Georgia"/>
                <a:cs typeface="Georgia"/>
              </a:rPr>
              <a:t> </a:t>
            </a:r>
            <a:r>
              <a:rPr lang="es-ES" sz="1600" spc="-5" dirty="0">
                <a:solidFill>
                  <a:srgbClr val="333333"/>
                </a:solidFill>
                <a:latin typeface="Georgia"/>
                <a:cs typeface="Georgia"/>
              </a:rPr>
              <a:t>tipado</a:t>
            </a:r>
            <a:r>
              <a:rPr lang="es-ES" sz="1600" dirty="0">
                <a:solidFill>
                  <a:srgbClr val="333333"/>
                </a:solidFill>
                <a:latin typeface="Georgia"/>
                <a:cs typeface="Georgia"/>
              </a:rPr>
              <a:t> </a:t>
            </a:r>
            <a:r>
              <a:rPr lang="es-ES" sz="1600" spc="-5" dirty="0">
                <a:solidFill>
                  <a:srgbClr val="333333"/>
                </a:solidFill>
                <a:latin typeface="Georgia"/>
                <a:cs typeface="Georgia"/>
              </a:rPr>
              <a:t>dinámico</a:t>
            </a:r>
            <a:r>
              <a:rPr lang="es-ES" sz="1600" dirty="0">
                <a:solidFill>
                  <a:srgbClr val="333333"/>
                </a:solidFill>
                <a:latin typeface="Georgia"/>
                <a:cs typeface="Georgia"/>
              </a:rPr>
              <a:t> </a:t>
            </a:r>
            <a:r>
              <a:rPr lang="es-ES" sz="1600" spc="-5" dirty="0">
                <a:solidFill>
                  <a:srgbClr val="333333"/>
                </a:solidFill>
                <a:latin typeface="Georgia"/>
                <a:cs typeface="Georgia"/>
              </a:rPr>
              <a:t>(o levemente</a:t>
            </a:r>
            <a:r>
              <a:rPr lang="es-ES" sz="1600" dirty="0">
                <a:solidFill>
                  <a:srgbClr val="333333"/>
                </a:solidFill>
                <a:latin typeface="Georgia"/>
                <a:cs typeface="Georgia"/>
              </a:rPr>
              <a:t> </a:t>
            </a:r>
            <a:r>
              <a:rPr lang="es-ES" sz="1600" spc="-5" dirty="0">
                <a:solidFill>
                  <a:srgbClr val="333333"/>
                </a:solidFill>
                <a:latin typeface="Georgia"/>
                <a:cs typeface="Georgia"/>
              </a:rPr>
              <a:t>tipado)</a:t>
            </a:r>
            <a:r>
              <a:rPr lang="es-ES" sz="1600" dirty="0">
                <a:solidFill>
                  <a:srgbClr val="333333"/>
                </a:solidFill>
                <a:latin typeface="Georgia"/>
                <a:cs typeface="Georgia"/>
              </a:rPr>
              <a:t> </a:t>
            </a:r>
            <a:r>
              <a:rPr lang="es-ES" sz="1600" spc="-5" dirty="0">
                <a:solidFill>
                  <a:srgbClr val="333333"/>
                </a:solidFill>
                <a:latin typeface="Georgia"/>
                <a:cs typeface="Georgia"/>
              </a:rPr>
              <a:t>y</a:t>
            </a:r>
            <a:r>
              <a:rPr lang="es-ES" sz="1600" dirty="0">
                <a:solidFill>
                  <a:srgbClr val="333333"/>
                </a:solidFill>
                <a:latin typeface="Georgia"/>
                <a:cs typeface="Georgia"/>
              </a:rPr>
              <a:t> </a:t>
            </a:r>
            <a:r>
              <a:rPr lang="es-ES" sz="1600" spc="-5" dirty="0">
                <a:solidFill>
                  <a:srgbClr val="333333"/>
                </a:solidFill>
                <a:latin typeface="Georgia"/>
                <a:cs typeface="Georgia"/>
              </a:rPr>
              <a:t>podemos</a:t>
            </a:r>
            <a:r>
              <a:rPr lang="es-ES" sz="1600" dirty="0">
                <a:solidFill>
                  <a:srgbClr val="333333"/>
                </a:solidFill>
                <a:latin typeface="Georgia"/>
                <a:cs typeface="Georgia"/>
              </a:rPr>
              <a:t> </a:t>
            </a:r>
            <a:r>
              <a:rPr lang="es-ES" sz="1600" spc="-5" dirty="0">
                <a:solidFill>
                  <a:srgbClr val="333333"/>
                </a:solidFill>
                <a:latin typeface="Georgia"/>
                <a:cs typeface="Georgia"/>
              </a:rPr>
              <a:t>meter en</a:t>
            </a:r>
            <a:r>
              <a:rPr lang="es-ES" sz="1600" dirty="0">
                <a:solidFill>
                  <a:srgbClr val="333333"/>
                </a:solidFill>
                <a:latin typeface="Georgia"/>
                <a:cs typeface="Georgia"/>
              </a:rPr>
              <a:t> </a:t>
            </a:r>
            <a:r>
              <a:rPr lang="es-ES" sz="1600" spc="-5" dirty="0">
                <a:solidFill>
                  <a:srgbClr val="333333"/>
                </a:solidFill>
                <a:latin typeface="Georgia"/>
                <a:cs typeface="Georgia"/>
              </a:rPr>
              <a:t>una</a:t>
            </a:r>
            <a:r>
              <a:rPr lang="es-ES" sz="1600" dirty="0">
                <a:solidFill>
                  <a:srgbClr val="333333"/>
                </a:solidFill>
                <a:latin typeface="Georgia"/>
                <a:cs typeface="Georgia"/>
              </a:rPr>
              <a:t> </a:t>
            </a:r>
            <a:r>
              <a:rPr lang="es-ES" sz="1600" spc="-5" dirty="0">
                <a:solidFill>
                  <a:srgbClr val="333333"/>
                </a:solidFill>
                <a:latin typeface="Georgia"/>
                <a:cs typeface="Georgia"/>
              </a:rPr>
              <a:t>variable </a:t>
            </a:r>
            <a:r>
              <a:rPr lang="es-ES" sz="1600" dirty="0">
                <a:solidFill>
                  <a:srgbClr val="333333"/>
                </a:solidFill>
                <a:latin typeface="Georgia"/>
                <a:cs typeface="Georgia"/>
              </a:rPr>
              <a:t> </a:t>
            </a:r>
            <a:r>
              <a:rPr lang="es-ES" sz="1600" spc="-5" dirty="0">
                <a:solidFill>
                  <a:srgbClr val="333333"/>
                </a:solidFill>
                <a:latin typeface="Georgia"/>
                <a:cs typeface="Georgia"/>
              </a:rPr>
              <a:t>la información</a:t>
            </a:r>
            <a:r>
              <a:rPr lang="es-ES" sz="1600" dirty="0">
                <a:solidFill>
                  <a:srgbClr val="333333"/>
                </a:solidFill>
                <a:latin typeface="Georgia"/>
                <a:cs typeface="Georgia"/>
              </a:rPr>
              <a:t> </a:t>
            </a:r>
            <a:r>
              <a:rPr lang="es-ES" sz="1600" spc="-5" dirty="0">
                <a:solidFill>
                  <a:srgbClr val="333333"/>
                </a:solidFill>
                <a:latin typeface="Georgia"/>
                <a:cs typeface="Georgia"/>
              </a:rPr>
              <a:t>que deseemos,</a:t>
            </a:r>
            <a:r>
              <a:rPr lang="es-ES" sz="1600" dirty="0">
                <a:solidFill>
                  <a:srgbClr val="333333"/>
                </a:solidFill>
                <a:latin typeface="Georgia"/>
                <a:cs typeface="Georgia"/>
              </a:rPr>
              <a:t> </a:t>
            </a:r>
            <a:r>
              <a:rPr lang="es-ES" sz="1600" spc="-5" dirty="0">
                <a:solidFill>
                  <a:srgbClr val="333333"/>
                </a:solidFill>
                <a:latin typeface="Georgia"/>
                <a:cs typeface="Georgia"/>
              </a:rPr>
              <a:t>independientemente</a:t>
            </a:r>
            <a:r>
              <a:rPr lang="es-ES" sz="1600" dirty="0">
                <a:solidFill>
                  <a:srgbClr val="333333"/>
                </a:solidFill>
                <a:latin typeface="Georgia"/>
                <a:cs typeface="Georgia"/>
              </a:rPr>
              <a:t> </a:t>
            </a:r>
            <a:r>
              <a:rPr lang="es-ES" sz="1600" spc="-5" dirty="0">
                <a:solidFill>
                  <a:srgbClr val="333333"/>
                </a:solidFill>
                <a:latin typeface="Georgia"/>
                <a:cs typeface="Georgia"/>
              </a:rPr>
              <a:t>del tipo</a:t>
            </a:r>
            <a:r>
              <a:rPr lang="es-ES" sz="1600" dirty="0">
                <a:solidFill>
                  <a:srgbClr val="333333"/>
                </a:solidFill>
                <a:latin typeface="Georgia"/>
                <a:cs typeface="Georgia"/>
              </a:rPr>
              <a:t> </a:t>
            </a:r>
            <a:r>
              <a:rPr lang="es-ES" sz="1600" spc="-5" dirty="0">
                <a:solidFill>
                  <a:srgbClr val="333333"/>
                </a:solidFill>
                <a:latin typeface="Georgia"/>
                <a:cs typeface="Georgia"/>
              </a:rPr>
              <a:t>de ésta.</a:t>
            </a:r>
            <a:r>
              <a:rPr lang="es-ES" sz="1600" dirty="0">
                <a:solidFill>
                  <a:srgbClr val="333333"/>
                </a:solidFill>
                <a:latin typeface="Georgia"/>
                <a:cs typeface="Georgia"/>
              </a:rPr>
              <a:t> </a:t>
            </a:r>
            <a:r>
              <a:rPr lang="es-ES" sz="1600" spc="-5" dirty="0">
                <a:solidFill>
                  <a:srgbClr val="333333"/>
                </a:solidFill>
                <a:latin typeface="Georgia"/>
                <a:cs typeface="Georgia"/>
              </a:rPr>
              <a:t>Además,</a:t>
            </a:r>
            <a:r>
              <a:rPr lang="es-ES" sz="1600" dirty="0">
                <a:solidFill>
                  <a:srgbClr val="333333"/>
                </a:solidFill>
                <a:latin typeface="Georgia"/>
                <a:cs typeface="Georgia"/>
              </a:rPr>
              <a:t> </a:t>
            </a:r>
            <a:r>
              <a:rPr lang="es-ES" sz="1600" spc="-5" dirty="0">
                <a:solidFill>
                  <a:srgbClr val="333333"/>
                </a:solidFill>
                <a:latin typeface="Georgia"/>
                <a:cs typeface="Georgia"/>
              </a:rPr>
              <a:t>podremos </a:t>
            </a:r>
            <a:r>
              <a:rPr lang="es-ES" sz="1600" spc="-300" dirty="0">
                <a:solidFill>
                  <a:srgbClr val="333333"/>
                </a:solidFill>
                <a:latin typeface="Georgia"/>
                <a:cs typeface="Georgia"/>
              </a:rPr>
              <a:t> </a:t>
            </a:r>
            <a:r>
              <a:rPr lang="es-ES" sz="1600" spc="-5" dirty="0">
                <a:solidFill>
                  <a:srgbClr val="333333"/>
                </a:solidFill>
                <a:latin typeface="Georgia"/>
                <a:cs typeface="Georgia"/>
              </a:rPr>
              <a:t>cambiar el tipo de dato de una </a:t>
            </a:r>
            <a:r>
              <a:rPr lang="es-ES" sz="1600" spc="-5" dirty="0" err="1">
                <a:solidFill>
                  <a:srgbClr val="333333"/>
                </a:solidFill>
                <a:latin typeface="Georgia"/>
                <a:cs typeface="Georgia"/>
              </a:rPr>
              <a:t>varible</a:t>
            </a:r>
            <a:r>
              <a:rPr lang="es-ES" sz="1600" spc="-5" dirty="0">
                <a:solidFill>
                  <a:srgbClr val="333333"/>
                </a:solidFill>
                <a:latin typeface="Georgia"/>
                <a:cs typeface="Georgia"/>
              </a:rPr>
              <a:t> cuando queramos</a:t>
            </a:r>
            <a:endParaRPr lang="es-ES" sz="1600" dirty="0"/>
          </a:p>
        </p:txBody>
      </p:sp>
    </p:spTree>
    <p:extLst>
      <p:ext uri="{BB962C8B-B14F-4D97-AF65-F5344CB8AC3E}">
        <p14:creationId xmlns:p14="http://schemas.microsoft.com/office/powerpoint/2010/main" val="13015845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50D277-2393-47E2-B1BD-E50B154D6FA4}"/>
              </a:ext>
            </a:extLst>
          </p:cNvPr>
          <p:cNvSpPr txBox="1"/>
          <p:nvPr/>
        </p:nvSpPr>
        <p:spPr>
          <a:xfrm>
            <a:off x="1560326" y="1143626"/>
            <a:ext cx="10284343" cy="4860305"/>
          </a:xfrm>
          <a:prstGeom prst="rect">
            <a:avLst/>
          </a:prstGeom>
          <a:noFill/>
        </p:spPr>
        <p:txBody>
          <a:bodyPr wrap="square">
            <a:spAutoFit/>
          </a:bodyPr>
          <a:lstStyle/>
          <a:p>
            <a:pPr marL="12700">
              <a:lnSpc>
                <a:spcPct val="150000"/>
              </a:lnSpc>
              <a:spcBef>
                <a:spcPts val="100"/>
              </a:spcBef>
              <a:tabLst>
                <a:tab pos="6908165" algn="l"/>
              </a:tabLst>
            </a:pPr>
            <a:r>
              <a:rPr lang="es-ES" sz="1600" u="sng" spc="-5" dirty="0">
                <a:solidFill>
                  <a:srgbClr val="5C5822"/>
                </a:solidFill>
                <a:uFill>
                  <a:solidFill>
                    <a:srgbClr val="5C5822"/>
                  </a:solidFill>
                </a:uFill>
                <a:latin typeface="Trebuchet MS"/>
                <a:cs typeface="Trebuchet MS"/>
              </a:rPr>
              <a:t>Diferencias</a:t>
            </a:r>
            <a:r>
              <a:rPr lang="es-ES" sz="1600" u="sng" spc="-20" dirty="0">
                <a:solidFill>
                  <a:srgbClr val="5C5822"/>
                </a:solidFill>
                <a:uFill>
                  <a:solidFill>
                    <a:srgbClr val="5C5822"/>
                  </a:solidFill>
                </a:uFill>
                <a:latin typeface="Trebuchet MS"/>
                <a:cs typeface="Trebuchet MS"/>
              </a:rPr>
              <a:t> </a:t>
            </a:r>
            <a:r>
              <a:rPr lang="es-ES" sz="1600" u="sng" spc="-5" dirty="0">
                <a:solidFill>
                  <a:srgbClr val="5C5822"/>
                </a:solidFill>
                <a:uFill>
                  <a:solidFill>
                    <a:srgbClr val="5C5822"/>
                  </a:solidFill>
                </a:uFill>
                <a:latin typeface="Trebuchet MS"/>
                <a:cs typeface="Trebuchet MS"/>
              </a:rPr>
              <a:t>entre</a:t>
            </a:r>
            <a:r>
              <a:rPr lang="es-ES" sz="1600" u="sng" spc="-15" dirty="0">
                <a:solidFill>
                  <a:srgbClr val="5C5822"/>
                </a:solidFill>
                <a:uFill>
                  <a:solidFill>
                    <a:srgbClr val="5C5822"/>
                  </a:solidFill>
                </a:uFill>
                <a:latin typeface="Trebuchet MS"/>
                <a:cs typeface="Trebuchet MS"/>
              </a:rPr>
              <a:t> </a:t>
            </a:r>
            <a:r>
              <a:rPr lang="es-ES" sz="1600" u="sng" spc="-5" dirty="0">
                <a:solidFill>
                  <a:srgbClr val="5C5822"/>
                </a:solidFill>
                <a:uFill>
                  <a:solidFill>
                    <a:srgbClr val="5C5822"/>
                  </a:solidFill>
                </a:uFill>
                <a:latin typeface="Trebuchet MS"/>
                <a:cs typeface="Trebuchet MS"/>
              </a:rPr>
              <a:t>Java</a:t>
            </a:r>
            <a:r>
              <a:rPr lang="es-ES" sz="1600" u="sng" spc="-15" dirty="0">
                <a:solidFill>
                  <a:srgbClr val="5C5822"/>
                </a:solidFill>
                <a:uFill>
                  <a:solidFill>
                    <a:srgbClr val="5C5822"/>
                  </a:solidFill>
                </a:uFill>
                <a:latin typeface="Trebuchet MS"/>
                <a:cs typeface="Trebuchet MS"/>
              </a:rPr>
              <a:t> </a:t>
            </a:r>
            <a:r>
              <a:rPr lang="es-ES" sz="1600" u="sng" spc="-5" dirty="0">
                <a:solidFill>
                  <a:srgbClr val="5C5822"/>
                </a:solidFill>
                <a:uFill>
                  <a:solidFill>
                    <a:srgbClr val="5C5822"/>
                  </a:solidFill>
                </a:uFill>
                <a:latin typeface="Trebuchet MS"/>
                <a:cs typeface="Trebuchet MS"/>
              </a:rPr>
              <a:t>y</a:t>
            </a:r>
            <a:r>
              <a:rPr lang="es-ES" sz="1600" u="sng" spc="-15" dirty="0">
                <a:solidFill>
                  <a:srgbClr val="5C5822"/>
                </a:solidFill>
                <a:uFill>
                  <a:solidFill>
                    <a:srgbClr val="5C5822"/>
                  </a:solidFill>
                </a:uFill>
                <a:latin typeface="Trebuchet MS"/>
                <a:cs typeface="Trebuchet MS"/>
              </a:rPr>
              <a:t> </a:t>
            </a:r>
            <a:r>
              <a:rPr lang="es-ES" sz="1600" u="sng" spc="-5" dirty="0" err="1">
                <a:solidFill>
                  <a:srgbClr val="5C5822"/>
                </a:solidFill>
                <a:uFill>
                  <a:solidFill>
                    <a:srgbClr val="5C5822"/>
                  </a:solidFill>
                </a:uFill>
                <a:latin typeface="Trebuchet MS"/>
                <a:cs typeface="Trebuchet MS"/>
              </a:rPr>
              <a:t>Javascript</a:t>
            </a:r>
            <a:r>
              <a:rPr lang="es-ES" sz="1600" u="sng" spc="-5" dirty="0">
                <a:solidFill>
                  <a:srgbClr val="5C5822"/>
                </a:solidFill>
                <a:uFill>
                  <a:solidFill>
                    <a:srgbClr val="5C5822"/>
                  </a:solidFill>
                </a:uFill>
                <a:latin typeface="Trebuchet MS"/>
                <a:cs typeface="Trebuchet MS"/>
              </a:rPr>
              <a:t>	</a:t>
            </a:r>
          </a:p>
          <a:p>
            <a:pPr marL="520700">
              <a:lnSpc>
                <a:spcPct val="150000"/>
              </a:lnSpc>
              <a:spcBef>
                <a:spcPts val="1200"/>
              </a:spcBef>
            </a:pPr>
            <a:r>
              <a:rPr lang="es-ES" sz="1600" b="1" spc="-5" dirty="0">
                <a:solidFill>
                  <a:srgbClr val="333333"/>
                </a:solidFill>
                <a:latin typeface="Georgia"/>
                <a:cs typeface="Georgia"/>
              </a:rPr>
              <a:t>Lenguaje</a:t>
            </a:r>
            <a:r>
              <a:rPr lang="es-ES" sz="1600" b="1" spc="-10" dirty="0">
                <a:solidFill>
                  <a:srgbClr val="333333"/>
                </a:solidFill>
                <a:latin typeface="Georgia"/>
                <a:cs typeface="Georgia"/>
              </a:rPr>
              <a:t> </a:t>
            </a:r>
            <a:r>
              <a:rPr lang="es-ES" sz="1600" b="1" spc="-5" dirty="0">
                <a:solidFill>
                  <a:srgbClr val="333333"/>
                </a:solidFill>
                <a:latin typeface="Georgia"/>
                <a:cs typeface="Georgia"/>
              </a:rPr>
              <a:t>abierto</a:t>
            </a:r>
            <a:r>
              <a:rPr lang="es-ES" sz="1600" b="1" spc="-10" dirty="0">
                <a:solidFill>
                  <a:srgbClr val="333333"/>
                </a:solidFill>
                <a:latin typeface="Georgia"/>
                <a:cs typeface="Georgia"/>
              </a:rPr>
              <a:t> </a:t>
            </a:r>
            <a:r>
              <a:rPr lang="es-ES" sz="1600" b="1" dirty="0">
                <a:solidFill>
                  <a:srgbClr val="333333"/>
                </a:solidFill>
                <a:latin typeface="Georgia"/>
                <a:cs typeface="Georgia"/>
              </a:rPr>
              <a:t>/</a:t>
            </a:r>
            <a:r>
              <a:rPr lang="es-ES" sz="1600" b="1" spc="-10" dirty="0">
                <a:solidFill>
                  <a:srgbClr val="333333"/>
                </a:solidFill>
                <a:latin typeface="Georgia"/>
                <a:cs typeface="Georgia"/>
              </a:rPr>
              <a:t> </a:t>
            </a:r>
            <a:r>
              <a:rPr lang="es-ES" sz="1600" b="1" spc="-5" dirty="0">
                <a:solidFill>
                  <a:srgbClr val="333333"/>
                </a:solidFill>
                <a:latin typeface="Georgia"/>
                <a:cs typeface="Georgia"/>
              </a:rPr>
              <a:t>lenguaje</a:t>
            </a:r>
            <a:r>
              <a:rPr lang="es-ES" sz="1600" b="1" spc="-10" dirty="0">
                <a:solidFill>
                  <a:srgbClr val="333333"/>
                </a:solidFill>
                <a:latin typeface="Georgia"/>
                <a:cs typeface="Georgia"/>
              </a:rPr>
              <a:t> </a:t>
            </a:r>
            <a:r>
              <a:rPr lang="es-ES" sz="1600" b="1" spc="-5" dirty="0">
                <a:solidFill>
                  <a:srgbClr val="333333"/>
                </a:solidFill>
                <a:latin typeface="Georgia"/>
                <a:cs typeface="Georgia"/>
              </a:rPr>
              <a:t>propietario</a:t>
            </a:r>
            <a:endParaRPr lang="es-ES" sz="1600" b="1" dirty="0">
              <a:latin typeface="Georgia"/>
              <a:cs typeface="Georgia"/>
            </a:endParaRPr>
          </a:p>
          <a:p>
            <a:pPr marL="520700" marR="135890">
              <a:lnSpc>
                <a:spcPct val="150000"/>
              </a:lnSpc>
              <a:spcBef>
                <a:spcPts val="240"/>
              </a:spcBef>
            </a:pPr>
            <a:r>
              <a:rPr lang="es-ES" sz="1600" b="1" spc="-5" dirty="0">
                <a:solidFill>
                  <a:srgbClr val="333333"/>
                </a:solidFill>
                <a:latin typeface="Georgia"/>
                <a:cs typeface="Georgia"/>
              </a:rPr>
              <a:t>Otras características.</a:t>
            </a:r>
            <a:r>
              <a:rPr lang="es-ES" sz="1600" b="1" dirty="0">
                <a:solidFill>
                  <a:srgbClr val="333333"/>
                </a:solidFill>
                <a:latin typeface="Georgia"/>
                <a:cs typeface="Georgia"/>
              </a:rPr>
              <a:t> </a:t>
            </a:r>
            <a:r>
              <a:rPr lang="es-ES" sz="1600" spc="-5" dirty="0">
                <a:solidFill>
                  <a:srgbClr val="333333"/>
                </a:solidFill>
                <a:latin typeface="Georgia"/>
                <a:cs typeface="Georgia"/>
              </a:rPr>
              <a:t>Como</a:t>
            </a:r>
            <a:r>
              <a:rPr lang="es-ES" sz="1600" dirty="0">
                <a:solidFill>
                  <a:srgbClr val="333333"/>
                </a:solidFill>
                <a:latin typeface="Georgia"/>
                <a:cs typeface="Georgia"/>
              </a:rPr>
              <a:t> </a:t>
            </a:r>
            <a:r>
              <a:rPr lang="es-ES" sz="1600" spc="-5" dirty="0">
                <a:solidFill>
                  <a:srgbClr val="333333"/>
                </a:solidFill>
                <a:latin typeface="Georgia"/>
                <a:cs typeface="Georgia"/>
              </a:rPr>
              <a:t>vemos,</a:t>
            </a:r>
            <a:r>
              <a:rPr lang="es-ES" sz="1600" dirty="0">
                <a:solidFill>
                  <a:srgbClr val="333333"/>
                </a:solidFill>
                <a:latin typeface="Georgia"/>
                <a:cs typeface="Georgia"/>
              </a:rPr>
              <a:t> </a:t>
            </a:r>
            <a:r>
              <a:rPr lang="es-ES" sz="1600" spc="-5" dirty="0">
                <a:solidFill>
                  <a:srgbClr val="333333"/>
                </a:solidFill>
                <a:latin typeface="Georgia"/>
                <a:cs typeface="Georgia"/>
              </a:rPr>
              <a:t>Java es</a:t>
            </a:r>
            <a:r>
              <a:rPr lang="es-ES" sz="1600" dirty="0">
                <a:solidFill>
                  <a:srgbClr val="333333"/>
                </a:solidFill>
                <a:latin typeface="Georgia"/>
                <a:cs typeface="Georgia"/>
              </a:rPr>
              <a:t> </a:t>
            </a:r>
            <a:r>
              <a:rPr lang="es-ES" sz="1600" spc="-5" dirty="0">
                <a:solidFill>
                  <a:srgbClr val="333333"/>
                </a:solidFill>
                <a:latin typeface="Georgia"/>
                <a:cs typeface="Georgia"/>
              </a:rPr>
              <a:t>mucho</a:t>
            </a:r>
            <a:r>
              <a:rPr lang="es-ES" sz="1600" dirty="0">
                <a:solidFill>
                  <a:srgbClr val="333333"/>
                </a:solidFill>
                <a:latin typeface="Georgia"/>
                <a:cs typeface="Georgia"/>
              </a:rPr>
              <a:t> </a:t>
            </a:r>
            <a:r>
              <a:rPr lang="es-ES" sz="1600" spc="-5" dirty="0">
                <a:solidFill>
                  <a:srgbClr val="333333"/>
                </a:solidFill>
                <a:latin typeface="Georgia"/>
                <a:cs typeface="Georgia"/>
              </a:rPr>
              <a:t>más</a:t>
            </a:r>
            <a:r>
              <a:rPr lang="es-ES" sz="1600" dirty="0">
                <a:solidFill>
                  <a:srgbClr val="333333"/>
                </a:solidFill>
                <a:latin typeface="Georgia"/>
                <a:cs typeface="Georgia"/>
              </a:rPr>
              <a:t> </a:t>
            </a:r>
            <a:r>
              <a:rPr lang="es-ES" sz="1600" spc="-5" dirty="0">
                <a:solidFill>
                  <a:srgbClr val="333333"/>
                </a:solidFill>
                <a:latin typeface="Georgia"/>
                <a:cs typeface="Georgia"/>
              </a:rPr>
              <a:t>complejo, aunque</a:t>
            </a:r>
            <a:r>
              <a:rPr lang="es-ES" sz="1600" dirty="0">
                <a:solidFill>
                  <a:srgbClr val="333333"/>
                </a:solidFill>
                <a:latin typeface="Georgia"/>
                <a:cs typeface="Georgia"/>
              </a:rPr>
              <a:t> </a:t>
            </a:r>
            <a:r>
              <a:rPr lang="es-ES" sz="1600" spc="-5" dirty="0">
                <a:solidFill>
                  <a:srgbClr val="333333"/>
                </a:solidFill>
                <a:latin typeface="Georgia"/>
                <a:cs typeface="Georgia"/>
              </a:rPr>
              <a:t>también</a:t>
            </a:r>
            <a:r>
              <a:rPr lang="es-ES" sz="1600" dirty="0">
                <a:solidFill>
                  <a:srgbClr val="333333"/>
                </a:solidFill>
                <a:latin typeface="Georgia"/>
                <a:cs typeface="Georgia"/>
              </a:rPr>
              <a:t> </a:t>
            </a:r>
            <a:r>
              <a:rPr lang="es-ES" sz="1600" spc="-5" dirty="0">
                <a:solidFill>
                  <a:srgbClr val="333333"/>
                </a:solidFill>
                <a:latin typeface="Georgia"/>
                <a:cs typeface="Georgia"/>
              </a:rPr>
              <a:t>más </a:t>
            </a:r>
            <a:r>
              <a:rPr lang="es-ES" sz="1600" dirty="0">
                <a:solidFill>
                  <a:srgbClr val="333333"/>
                </a:solidFill>
                <a:latin typeface="Georgia"/>
                <a:cs typeface="Georgia"/>
              </a:rPr>
              <a:t> </a:t>
            </a:r>
            <a:r>
              <a:rPr lang="es-ES" sz="1600" spc="-5" dirty="0">
                <a:solidFill>
                  <a:srgbClr val="333333"/>
                </a:solidFill>
                <a:latin typeface="Georgia"/>
                <a:cs typeface="Georgia"/>
              </a:rPr>
              <a:t>potente</a:t>
            </a:r>
            <a:r>
              <a:rPr lang="es-ES" sz="1600" dirty="0">
                <a:solidFill>
                  <a:srgbClr val="333333"/>
                </a:solidFill>
                <a:latin typeface="Georgia"/>
                <a:cs typeface="Georgia"/>
              </a:rPr>
              <a:t> </a:t>
            </a:r>
            <a:r>
              <a:rPr lang="es-ES" sz="1600" spc="-5" dirty="0">
                <a:solidFill>
                  <a:srgbClr val="333333"/>
                </a:solidFill>
                <a:latin typeface="Georgia"/>
                <a:cs typeface="Georgia"/>
              </a:rPr>
              <a:t>y</a:t>
            </a:r>
            <a:r>
              <a:rPr lang="es-ES" sz="1600" dirty="0">
                <a:solidFill>
                  <a:srgbClr val="333333"/>
                </a:solidFill>
                <a:latin typeface="Georgia"/>
                <a:cs typeface="Georgia"/>
              </a:rPr>
              <a:t> </a:t>
            </a:r>
            <a:r>
              <a:rPr lang="es-ES" sz="1600" spc="-5" dirty="0">
                <a:solidFill>
                  <a:srgbClr val="333333"/>
                </a:solidFill>
                <a:latin typeface="Georgia"/>
                <a:cs typeface="Georgia"/>
              </a:rPr>
              <a:t>robusto.</a:t>
            </a:r>
            <a:r>
              <a:rPr lang="es-ES" sz="1600" dirty="0">
                <a:solidFill>
                  <a:srgbClr val="333333"/>
                </a:solidFill>
                <a:latin typeface="Georgia"/>
                <a:cs typeface="Georgia"/>
              </a:rPr>
              <a:t> </a:t>
            </a:r>
            <a:r>
              <a:rPr lang="es-ES" sz="1600" spc="-5" dirty="0">
                <a:solidFill>
                  <a:srgbClr val="333333"/>
                </a:solidFill>
                <a:latin typeface="Georgia"/>
                <a:cs typeface="Georgia"/>
              </a:rPr>
              <a:t>De</a:t>
            </a:r>
            <a:r>
              <a:rPr lang="es-ES" sz="1600" dirty="0">
                <a:solidFill>
                  <a:srgbClr val="333333"/>
                </a:solidFill>
                <a:latin typeface="Georgia"/>
                <a:cs typeface="Georgia"/>
              </a:rPr>
              <a:t> </a:t>
            </a:r>
            <a:r>
              <a:rPr lang="es-ES" sz="1600" spc="-5" dirty="0">
                <a:solidFill>
                  <a:srgbClr val="333333"/>
                </a:solidFill>
                <a:latin typeface="Georgia"/>
                <a:cs typeface="Georgia"/>
              </a:rPr>
              <a:t>entrada</a:t>
            </a:r>
            <a:r>
              <a:rPr lang="es-ES" sz="1600" dirty="0">
                <a:solidFill>
                  <a:srgbClr val="333333"/>
                </a:solidFill>
                <a:latin typeface="Georgia"/>
                <a:cs typeface="Georgia"/>
              </a:rPr>
              <a:t> </a:t>
            </a:r>
            <a:r>
              <a:rPr lang="es-ES" sz="1600" spc="-5" dirty="0">
                <a:solidFill>
                  <a:srgbClr val="333333"/>
                </a:solidFill>
                <a:latin typeface="Georgia"/>
                <a:cs typeface="Georgia"/>
              </a:rPr>
              <a:t>Java</a:t>
            </a:r>
            <a:r>
              <a:rPr lang="es-ES" sz="1600" dirty="0">
                <a:solidFill>
                  <a:srgbClr val="333333"/>
                </a:solidFill>
                <a:latin typeface="Georgia"/>
                <a:cs typeface="Georgia"/>
              </a:rPr>
              <a:t> </a:t>
            </a:r>
            <a:r>
              <a:rPr lang="es-ES" sz="1600" spc="-5" dirty="0">
                <a:solidFill>
                  <a:srgbClr val="333333"/>
                </a:solidFill>
                <a:latin typeface="Georgia"/>
                <a:cs typeface="Georgia"/>
              </a:rPr>
              <a:t>tiene</a:t>
            </a:r>
            <a:r>
              <a:rPr lang="es-ES" sz="1600" dirty="0">
                <a:solidFill>
                  <a:srgbClr val="333333"/>
                </a:solidFill>
                <a:latin typeface="Georgia"/>
                <a:cs typeface="Georgia"/>
              </a:rPr>
              <a:t> </a:t>
            </a:r>
            <a:r>
              <a:rPr lang="es-ES" sz="1600" spc="-5" dirty="0">
                <a:solidFill>
                  <a:srgbClr val="333333"/>
                </a:solidFill>
                <a:latin typeface="Georgia"/>
                <a:cs typeface="Georgia"/>
              </a:rPr>
              <a:t>más</a:t>
            </a:r>
            <a:r>
              <a:rPr lang="es-ES" sz="1600" dirty="0">
                <a:solidFill>
                  <a:srgbClr val="333333"/>
                </a:solidFill>
                <a:latin typeface="Georgia"/>
                <a:cs typeface="Georgia"/>
              </a:rPr>
              <a:t> </a:t>
            </a:r>
            <a:r>
              <a:rPr lang="es-ES" sz="1600" spc="-5" dirty="0">
                <a:solidFill>
                  <a:srgbClr val="333333"/>
                </a:solidFill>
                <a:latin typeface="Georgia"/>
                <a:cs typeface="Georgia"/>
              </a:rPr>
              <a:t>funcionalidades</a:t>
            </a:r>
            <a:r>
              <a:rPr lang="es-ES" sz="1600" spc="5" dirty="0">
                <a:solidFill>
                  <a:srgbClr val="333333"/>
                </a:solidFill>
                <a:latin typeface="Georgia"/>
                <a:cs typeface="Georgia"/>
              </a:rPr>
              <a:t> </a:t>
            </a:r>
            <a:r>
              <a:rPr lang="es-ES" sz="1600" spc="-5" dirty="0">
                <a:solidFill>
                  <a:srgbClr val="333333"/>
                </a:solidFill>
                <a:latin typeface="Georgia"/>
                <a:cs typeface="Georgia"/>
              </a:rPr>
              <a:t>que</a:t>
            </a:r>
            <a:r>
              <a:rPr lang="es-ES" sz="1600" dirty="0">
                <a:solidFill>
                  <a:srgbClr val="333333"/>
                </a:solidFill>
                <a:latin typeface="Georgia"/>
                <a:cs typeface="Georgia"/>
              </a:rPr>
              <a:t> </a:t>
            </a:r>
            <a:r>
              <a:rPr lang="es-ES" sz="1600" spc="-5" dirty="0" err="1">
                <a:solidFill>
                  <a:srgbClr val="333333"/>
                </a:solidFill>
                <a:latin typeface="Georgia"/>
                <a:cs typeface="Georgia"/>
              </a:rPr>
              <a:t>Javascript</a:t>
            </a:r>
            <a:r>
              <a:rPr lang="es-ES" sz="1600" dirty="0">
                <a:solidFill>
                  <a:srgbClr val="333333"/>
                </a:solidFill>
                <a:latin typeface="Georgia"/>
                <a:cs typeface="Georgia"/>
              </a:rPr>
              <a:t> </a:t>
            </a:r>
            <a:r>
              <a:rPr lang="es-ES" sz="1600" spc="-5" dirty="0">
                <a:solidFill>
                  <a:srgbClr val="333333"/>
                </a:solidFill>
                <a:latin typeface="Georgia"/>
                <a:cs typeface="Georgia"/>
              </a:rPr>
              <a:t>y</a:t>
            </a:r>
            <a:r>
              <a:rPr lang="es-ES" sz="1600" dirty="0">
                <a:solidFill>
                  <a:srgbClr val="333333"/>
                </a:solidFill>
                <a:latin typeface="Georgia"/>
                <a:cs typeface="Georgia"/>
              </a:rPr>
              <a:t> </a:t>
            </a:r>
            <a:r>
              <a:rPr lang="es-ES" sz="1600" spc="-5" dirty="0">
                <a:solidFill>
                  <a:srgbClr val="333333"/>
                </a:solidFill>
                <a:latin typeface="Georgia"/>
                <a:cs typeface="Georgia"/>
              </a:rPr>
              <a:t>requiere </a:t>
            </a:r>
            <a:r>
              <a:rPr lang="es-ES" sz="1600" spc="-300" dirty="0">
                <a:solidFill>
                  <a:srgbClr val="333333"/>
                </a:solidFill>
                <a:latin typeface="Georgia"/>
                <a:cs typeface="Georgia"/>
              </a:rPr>
              <a:t> </a:t>
            </a:r>
            <a:r>
              <a:rPr lang="es-ES" sz="1600" spc="-5" dirty="0">
                <a:solidFill>
                  <a:srgbClr val="333333"/>
                </a:solidFill>
                <a:latin typeface="Georgia"/>
                <a:cs typeface="Georgia"/>
              </a:rPr>
              <a:t>de un</a:t>
            </a:r>
            <a:r>
              <a:rPr lang="es-ES" sz="1600" dirty="0">
                <a:solidFill>
                  <a:srgbClr val="333333"/>
                </a:solidFill>
                <a:latin typeface="Georgia"/>
                <a:cs typeface="Georgia"/>
              </a:rPr>
              <a:t> </a:t>
            </a:r>
            <a:r>
              <a:rPr lang="es-ES" sz="1600" spc="-5" dirty="0">
                <a:solidFill>
                  <a:srgbClr val="333333"/>
                </a:solidFill>
                <a:latin typeface="Georgia"/>
                <a:cs typeface="Georgia"/>
              </a:rPr>
              <a:t>aprendizaje mucho</a:t>
            </a:r>
            <a:r>
              <a:rPr lang="es-ES" sz="1600" dirty="0">
                <a:solidFill>
                  <a:srgbClr val="333333"/>
                </a:solidFill>
                <a:latin typeface="Georgia"/>
                <a:cs typeface="Georgia"/>
              </a:rPr>
              <a:t> </a:t>
            </a:r>
            <a:r>
              <a:rPr lang="es-ES" sz="1600" spc="-5" dirty="0">
                <a:solidFill>
                  <a:srgbClr val="333333"/>
                </a:solidFill>
                <a:latin typeface="Georgia"/>
                <a:cs typeface="Georgia"/>
              </a:rPr>
              <a:t>más intenso</a:t>
            </a:r>
            <a:r>
              <a:rPr lang="es-ES" sz="1600" dirty="0">
                <a:solidFill>
                  <a:srgbClr val="333333"/>
                </a:solidFill>
                <a:latin typeface="Georgia"/>
                <a:cs typeface="Georgia"/>
              </a:rPr>
              <a:t> </a:t>
            </a:r>
            <a:r>
              <a:rPr lang="es-ES" sz="1600" spc="-5" dirty="0">
                <a:solidFill>
                  <a:srgbClr val="333333"/>
                </a:solidFill>
                <a:latin typeface="Georgia"/>
                <a:cs typeface="Georgia"/>
              </a:rPr>
              <a:t>para</a:t>
            </a:r>
            <a:r>
              <a:rPr lang="es-ES" sz="1600" dirty="0">
                <a:solidFill>
                  <a:srgbClr val="333333"/>
                </a:solidFill>
                <a:latin typeface="Georgia"/>
                <a:cs typeface="Georgia"/>
              </a:rPr>
              <a:t> </a:t>
            </a:r>
            <a:r>
              <a:rPr lang="es-ES" sz="1600" spc="-5" dirty="0">
                <a:solidFill>
                  <a:srgbClr val="333333"/>
                </a:solidFill>
                <a:latin typeface="Georgia"/>
                <a:cs typeface="Georgia"/>
              </a:rPr>
              <a:t>poder dominarlo.</a:t>
            </a:r>
            <a:r>
              <a:rPr lang="es-ES" sz="1600" dirty="0">
                <a:solidFill>
                  <a:srgbClr val="333333"/>
                </a:solidFill>
                <a:latin typeface="Georgia"/>
                <a:cs typeface="Georgia"/>
              </a:rPr>
              <a:t> </a:t>
            </a:r>
            <a:r>
              <a:rPr lang="es-ES" sz="1600" spc="-5" dirty="0" err="1">
                <a:solidFill>
                  <a:srgbClr val="333333"/>
                </a:solidFill>
                <a:latin typeface="Georgia"/>
                <a:cs typeface="Georgia"/>
              </a:rPr>
              <a:t>Javascript</a:t>
            </a:r>
            <a:r>
              <a:rPr lang="es-ES" sz="1600" spc="-5" dirty="0">
                <a:solidFill>
                  <a:srgbClr val="333333"/>
                </a:solidFill>
                <a:latin typeface="Georgia"/>
                <a:cs typeface="Georgia"/>
              </a:rPr>
              <a:t> permite </a:t>
            </a:r>
            <a:r>
              <a:rPr lang="es-ES" sz="1600" dirty="0">
                <a:solidFill>
                  <a:srgbClr val="333333"/>
                </a:solidFill>
                <a:latin typeface="Georgia"/>
                <a:cs typeface="Georgia"/>
              </a:rPr>
              <a:t> </a:t>
            </a:r>
            <a:r>
              <a:rPr lang="es-ES" sz="1600" spc="-5" dirty="0">
                <a:solidFill>
                  <a:srgbClr val="333333"/>
                </a:solidFill>
                <a:latin typeface="Georgia"/>
                <a:cs typeface="Georgia"/>
              </a:rPr>
              <a:t>aprender con</a:t>
            </a:r>
            <a:r>
              <a:rPr lang="es-ES" sz="1600" dirty="0">
                <a:solidFill>
                  <a:srgbClr val="333333"/>
                </a:solidFill>
                <a:latin typeface="Georgia"/>
                <a:cs typeface="Georgia"/>
              </a:rPr>
              <a:t> </a:t>
            </a:r>
            <a:r>
              <a:rPr lang="es-ES" sz="1600" spc="-5" dirty="0">
                <a:solidFill>
                  <a:srgbClr val="333333"/>
                </a:solidFill>
                <a:latin typeface="Georgia"/>
                <a:cs typeface="Georgia"/>
              </a:rPr>
              <a:t>facilidad,</a:t>
            </a:r>
            <a:r>
              <a:rPr lang="es-ES" sz="1600" dirty="0">
                <a:solidFill>
                  <a:srgbClr val="333333"/>
                </a:solidFill>
                <a:latin typeface="Georgia"/>
                <a:cs typeface="Georgia"/>
              </a:rPr>
              <a:t> </a:t>
            </a:r>
            <a:r>
              <a:rPr lang="es-ES" sz="1600" spc="-5" dirty="0">
                <a:solidFill>
                  <a:srgbClr val="333333"/>
                </a:solidFill>
                <a:latin typeface="Georgia"/>
                <a:cs typeface="Georgia"/>
              </a:rPr>
              <a:t>incluso</a:t>
            </a:r>
            <a:r>
              <a:rPr lang="es-ES" sz="1600" dirty="0">
                <a:solidFill>
                  <a:srgbClr val="333333"/>
                </a:solidFill>
                <a:latin typeface="Georgia"/>
                <a:cs typeface="Georgia"/>
              </a:rPr>
              <a:t> </a:t>
            </a:r>
            <a:r>
              <a:rPr lang="es-ES" sz="1600" spc="-5" dirty="0">
                <a:solidFill>
                  <a:srgbClr val="333333"/>
                </a:solidFill>
                <a:latin typeface="Georgia"/>
                <a:cs typeface="Georgia"/>
              </a:rPr>
              <a:t>para personas</a:t>
            </a:r>
            <a:r>
              <a:rPr lang="es-ES" sz="1600" dirty="0">
                <a:solidFill>
                  <a:srgbClr val="333333"/>
                </a:solidFill>
                <a:latin typeface="Georgia"/>
                <a:cs typeface="Georgia"/>
              </a:rPr>
              <a:t> </a:t>
            </a:r>
            <a:r>
              <a:rPr lang="es-ES" sz="1600" spc="-5" dirty="0">
                <a:solidFill>
                  <a:srgbClr val="333333"/>
                </a:solidFill>
                <a:latin typeface="Georgia"/>
                <a:cs typeface="Georgia"/>
              </a:rPr>
              <a:t>sin</a:t>
            </a:r>
            <a:r>
              <a:rPr lang="es-ES" sz="1600" dirty="0">
                <a:solidFill>
                  <a:srgbClr val="333333"/>
                </a:solidFill>
                <a:latin typeface="Georgia"/>
                <a:cs typeface="Georgia"/>
              </a:rPr>
              <a:t> </a:t>
            </a:r>
            <a:r>
              <a:rPr lang="es-ES" sz="1600" spc="-5" dirty="0">
                <a:solidFill>
                  <a:srgbClr val="333333"/>
                </a:solidFill>
                <a:latin typeface="Georgia"/>
                <a:cs typeface="Georgia"/>
              </a:rPr>
              <a:t>experiencia</a:t>
            </a:r>
            <a:r>
              <a:rPr lang="es-ES" sz="1600" dirty="0">
                <a:solidFill>
                  <a:srgbClr val="333333"/>
                </a:solidFill>
                <a:latin typeface="Georgia"/>
                <a:cs typeface="Georgia"/>
              </a:rPr>
              <a:t> </a:t>
            </a:r>
            <a:r>
              <a:rPr lang="es-ES" sz="1600" spc="-5" dirty="0">
                <a:solidFill>
                  <a:srgbClr val="333333"/>
                </a:solidFill>
                <a:latin typeface="Georgia"/>
                <a:cs typeface="Georgia"/>
              </a:rPr>
              <a:t>en</a:t>
            </a:r>
            <a:r>
              <a:rPr lang="es-ES" sz="1600" dirty="0">
                <a:solidFill>
                  <a:srgbClr val="333333"/>
                </a:solidFill>
                <a:latin typeface="Georgia"/>
                <a:cs typeface="Georgia"/>
              </a:rPr>
              <a:t> </a:t>
            </a:r>
            <a:r>
              <a:rPr lang="es-ES" sz="1600" spc="-5" dirty="0">
                <a:solidFill>
                  <a:srgbClr val="333333"/>
                </a:solidFill>
                <a:latin typeface="Georgia"/>
                <a:cs typeface="Georgia"/>
              </a:rPr>
              <a:t>la programación,</a:t>
            </a:r>
            <a:r>
              <a:rPr lang="es-ES" sz="1600" dirty="0">
                <a:solidFill>
                  <a:srgbClr val="333333"/>
                </a:solidFill>
                <a:latin typeface="Georgia"/>
                <a:cs typeface="Georgia"/>
              </a:rPr>
              <a:t> </a:t>
            </a:r>
            <a:r>
              <a:rPr lang="es-ES" sz="1600" spc="-5" dirty="0" err="1">
                <a:solidFill>
                  <a:srgbClr val="333333"/>
                </a:solidFill>
                <a:latin typeface="Georgia"/>
                <a:cs typeface="Georgia"/>
              </a:rPr>
              <a:t>ypermite</a:t>
            </a:r>
            <a:r>
              <a:rPr lang="es-ES" sz="1600" dirty="0">
                <a:solidFill>
                  <a:srgbClr val="333333"/>
                </a:solidFill>
                <a:latin typeface="Georgia"/>
                <a:cs typeface="Georgia"/>
              </a:rPr>
              <a:t> </a:t>
            </a:r>
            <a:r>
              <a:rPr lang="es-ES" sz="1600" spc="-5" dirty="0">
                <a:solidFill>
                  <a:srgbClr val="333333"/>
                </a:solidFill>
                <a:latin typeface="Georgia"/>
                <a:cs typeface="Georgia"/>
              </a:rPr>
              <a:t>hacer</a:t>
            </a:r>
            <a:r>
              <a:rPr lang="es-ES" sz="1600" spc="5" dirty="0">
                <a:solidFill>
                  <a:srgbClr val="333333"/>
                </a:solidFill>
                <a:latin typeface="Georgia"/>
                <a:cs typeface="Georgia"/>
              </a:rPr>
              <a:t> </a:t>
            </a:r>
            <a:r>
              <a:rPr lang="es-ES" sz="1600" spc="-5" dirty="0">
                <a:solidFill>
                  <a:srgbClr val="333333"/>
                </a:solidFill>
                <a:latin typeface="Georgia"/>
                <a:cs typeface="Georgia"/>
              </a:rPr>
              <a:t>programas</a:t>
            </a:r>
            <a:r>
              <a:rPr lang="es-ES" sz="1600" spc="5" dirty="0">
                <a:solidFill>
                  <a:srgbClr val="333333"/>
                </a:solidFill>
                <a:latin typeface="Georgia"/>
                <a:cs typeface="Georgia"/>
              </a:rPr>
              <a:t> </a:t>
            </a:r>
            <a:r>
              <a:rPr lang="es-ES" sz="1600" spc="-5" dirty="0">
                <a:solidFill>
                  <a:srgbClr val="333333"/>
                </a:solidFill>
                <a:latin typeface="Georgia"/>
                <a:cs typeface="Georgia"/>
              </a:rPr>
              <a:t>rápidamente,</a:t>
            </a:r>
            <a:r>
              <a:rPr lang="es-ES" sz="1600" spc="5" dirty="0">
                <a:solidFill>
                  <a:srgbClr val="333333"/>
                </a:solidFill>
                <a:latin typeface="Georgia"/>
                <a:cs typeface="Georgia"/>
              </a:rPr>
              <a:t> </a:t>
            </a:r>
            <a:r>
              <a:rPr lang="es-ES" sz="1600" spc="-5" dirty="0">
                <a:solidFill>
                  <a:srgbClr val="333333"/>
                </a:solidFill>
                <a:latin typeface="Georgia"/>
                <a:cs typeface="Georgia"/>
              </a:rPr>
              <a:t>obteniendo</a:t>
            </a:r>
            <a:r>
              <a:rPr lang="es-ES" sz="1600" spc="5" dirty="0">
                <a:solidFill>
                  <a:srgbClr val="333333"/>
                </a:solidFill>
                <a:latin typeface="Georgia"/>
                <a:cs typeface="Georgia"/>
              </a:rPr>
              <a:t> </a:t>
            </a:r>
            <a:r>
              <a:rPr lang="es-ES" sz="1600" spc="-5" dirty="0">
                <a:solidFill>
                  <a:srgbClr val="333333"/>
                </a:solidFill>
                <a:latin typeface="Georgia"/>
                <a:cs typeface="Georgia"/>
              </a:rPr>
              <a:t>resultados</a:t>
            </a:r>
            <a:r>
              <a:rPr lang="es-ES" sz="1600" spc="5" dirty="0">
                <a:solidFill>
                  <a:srgbClr val="333333"/>
                </a:solidFill>
                <a:latin typeface="Georgia"/>
                <a:cs typeface="Georgia"/>
              </a:rPr>
              <a:t> </a:t>
            </a:r>
            <a:r>
              <a:rPr lang="es-ES" sz="1600" spc="-5" dirty="0">
                <a:solidFill>
                  <a:srgbClr val="333333"/>
                </a:solidFill>
                <a:latin typeface="Georgia"/>
                <a:cs typeface="Georgia"/>
              </a:rPr>
              <a:t>bastante</a:t>
            </a:r>
            <a:r>
              <a:rPr lang="es-ES" sz="1600" spc="5" dirty="0">
                <a:solidFill>
                  <a:srgbClr val="333333"/>
                </a:solidFill>
                <a:latin typeface="Georgia"/>
                <a:cs typeface="Georgia"/>
              </a:rPr>
              <a:t> </a:t>
            </a:r>
            <a:r>
              <a:rPr lang="es-ES" sz="1600" spc="-5" dirty="0">
                <a:solidFill>
                  <a:srgbClr val="333333"/>
                </a:solidFill>
                <a:latin typeface="Georgia"/>
                <a:cs typeface="Georgia"/>
              </a:rPr>
              <a:t>atractivos</a:t>
            </a:r>
            <a:r>
              <a:rPr lang="es-ES" sz="1600" spc="5" dirty="0">
                <a:solidFill>
                  <a:srgbClr val="333333"/>
                </a:solidFill>
                <a:latin typeface="Georgia"/>
                <a:cs typeface="Georgia"/>
              </a:rPr>
              <a:t> </a:t>
            </a:r>
            <a:r>
              <a:rPr lang="es-ES" sz="1600" spc="-5" dirty="0">
                <a:solidFill>
                  <a:srgbClr val="333333"/>
                </a:solidFill>
                <a:latin typeface="Georgia"/>
                <a:cs typeface="Georgia"/>
              </a:rPr>
              <a:t>con </a:t>
            </a:r>
            <a:r>
              <a:rPr lang="es-ES" sz="1600" spc="-295" dirty="0">
                <a:solidFill>
                  <a:srgbClr val="333333"/>
                </a:solidFill>
                <a:latin typeface="Georgia"/>
                <a:cs typeface="Georgia"/>
              </a:rPr>
              <a:t> </a:t>
            </a:r>
            <a:r>
              <a:rPr lang="es-ES" sz="1600" spc="-5" dirty="0">
                <a:solidFill>
                  <a:srgbClr val="333333"/>
                </a:solidFill>
                <a:latin typeface="Georgia"/>
                <a:cs typeface="Georgia"/>
              </a:rPr>
              <a:t>poco</a:t>
            </a:r>
            <a:r>
              <a:rPr lang="es-ES" sz="1600" spc="-10" dirty="0">
                <a:solidFill>
                  <a:srgbClr val="333333"/>
                </a:solidFill>
                <a:latin typeface="Georgia"/>
                <a:cs typeface="Georgia"/>
              </a:rPr>
              <a:t> </a:t>
            </a:r>
            <a:r>
              <a:rPr lang="es-ES" sz="1600" spc="-5" dirty="0">
                <a:solidFill>
                  <a:srgbClr val="333333"/>
                </a:solidFill>
                <a:latin typeface="Georgia"/>
                <a:cs typeface="Georgia"/>
              </a:rPr>
              <a:t>código y esfuerzo.</a:t>
            </a:r>
            <a:endParaRPr lang="es-ES" sz="1600" dirty="0">
              <a:latin typeface="Georgia"/>
              <a:cs typeface="Georgia"/>
            </a:endParaRPr>
          </a:p>
          <a:p>
            <a:pPr marL="12700" marR="5080">
              <a:lnSpc>
                <a:spcPct val="150000"/>
              </a:lnSpc>
              <a:spcBef>
                <a:spcPts val="1315"/>
              </a:spcBef>
            </a:pPr>
            <a:r>
              <a:rPr lang="es-ES" sz="1600" spc="-5" dirty="0">
                <a:solidFill>
                  <a:srgbClr val="333333"/>
                </a:solidFill>
                <a:latin typeface="Georgia"/>
                <a:cs typeface="Georgia"/>
              </a:rPr>
              <a:t>Las</a:t>
            </a:r>
            <a:r>
              <a:rPr lang="es-ES" sz="1600" dirty="0">
                <a:solidFill>
                  <a:srgbClr val="333333"/>
                </a:solidFill>
                <a:latin typeface="Georgia"/>
                <a:cs typeface="Georgia"/>
              </a:rPr>
              <a:t> </a:t>
            </a:r>
            <a:r>
              <a:rPr lang="es-ES" sz="1600" spc="-5" dirty="0">
                <a:solidFill>
                  <a:srgbClr val="333333"/>
                </a:solidFill>
                <a:latin typeface="Georgia"/>
                <a:cs typeface="Georgia"/>
              </a:rPr>
              <a:t>diferencias</a:t>
            </a:r>
            <a:r>
              <a:rPr lang="es-ES" sz="1600" dirty="0">
                <a:solidFill>
                  <a:srgbClr val="333333"/>
                </a:solidFill>
                <a:latin typeface="Georgia"/>
                <a:cs typeface="Georgia"/>
              </a:rPr>
              <a:t> </a:t>
            </a:r>
            <a:r>
              <a:rPr lang="es-ES" sz="1600" spc="-5" dirty="0">
                <a:solidFill>
                  <a:srgbClr val="333333"/>
                </a:solidFill>
                <a:latin typeface="Georgia"/>
                <a:cs typeface="Georgia"/>
              </a:rPr>
              <a:t>que</a:t>
            </a:r>
            <a:r>
              <a:rPr lang="es-ES" sz="1600" dirty="0">
                <a:solidFill>
                  <a:srgbClr val="333333"/>
                </a:solidFill>
                <a:latin typeface="Georgia"/>
                <a:cs typeface="Georgia"/>
              </a:rPr>
              <a:t> </a:t>
            </a:r>
            <a:r>
              <a:rPr lang="es-ES" sz="1600" spc="-5" dirty="0">
                <a:solidFill>
                  <a:srgbClr val="333333"/>
                </a:solidFill>
                <a:latin typeface="Georgia"/>
                <a:cs typeface="Georgia"/>
              </a:rPr>
              <a:t>separan</a:t>
            </a:r>
            <a:r>
              <a:rPr lang="es-ES" sz="1600" dirty="0">
                <a:solidFill>
                  <a:srgbClr val="333333"/>
                </a:solidFill>
                <a:latin typeface="Georgia"/>
                <a:cs typeface="Georgia"/>
              </a:rPr>
              <a:t> </a:t>
            </a:r>
            <a:r>
              <a:rPr lang="es-ES" sz="1600" spc="-5" dirty="0">
                <a:solidFill>
                  <a:srgbClr val="333333"/>
                </a:solidFill>
                <a:latin typeface="Georgia"/>
                <a:cs typeface="Georgia"/>
              </a:rPr>
              <a:t>a</a:t>
            </a:r>
            <a:r>
              <a:rPr lang="es-ES" sz="1600" spc="5" dirty="0">
                <a:solidFill>
                  <a:srgbClr val="333333"/>
                </a:solidFill>
                <a:latin typeface="Georgia"/>
                <a:cs typeface="Georgia"/>
              </a:rPr>
              <a:t> </a:t>
            </a:r>
            <a:r>
              <a:rPr lang="es-ES" sz="1600" spc="-5" dirty="0">
                <a:solidFill>
                  <a:srgbClr val="333333"/>
                </a:solidFill>
                <a:latin typeface="Georgia"/>
                <a:cs typeface="Georgia"/>
              </a:rPr>
              <a:t>Java</a:t>
            </a:r>
            <a:r>
              <a:rPr lang="es-ES" sz="1600" dirty="0">
                <a:solidFill>
                  <a:srgbClr val="333333"/>
                </a:solidFill>
                <a:latin typeface="Georgia"/>
                <a:cs typeface="Georgia"/>
              </a:rPr>
              <a:t> </a:t>
            </a:r>
            <a:r>
              <a:rPr lang="es-ES" sz="1600" spc="-5" dirty="0">
                <a:solidFill>
                  <a:srgbClr val="333333"/>
                </a:solidFill>
                <a:latin typeface="Georgia"/>
                <a:cs typeface="Georgia"/>
              </a:rPr>
              <a:t>de</a:t>
            </a:r>
            <a:r>
              <a:rPr lang="es-ES" sz="1600" dirty="0">
                <a:solidFill>
                  <a:srgbClr val="333333"/>
                </a:solidFill>
                <a:latin typeface="Georgia"/>
                <a:cs typeface="Georgia"/>
              </a:rPr>
              <a:t> </a:t>
            </a:r>
            <a:r>
              <a:rPr lang="es-ES" sz="1600" spc="-5" dirty="0" err="1">
                <a:solidFill>
                  <a:srgbClr val="333333"/>
                </a:solidFill>
                <a:latin typeface="Georgia"/>
                <a:cs typeface="Georgia"/>
              </a:rPr>
              <a:t>Javascript</a:t>
            </a:r>
            <a:r>
              <a:rPr lang="es-ES" sz="1600" dirty="0">
                <a:solidFill>
                  <a:srgbClr val="333333"/>
                </a:solidFill>
                <a:latin typeface="Georgia"/>
                <a:cs typeface="Georgia"/>
              </a:rPr>
              <a:t> </a:t>
            </a:r>
            <a:r>
              <a:rPr lang="es-ES" sz="1600" spc="-5" dirty="0">
                <a:solidFill>
                  <a:srgbClr val="333333"/>
                </a:solidFill>
                <a:latin typeface="Georgia"/>
                <a:cs typeface="Georgia"/>
              </a:rPr>
              <a:t>por</a:t>
            </a:r>
            <a:r>
              <a:rPr lang="es-ES" sz="1600" dirty="0">
                <a:solidFill>
                  <a:srgbClr val="333333"/>
                </a:solidFill>
                <a:latin typeface="Georgia"/>
                <a:cs typeface="Georgia"/>
              </a:rPr>
              <a:t> </a:t>
            </a:r>
            <a:r>
              <a:rPr lang="es-ES" sz="1600" spc="-5" dirty="0">
                <a:solidFill>
                  <a:srgbClr val="333333"/>
                </a:solidFill>
                <a:latin typeface="Georgia"/>
                <a:cs typeface="Georgia"/>
              </a:rPr>
              <a:t>tanto</a:t>
            </a:r>
            <a:r>
              <a:rPr lang="es-ES" sz="1600" spc="5" dirty="0">
                <a:solidFill>
                  <a:srgbClr val="333333"/>
                </a:solidFill>
                <a:latin typeface="Georgia"/>
                <a:cs typeface="Georgia"/>
              </a:rPr>
              <a:t> </a:t>
            </a:r>
            <a:r>
              <a:rPr lang="es-ES" sz="1600" spc="-5" dirty="0">
                <a:solidFill>
                  <a:srgbClr val="333333"/>
                </a:solidFill>
                <a:latin typeface="Georgia"/>
                <a:cs typeface="Georgia"/>
              </a:rPr>
              <a:t>son</a:t>
            </a:r>
            <a:r>
              <a:rPr lang="es-ES" sz="1600" dirty="0">
                <a:solidFill>
                  <a:srgbClr val="333333"/>
                </a:solidFill>
                <a:latin typeface="Georgia"/>
                <a:cs typeface="Georgia"/>
              </a:rPr>
              <a:t> </a:t>
            </a:r>
            <a:r>
              <a:rPr lang="es-ES" sz="1600" spc="-5" dirty="0">
                <a:solidFill>
                  <a:srgbClr val="333333"/>
                </a:solidFill>
                <a:latin typeface="Georgia"/>
                <a:cs typeface="Georgia"/>
              </a:rPr>
              <a:t>notables.</a:t>
            </a:r>
            <a:r>
              <a:rPr lang="es-ES" sz="1600" dirty="0">
                <a:solidFill>
                  <a:srgbClr val="333333"/>
                </a:solidFill>
                <a:latin typeface="Georgia"/>
                <a:cs typeface="Georgia"/>
              </a:rPr>
              <a:t> </a:t>
            </a:r>
            <a:r>
              <a:rPr lang="es-ES" sz="1600" spc="-5" dirty="0">
                <a:solidFill>
                  <a:srgbClr val="333333"/>
                </a:solidFill>
                <a:latin typeface="Georgia"/>
                <a:cs typeface="Georgia"/>
              </a:rPr>
              <a:t>También</a:t>
            </a:r>
            <a:r>
              <a:rPr lang="es-ES" sz="1600" dirty="0">
                <a:solidFill>
                  <a:srgbClr val="333333"/>
                </a:solidFill>
                <a:latin typeface="Georgia"/>
                <a:cs typeface="Georgia"/>
              </a:rPr>
              <a:t> </a:t>
            </a:r>
            <a:r>
              <a:rPr lang="es-ES" sz="1600" spc="-5" dirty="0">
                <a:solidFill>
                  <a:srgbClr val="333333"/>
                </a:solidFill>
                <a:latin typeface="Georgia"/>
                <a:cs typeface="Georgia"/>
              </a:rPr>
              <a:t>se</a:t>
            </a:r>
            <a:r>
              <a:rPr lang="es-ES" sz="1600" dirty="0">
                <a:solidFill>
                  <a:srgbClr val="333333"/>
                </a:solidFill>
                <a:latin typeface="Georgia"/>
                <a:cs typeface="Georgia"/>
              </a:rPr>
              <a:t> </a:t>
            </a:r>
            <a:r>
              <a:rPr lang="es-ES" sz="1600" spc="-5" dirty="0">
                <a:solidFill>
                  <a:srgbClr val="333333"/>
                </a:solidFill>
                <a:latin typeface="Georgia"/>
                <a:cs typeface="Georgia"/>
              </a:rPr>
              <a:t>usan</a:t>
            </a:r>
            <a:r>
              <a:rPr lang="es-ES" sz="1600" spc="5" dirty="0">
                <a:solidFill>
                  <a:srgbClr val="333333"/>
                </a:solidFill>
                <a:latin typeface="Georgia"/>
                <a:cs typeface="Georgia"/>
              </a:rPr>
              <a:t> </a:t>
            </a:r>
            <a:r>
              <a:rPr lang="es-ES" sz="1600" spc="-5" dirty="0">
                <a:solidFill>
                  <a:srgbClr val="333333"/>
                </a:solidFill>
                <a:latin typeface="Georgia"/>
                <a:cs typeface="Georgia"/>
              </a:rPr>
              <a:t>para </a:t>
            </a:r>
            <a:r>
              <a:rPr lang="es-ES" sz="1600" spc="-300" dirty="0">
                <a:solidFill>
                  <a:srgbClr val="333333"/>
                </a:solidFill>
                <a:latin typeface="Georgia"/>
                <a:cs typeface="Georgia"/>
              </a:rPr>
              <a:t> </a:t>
            </a:r>
            <a:r>
              <a:rPr lang="es-ES" sz="1600" spc="-5" dirty="0">
                <a:solidFill>
                  <a:srgbClr val="333333"/>
                </a:solidFill>
                <a:latin typeface="Georgia"/>
                <a:cs typeface="Georgia"/>
              </a:rPr>
              <a:t>cosas</a:t>
            </a:r>
            <a:r>
              <a:rPr lang="es-ES" sz="1600" dirty="0">
                <a:solidFill>
                  <a:srgbClr val="333333"/>
                </a:solidFill>
                <a:latin typeface="Georgia"/>
                <a:cs typeface="Georgia"/>
              </a:rPr>
              <a:t> </a:t>
            </a:r>
            <a:r>
              <a:rPr lang="es-ES" sz="1600" spc="-5" dirty="0">
                <a:solidFill>
                  <a:srgbClr val="333333"/>
                </a:solidFill>
                <a:latin typeface="Georgia"/>
                <a:cs typeface="Georgia"/>
              </a:rPr>
              <a:t>muy</a:t>
            </a:r>
            <a:r>
              <a:rPr lang="es-ES" sz="1600" dirty="0">
                <a:solidFill>
                  <a:srgbClr val="333333"/>
                </a:solidFill>
                <a:latin typeface="Georgia"/>
                <a:cs typeface="Georgia"/>
              </a:rPr>
              <a:t> </a:t>
            </a:r>
            <a:r>
              <a:rPr lang="es-ES" sz="1600" spc="-5" dirty="0">
                <a:solidFill>
                  <a:srgbClr val="333333"/>
                </a:solidFill>
                <a:latin typeface="Georgia"/>
                <a:cs typeface="Georgia"/>
              </a:rPr>
              <a:t>diferentes.</a:t>
            </a:r>
            <a:r>
              <a:rPr lang="es-ES" sz="1600" dirty="0">
                <a:solidFill>
                  <a:srgbClr val="333333"/>
                </a:solidFill>
                <a:latin typeface="Georgia"/>
                <a:cs typeface="Georgia"/>
              </a:rPr>
              <a:t> </a:t>
            </a:r>
            <a:r>
              <a:rPr lang="es-ES" sz="1600" spc="-5" dirty="0">
                <a:solidFill>
                  <a:srgbClr val="333333"/>
                </a:solidFill>
                <a:latin typeface="Georgia"/>
                <a:cs typeface="Georgia"/>
              </a:rPr>
              <a:t>Java</a:t>
            </a:r>
            <a:r>
              <a:rPr lang="es-ES" sz="1600" dirty="0">
                <a:solidFill>
                  <a:srgbClr val="333333"/>
                </a:solidFill>
                <a:latin typeface="Georgia"/>
                <a:cs typeface="Georgia"/>
              </a:rPr>
              <a:t> </a:t>
            </a:r>
            <a:r>
              <a:rPr lang="es-ES" sz="1600" spc="-5" dirty="0">
                <a:solidFill>
                  <a:srgbClr val="333333"/>
                </a:solidFill>
                <a:latin typeface="Georgia"/>
                <a:cs typeface="Georgia"/>
              </a:rPr>
              <a:t>está</a:t>
            </a:r>
            <a:r>
              <a:rPr lang="es-ES" sz="1600" spc="5" dirty="0">
                <a:solidFill>
                  <a:srgbClr val="333333"/>
                </a:solidFill>
                <a:latin typeface="Georgia"/>
                <a:cs typeface="Georgia"/>
              </a:rPr>
              <a:t> </a:t>
            </a:r>
            <a:r>
              <a:rPr lang="es-ES" sz="1600" spc="-5" dirty="0">
                <a:solidFill>
                  <a:srgbClr val="333333"/>
                </a:solidFill>
                <a:latin typeface="Georgia"/>
                <a:cs typeface="Georgia"/>
              </a:rPr>
              <a:t>más</a:t>
            </a:r>
            <a:r>
              <a:rPr lang="es-ES" sz="1600" dirty="0">
                <a:solidFill>
                  <a:srgbClr val="333333"/>
                </a:solidFill>
                <a:latin typeface="Georgia"/>
                <a:cs typeface="Georgia"/>
              </a:rPr>
              <a:t> </a:t>
            </a:r>
            <a:r>
              <a:rPr lang="es-ES" sz="1600" spc="-5" dirty="0">
                <a:solidFill>
                  <a:srgbClr val="333333"/>
                </a:solidFill>
                <a:latin typeface="Georgia"/>
                <a:cs typeface="Georgia"/>
              </a:rPr>
              <a:t>pensado</a:t>
            </a:r>
            <a:r>
              <a:rPr lang="es-ES" sz="1600" dirty="0">
                <a:solidFill>
                  <a:srgbClr val="333333"/>
                </a:solidFill>
                <a:latin typeface="Georgia"/>
                <a:cs typeface="Georgia"/>
              </a:rPr>
              <a:t> </a:t>
            </a:r>
            <a:r>
              <a:rPr lang="es-ES" sz="1600" spc="-5" dirty="0">
                <a:solidFill>
                  <a:srgbClr val="333333"/>
                </a:solidFill>
                <a:latin typeface="Georgia"/>
                <a:cs typeface="Georgia"/>
              </a:rPr>
              <a:t>para</a:t>
            </a:r>
            <a:r>
              <a:rPr lang="es-ES" sz="1600" dirty="0">
                <a:solidFill>
                  <a:srgbClr val="333333"/>
                </a:solidFill>
                <a:latin typeface="Georgia"/>
                <a:cs typeface="Georgia"/>
              </a:rPr>
              <a:t> </a:t>
            </a:r>
            <a:r>
              <a:rPr lang="es-ES" sz="1600" spc="-5" dirty="0">
                <a:solidFill>
                  <a:srgbClr val="333333"/>
                </a:solidFill>
                <a:latin typeface="Georgia"/>
                <a:cs typeface="Georgia"/>
              </a:rPr>
              <a:t>hacer</a:t>
            </a:r>
            <a:r>
              <a:rPr lang="es-ES" sz="1600" spc="5" dirty="0">
                <a:solidFill>
                  <a:srgbClr val="333333"/>
                </a:solidFill>
                <a:latin typeface="Georgia"/>
                <a:cs typeface="Georgia"/>
              </a:rPr>
              <a:t> </a:t>
            </a:r>
            <a:r>
              <a:rPr lang="es-ES" sz="1600" spc="-5" dirty="0">
                <a:solidFill>
                  <a:srgbClr val="333333"/>
                </a:solidFill>
                <a:latin typeface="Georgia"/>
                <a:cs typeface="Georgia"/>
              </a:rPr>
              <a:t>aplicaciones</a:t>
            </a:r>
            <a:r>
              <a:rPr lang="es-ES" sz="1600" dirty="0">
                <a:solidFill>
                  <a:srgbClr val="333333"/>
                </a:solidFill>
                <a:latin typeface="Georgia"/>
                <a:cs typeface="Georgia"/>
              </a:rPr>
              <a:t> </a:t>
            </a:r>
            <a:r>
              <a:rPr lang="es-ES" sz="1600" spc="-5" dirty="0">
                <a:solidFill>
                  <a:srgbClr val="333333"/>
                </a:solidFill>
                <a:latin typeface="Georgia"/>
                <a:cs typeface="Georgia"/>
              </a:rPr>
              <a:t>complejas,</a:t>
            </a:r>
            <a:r>
              <a:rPr lang="es-ES" sz="1600" dirty="0">
                <a:solidFill>
                  <a:srgbClr val="333333"/>
                </a:solidFill>
                <a:latin typeface="Georgia"/>
                <a:cs typeface="Georgia"/>
              </a:rPr>
              <a:t> </a:t>
            </a:r>
            <a:r>
              <a:rPr lang="es-ES" sz="1600" spc="-5" dirty="0">
                <a:solidFill>
                  <a:srgbClr val="333333"/>
                </a:solidFill>
                <a:latin typeface="Georgia"/>
                <a:cs typeface="Georgia"/>
              </a:rPr>
              <a:t>orientadas</a:t>
            </a:r>
            <a:r>
              <a:rPr lang="es-ES" sz="1600" dirty="0">
                <a:solidFill>
                  <a:srgbClr val="333333"/>
                </a:solidFill>
                <a:latin typeface="Georgia"/>
                <a:cs typeface="Georgia"/>
              </a:rPr>
              <a:t> </a:t>
            </a:r>
            <a:r>
              <a:rPr lang="es-ES" sz="1600" spc="-5" dirty="0">
                <a:solidFill>
                  <a:srgbClr val="333333"/>
                </a:solidFill>
                <a:latin typeface="Georgia"/>
                <a:cs typeface="Georgia"/>
              </a:rPr>
              <a:t>al </a:t>
            </a:r>
            <a:r>
              <a:rPr lang="es-ES" sz="1600" dirty="0">
                <a:solidFill>
                  <a:srgbClr val="333333"/>
                </a:solidFill>
                <a:latin typeface="Georgia"/>
                <a:cs typeface="Georgia"/>
              </a:rPr>
              <a:t> </a:t>
            </a:r>
            <a:r>
              <a:rPr lang="es-ES" sz="1600" spc="-5" dirty="0">
                <a:solidFill>
                  <a:srgbClr val="333333"/>
                </a:solidFill>
                <a:latin typeface="Georgia"/>
                <a:cs typeface="Georgia"/>
              </a:rPr>
              <a:t>mundo</a:t>
            </a:r>
            <a:r>
              <a:rPr lang="es-ES" sz="1600" dirty="0">
                <a:solidFill>
                  <a:srgbClr val="333333"/>
                </a:solidFill>
                <a:latin typeface="Georgia"/>
                <a:cs typeface="Georgia"/>
              </a:rPr>
              <a:t> </a:t>
            </a:r>
            <a:r>
              <a:rPr lang="es-ES" sz="1600" spc="-5" dirty="0">
                <a:solidFill>
                  <a:srgbClr val="333333"/>
                </a:solidFill>
                <a:latin typeface="Georgia"/>
                <a:cs typeface="Georgia"/>
              </a:rPr>
              <a:t>empresarial.</a:t>
            </a:r>
            <a:r>
              <a:rPr lang="es-ES" sz="1600" spc="5" dirty="0">
                <a:solidFill>
                  <a:srgbClr val="333333"/>
                </a:solidFill>
                <a:latin typeface="Georgia"/>
                <a:cs typeface="Georgia"/>
              </a:rPr>
              <a:t> </a:t>
            </a:r>
            <a:r>
              <a:rPr lang="es-ES" sz="1600" spc="-5" dirty="0" err="1">
                <a:solidFill>
                  <a:srgbClr val="333333"/>
                </a:solidFill>
                <a:latin typeface="Georgia"/>
                <a:cs typeface="Georgia"/>
              </a:rPr>
              <a:t>Javascript</a:t>
            </a:r>
            <a:r>
              <a:rPr lang="es-ES" sz="1600" spc="5" dirty="0">
                <a:solidFill>
                  <a:srgbClr val="333333"/>
                </a:solidFill>
                <a:latin typeface="Georgia"/>
                <a:cs typeface="Georgia"/>
              </a:rPr>
              <a:t> </a:t>
            </a:r>
            <a:r>
              <a:rPr lang="es-ES" sz="1600" spc="-5" dirty="0">
                <a:solidFill>
                  <a:srgbClr val="333333"/>
                </a:solidFill>
                <a:latin typeface="Georgia"/>
                <a:cs typeface="Georgia"/>
              </a:rPr>
              <a:t>está</a:t>
            </a:r>
            <a:r>
              <a:rPr lang="es-ES" sz="1600" dirty="0">
                <a:solidFill>
                  <a:srgbClr val="333333"/>
                </a:solidFill>
                <a:latin typeface="Georgia"/>
                <a:cs typeface="Georgia"/>
              </a:rPr>
              <a:t> </a:t>
            </a:r>
            <a:r>
              <a:rPr lang="es-ES" sz="1600" spc="-5" dirty="0">
                <a:solidFill>
                  <a:srgbClr val="333333"/>
                </a:solidFill>
                <a:latin typeface="Georgia"/>
                <a:cs typeface="Georgia"/>
              </a:rPr>
              <a:t>pensado</a:t>
            </a:r>
            <a:r>
              <a:rPr lang="es-ES" sz="1600" spc="5" dirty="0">
                <a:solidFill>
                  <a:srgbClr val="333333"/>
                </a:solidFill>
                <a:latin typeface="Georgia"/>
                <a:cs typeface="Georgia"/>
              </a:rPr>
              <a:t> </a:t>
            </a:r>
            <a:r>
              <a:rPr lang="es-ES" sz="1600" spc="-5" dirty="0">
                <a:solidFill>
                  <a:srgbClr val="333333"/>
                </a:solidFill>
                <a:latin typeface="Georgia"/>
                <a:cs typeface="Georgia"/>
              </a:rPr>
              <a:t>para</a:t>
            </a:r>
            <a:r>
              <a:rPr lang="es-ES" sz="1600" spc="5" dirty="0">
                <a:solidFill>
                  <a:srgbClr val="333333"/>
                </a:solidFill>
                <a:latin typeface="Georgia"/>
                <a:cs typeface="Georgia"/>
              </a:rPr>
              <a:t> </a:t>
            </a:r>
            <a:r>
              <a:rPr lang="es-ES" sz="1600" spc="-5" dirty="0">
                <a:solidFill>
                  <a:srgbClr val="333333"/>
                </a:solidFill>
                <a:latin typeface="Georgia"/>
                <a:cs typeface="Georgia"/>
              </a:rPr>
              <a:t>hacer </a:t>
            </a:r>
            <a:r>
              <a:rPr lang="es-ES" sz="1600" spc="-300" dirty="0">
                <a:solidFill>
                  <a:srgbClr val="333333"/>
                </a:solidFill>
                <a:latin typeface="Georgia"/>
                <a:cs typeface="Georgia"/>
              </a:rPr>
              <a:t> </a:t>
            </a:r>
            <a:r>
              <a:rPr lang="es-ES" sz="1600" spc="-5" dirty="0">
                <a:solidFill>
                  <a:srgbClr val="333333"/>
                </a:solidFill>
                <a:latin typeface="Georgia"/>
                <a:cs typeface="Georgia"/>
              </a:rPr>
              <a:t>aplicaciones menos pesadas, principalmente orientadas a la web y dispositivos móviles ( junto con Angular, </a:t>
            </a:r>
            <a:r>
              <a:rPr lang="es-ES" sz="1600" spc="-5" dirty="0" err="1">
                <a:solidFill>
                  <a:srgbClr val="333333"/>
                </a:solidFill>
                <a:latin typeface="Georgia"/>
                <a:cs typeface="Georgia"/>
              </a:rPr>
              <a:t>React</a:t>
            </a:r>
            <a:r>
              <a:rPr lang="es-ES" sz="1600" spc="-5" dirty="0">
                <a:solidFill>
                  <a:srgbClr val="333333"/>
                </a:solidFill>
                <a:latin typeface="Georgia"/>
                <a:cs typeface="Georgia"/>
              </a:rPr>
              <a:t> , …….).</a:t>
            </a:r>
            <a:endParaRPr lang="es-ES" sz="1600" dirty="0">
              <a:latin typeface="Georgia"/>
              <a:cs typeface="Georgia"/>
            </a:endParaRPr>
          </a:p>
          <a:p>
            <a:pPr marL="520700" marR="46355">
              <a:lnSpc>
                <a:spcPts val="1500"/>
              </a:lnSpc>
              <a:spcBef>
                <a:spcPts val="1340"/>
              </a:spcBef>
            </a:pPr>
            <a:endParaRPr lang="es-ES" sz="1600" dirty="0">
              <a:latin typeface="Georgia"/>
              <a:cs typeface="Georgia"/>
            </a:endParaRPr>
          </a:p>
        </p:txBody>
      </p:sp>
    </p:spTree>
    <p:extLst>
      <p:ext uri="{BB962C8B-B14F-4D97-AF65-F5344CB8AC3E}">
        <p14:creationId xmlns:p14="http://schemas.microsoft.com/office/powerpoint/2010/main" val="12141055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9F9BB99-15A1-4ADB-A69D-343C6DB4F83E}"/>
              </a:ext>
            </a:extLst>
          </p:cNvPr>
          <p:cNvPicPr>
            <a:picLocks noChangeAspect="1"/>
          </p:cNvPicPr>
          <p:nvPr/>
        </p:nvPicPr>
        <p:blipFill>
          <a:blip r:embed="rId2"/>
          <a:stretch>
            <a:fillRect/>
          </a:stretch>
        </p:blipFill>
        <p:spPr>
          <a:xfrm>
            <a:off x="1968830" y="925668"/>
            <a:ext cx="9413530" cy="5783476"/>
          </a:xfrm>
          <a:prstGeom prst="rect">
            <a:avLst/>
          </a:prstGeom>
        </p:spPr>
      </p:pic>
    </p:spTree>
    <p:extLst>
      <p:ext uri="{BB962C8B-B14F-4D97-AF65-F5344CB8AC3E}">
        <p14:creationId xmlns:p14="http://schemas.microsoft.com/office/powerpoint/2010/main" val="27847946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DCAF671-9DCB-47B2-8F76-127251C562C9}"/>
              </a:ext>
            </a:extLst>
          </p:cNvPr>
          <p:cNvPicPr>
            <a:picLocks noChangeAspect="1"/>
          </p:cNvPicPr>
          <p:nvPr/>
        </p:nvPicPr>
        <p:blipFill>
          <a:blip r:embed="rId2"/>
          <a:stretch>
            <a:fillRect/>
          </a:stretch>
        </p:blipFill>
        <p:spPr>
          <a:xfrm>
            <a:off x="2011536" y="423443"/>
            <a:ext cx="9678751" cy="6011114"/>
          </a:xfrm>
          <a:prstGeom prst="rect">
            <a:avLst/>
          </a:prstGeom>
        </p:spPr>
      </p:pic>
    </p:spTree>
    <p:extLst>
      <p:ext uri="{BB962C8B-B14F-4D97-AF65-F5344CB8AC3E}">
        <p14:creationId xmlns:p14="http://schemas.microsoft.com/office/powerpoint/2010/main" val="22732143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78AEE5-C063-4774-88B2-F3257ACD0F80}"/>
              </a:ext>
            </a:extLst>
          </p:cNvPr>
          <p:cNvPicPr>
            <a:picLocks noChangeAspect="1"/>
          </p:cNvPicPr>
          <p:nvPr/>
        </p:nvPicPr>
        <p:blipFill>
          <a:blip r:embed="rId2"/>
          <a:stretch>
            <a:fillRect/>
          </a:stretch>
        </p:blipFill>
        <p:spPr>
          <a:xfrm>
            <a:off x="1598309" y="418680"/>
            <a:ext cx="9906119" cy="6204824"/>
          </a:xfrm>
          <a:prstGeom prst="rect">
            <a:avLst/>
          </a:prstGeom>
        </p:spPr>
      </p:pic>
    </p:spTree>
    <p:extLst>
      <p:ext uri="{BB962C8B-B14F-4D97-AF65-F5344CB8AC3E}">
        <p14:creationId xmlns:p14="http://schemas.microsoft.com/office/powerpoint/2010/main" val="27411324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8D1F8A-5D4C-486B-930F-C0E4788EDE4C}"/>
              </a:ext>
            </a:extLst>
          </p:cNvPr>
          <p:cNvPicPr>
            <a:picLocks noChangeAspect="1"/>
          </p:cNvPicPr>
          <p:nvPr/>
        </p:nvPicPr>
        <p:blipFill>
          <a:blip r:embed="rId2"/>
          <a:stretch>
            <a:fillRect/>
          </a:stretch>
        </p:blipFill>
        <p:spPr>
          <a:xfrm>
            <a:off x="1789358" y="582593"/>
            <a:ext cx="9697803" cy="6096851"/>
          </a:xfrm>
          <a:prstGeom prst="rect">
            <a:avLst/>
          </a:prstGeom>
        </p:spPr>
      </p:pic>
    </p:spTree>
    <p:extLst>
      <p:ext uri="{BB962C8B-B14F-4D97-AF65-F5344CB8AC3E}">
        <p14:creationId xmlns:p14="http://schemas.microsoft.com/office/powerpoint/2010/main" val="42170597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F4A090-9625-4BEF-B8CD-00329372FD6F}"/>
              </a:ext>
            </a:extLst>
          </p:cNvPr>
          <p:cNvPicPr>
            <a:picLocks noChangeAspect="1"/>
          </p:cNvPicPr>
          <p:nvPr/>
        </p:nvPicPr>
        <p:blipFill>
          <a:blip r:embed="rId2"/>
          <a:stretch>
            <a:fillRect/>
          </a:stretch>
        </p:blipFill>
        <p:spPr>
          <a:xfrm>
            <a:off x="1876631" y="465634"/>
            <a:ext cx="9735909" cy="6096851"/>
          </a:xfrm>
          <a:prstGeom prst="rect">
            <a:avLst/>
          </a:prstGeom>
        </p:spPr>
      </p:pic>
    </p:spTree>
    <p:extLst>
      <p:ext uri="{BB962C8B-B14F-4D97-AF65-F5344CB8AC3E}">
        <p14:creationId xmlns:p14="http://schemas.microsoft.com/office/powerpoint/2010/main" val="3873762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2541166" y="641363"/>
            <a:ext cx="8911687" cy="420919"/>
          </a:xfrm>
        </p:spPr>
        <p:txBody>
          <a:bodyPr>
            <a:normAutofit fontScale="90000"/>
          </a:bodyPr>
          <a:lstStyle/>
          <a:p>
            <a:r>
              <a:rPr lang="en-US" dirty="0" err="1">
                <a:solidFill>
                  <a:srgbClr val="002060"/>
                </a:solidFill>
              </a:rPr>
              <a:t>Introducción</a:t>
            </a:r>
            <a:endParaRPr lang="en-US" dirty="0">
              <a:solidFill>
                <a:srgbClr val="002060"/>
              </a:solidFill>
            </a:endParaRPr>
          </a:p>
        </p:txBody>
      </p:sp>
      <p:sp>
        <p:nvSpPr>
          <p:cNvPr id="5" name="Content Placeholder 4">
            <a:extLst>
              <a:ext uri="{FF2B5EF4-FFF2-40B4-BE49-F238E27FC236}">
                <a16:creationId xmlns:a16="http://schemas.microsoft.com/office/drawing/2014/main" id="{F8F141BF-7116-481B-9281-7DBB6C496114}"/>
              </a:ext>
            </a:extLst>
          </p:cNvPr>
          <p:cNvSpPr>
            <a:spLocks noGrp="1"/>
          </p:cNvSpPr>
          <p:nvPr>
            <p:ph idx="1"/>
          </p:nvPr>
        </p:nvSpPr>
        <p:spPr>
          <a:xfrm>
            <a:off x="6763110" y="1849130"/>
            <a:ext cx="5029584" cy="3777622"/>
          </a:xfrm>
        </p:spPr>
        <p:txBody>
          <a:bodyPr>
            <a:normAutofit/>
          </a:bodyPr>
          <a:lstStyle/>
          <a:p>
            <a:r>
              <a:rPr lang="es-ES" dirty="0"/>
              <a:t>3. BASE DE DATOS </a:t>
            </a:r>
          </a:p>
          <a:p>
            <a:r>
              <a:rPr lang="es-ES" dirty="0"/>
              <a:t>3.1. Acceso a bases de datos </a:t>
            </a:r>
          </a:p>
          <a:p>
            <a:r>
              <a:rPr lang="es-ES" dirty="0"/>
              <a:t>3.2. Crear la base de datos </a:t>
            </a:r>
          </a:p>
          <a:p>
            <a:r>
              <a:rPr lang="es-ES" dirty="0"/>
              <a:t>3.3. Asegurar la aplicación </a:t>
            </a:r>
          </a:p>
          <a:p>
            <a:r>
              <a:rPr lang="es-ES" dirty="0"/>
              <a:t>3.5. Enlace de datos </a:t>
            </a:r>
          </a:p>
          <a:p>
            <a:r>
              <a:rPr lang="es-ES" dirty="0"/>
              <a:t>3.6. El control </a:t>
            </a:r>
            <a:r>
              <a:rPr lang="es-ES" dirty="0" err="1"/>
              <a:t>GridView</a:t>
            </a:r>
            <a:r>
              <a:rPr lang="es-ES" dirty="0"/>
              <a:t> </a:t>
            </a:r>
          </a:p>
          <a:p>
            <a:r>
              <a:rPr lang="es-ES" dirty="0"/>
              <a:t>3.7. La caché de ASP .NET </a:t>
            </a:r>
          </a:p>
          <a:p>
            <a:r>
              <a:rPr lang="es-ES" dirty="0"/>
              <a:t>3.8. El proceso de compra</a:t>
            </a:r>
          </a:p>
          <a:p>
            <a:endParaRPr lang="es-ES" dirty="0"/>
          </a:p>
        </p:txBody>
      </p:sp>
      <p:sp>
        <p:nvSpPr>
          <p:cNvPr id="7" name="Content Placeholder 4">
            <a:extLst>
              <a:ext uri="{FF2B5EF4-FFF2-40B4-BE49-F238E27FC236}">
                <a16:creationId xmlns:a16="http://schemas.microsoft.com/office/drawing/2014/main" id="{07464A8F-C9B5-45E6-8480-D7E8E32C51C6}"/>
              </a:ext>
            </a:extLst>
          </p:cNvPr>
          <p:cNvSpPr txBox="1">
            <a:spLocks/>
          </p:cNvSpPr>
          <p:nvPr/>
        </p:nvSpPr>
        <p:spPr>
          <a:xfrm>
            <a:off x="1735415" y="1559239"/>
            <a:ext cx="4803407" cy="481267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s-ES" dirty="0"/>
              <a:t>2. PROGRAMACIÓN SERVIDOR </a:t>
            </a:r>
          </a:p>
          <a:p>
            <a:r>
              <a:rPr lang="es-ES" dirty="0"/>
              <a:t>2.1. Programación servidor: ASP .NET 4 </a:t>
            </a:r>
          </a:p>
          <a:p>
            <a:r>
              <a:rPr lang="es-ES" dirty="0"/>
              <a:t>2.2. Internet Information Services </a:t>
            </a:r>
          </a:p>
          <a:p>
            <a:r>
              <a:rPr lang="es-ES" dirty="0"/>
              <a:t>2.3. Introducción a ASP .NET </a:t>
            </a:r>
          </a:p>
          <a:p>
            <a:r>
              <a:rPr lang="es-ES" dirty="0"/>
              <a:t>2.4. Formularios web </a:t>
            </a:r>
          </a:p>
          <a:p>
            <a:r>
              <a:rPr lang="es-ES" dirty="0"/>
              <a:t>2.5. Trabajar con texto </a:t>
            </a:r>
          </a:p>
          <a:p>
            <a:r>
              <a:rPr lang="es-ES" dirty="0"/>
              <a:t>2.6. Controles de servidor </a:t>
            </a:r>
          </a:p>
          <a:p>
            <a:r>
              <a:rPr lang="es-ES" dirty="0"/>
              <a:t>2.7. Controles de validación </a:t>
            </a:r>
          </a:p>
          <a:p>
            <a:r>
              <a:rPr lang="es-ES" dirty="0"/>
              <a:t>2.8. Efectuar la validación </a:t>
            </a:r>
          </a:p>
          <a:p>
            <a:r>
              <a:rPr lang="es-ES" dirty="0"/>
              <a:t>2.9. Estado de la vista (</a:t>
            </a:r>
            <a:r>
              <a:rPr lang="es-ES" dirty="0" err="1"/>
              <a:t>ViewState</a:t>
            </a:r>
            <a:r>
              <a:rPr lang="es-ES" dirty="0"/>
              <a:t>) </a:t>
            </a:r>
          </a:p>
          <a:p>
            <a:r>
              <a:rPr lang="es-ES" dirty="0"/>
              <a:t>2.10. Objetos Response y Request </a:t>
            </a:r>
          </a:p>
          <a:p>
            <a:r>
              <a:rPr lang="es-ES" dirty="0"/>
              <a:t>2.11. Trabajar con cookies </a:t>
            </a:r>
          </a:p>
          <a:p>
            <a:endParaRPr lang="es-ES" dirty="0"/>
          </a:p>
        </p:txBody>
      </p:sp>
    </p:spTree>
    <p:extLst>
      <p:ext uri="{BB962C8B-B14F-4D97-AF65-F5344CB8AC3E}">
        <p14:creationId xmlns:p14="http://schemas.microsoft.com/office/powerpoint/2010/main" val="19226821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1976237" y="154576"/>
            <a:ext cx="8911687" cy="420919"/>
          </a:xfrm>
        </p:spPr>
        <p:txBody>
          <a:bodyPr>
            <a:normAutofit fontScale="90000"/>
          </a:bodyPr>
          <a:lstStyle/>
          <a:p>
            <a:r>
              <a:rPr lang="es-ES" dirty="0"/>
              <a:t>1.4. Fundamentos de programación </a:t>
            </a:r>
          </a:p>
        </p:txBody>
      </p:sp>
    </p:spTree>
    <p:extLst>
      <p:ext uri="{BB962C8B-B14F-4D97-AF65-F5344CB8AC3E}">
        <p14:creationId xmlns:p14="http://schemas.microsoft.com/office/powerpoint/2010/main" val="2508626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2592925" y="624110"/>
            <a:ext cx="8911687" cy="420919"/>
          </a:xfrm>
        </p:spPr>
        <p:txBody>
          <a:bodyPr>
            <a:normAutofit fontScale="90000"/>
          </a:bodyPr>
          <a:lstStyle/>
          <a:p>
            <a:r>
              <a:rPr lang="en-US" dirty="0" err="1">
                <a:solidFill>
                  <a:srgbClr val="002060"/>
                </a:solidFill>
              </a:rPr>
              <a:t>Introducción</a:t>
            </a:r>
            <a:endParaRPr lang="en-US" dirty="0">
              <a:solidFill>
                <a:srgbClr val="002060"/>
              </a:solidFill>
            </a:endParaRPr>
          </a:p>
        </p:txBody>
      </p:sp>
      <p:sp>
        <p:nvSpPr>
          <p:cNvPr id="7" name="TextBox 6">
            <a:extLst>
              <a:ext uri="{FF2B5EF4-FFF2-40B4-BE49-F238E27FC236}">
                <a16:creationId xmlns:a16="http://schemas.microsoft.com/office/drawing/2014/main" id="{27D4969F-A7DF-4C25-BC17-128F915CD9E6}"/>
              </a:ext>
            </a:extLst>
          </p:cNvPr>
          <p:cNvSpPr txBox="1"/>
          <p:nvPr/>
        </p:nvSpPr>
        <p:spPr>
          <a:xfrm>
            <a:off x="1262614" y="1432576"/>
            <a:ext cx="10688381" cy="4524315"/>
          </a:xfrm>
          <a:prstGeom prst="rect">
            <a:avLst/>
          </a:prstGeom>
          <a:noFill/>
        </p:spPr>
        <p:txBody>
          <a:bodyPr wrap="square">
            <a:spAutoFit/>
          </a:bodyPr>
          <a:lstStyle/>
          <a:p>
            <a:pPr algn="l"/>
            <a:r>
              <a:rPr lang="es-ES" b="1" i="0" dirty="0">
                <a:solidFill>
                  <a:srgbClr val="2F363C"/>
                </a:solidFill>
                <a:effectLst/>
              </a:rPr>
              <a:t>¿Qué es JavaScript?</a:t>
            </a:r>
          </a:p>
          <a:p>
            <a:pPr algn="l"/>
            <a:endParaRPr lang="es-ES" b="1" i="0" dirty="0">
              <a:solidFill>
                <a:srgbClr val="2F363C"/>
              </a:solidFill>
              <a:effectLst/>
            </a:endParaRPr>
          </a:p>
          <a:p>
            <a:pPr algn="l"/>
            <a:r>
              <a:rPr lang="es-ES" b="0" i="0" dirty="0">
                <a:solidFill>
                  <a:srgbClr val="212529"/>
                </a:solidFill>
                <a:effectLst/>
              </a:rPr>
              <a:t>JavaScript es un lenguaje de programación que se utiliza principalmente para crear páginas web dinámicas.</a:t>
            </a:r>
          </a:p>
          <a:p>
            <a:pPr algn="l"/>
            <a:r>
              <a:rPr lang="es-ES" b="0" i="0" dirty="0">
                <a:solidFill>
                  <a:srgbClr val="212529"/>
                </a:solidFill>
                <a:effectLst/>
              </a:rPr>
              <a:t>Una página web dinámica es aquella que incorpora efectos como texto que aparece y desaparece, animaciones, acciones que se activan al pulsar botones y ventanas con mensajes de aviso al usuario.</a:t>
            </a:r>
          </a:p>
          <a:p>
            <a:pPr algn="l"/>
            <a:r>
              <a:rPr lang="es-ES" b="0" i="0" dirty="0">
                <a:solidFill>
                  <a:srgbClr val="212529"/>
                </a:solidFill>
                <a:effectLst/>
              </a:rPr>
              <a:t>Técnicamente, JavaScript es un lenguaje de programación interpretado, por lo que no es necesario compilar los programas para ejecutarlos. En otras palabras, los programas escritos con JavaScript se pueden probar directamente en cualquier navegador sin necesidad de procesos intermedios.</a:t>
            </a:r>
          </a:p>
          <a:p>
            <a:pPr algn="l"/>
            <a:r>
              <a:rPr lang="es-ES" b="0" i="0" dirty="0">
                <a:solidFill>
                  <a:srgbClr val="212529"/>
                </a:solidFill>
                <a:effectLst/>
              </a:rPr>
              <a:t>A pesar de su nombre, JavaScript no guarda ninguna relación directa con el lenguaje de programación Java. Legalmente, JavaScript es una marca registrada de la empresa </a:t>
            </a:r>
            <a:r>
              <a:rPr lang="es-ES" b="0" i="0" dirty="0" err="1">
                <a:solidFill>
                  <a:srgbClr val="212529"/>
                </a:solidFill>
                <a:effectLst/>
              </a:rPr>
              <a:t>Sun</a:t>
            </a:r>
            <a:r>
              <a:rPr lang="es-ES" b="0" i="0" dirty="0">
                <a:solidFill>
                  <a:srgbClr val="212529"/>
                </a:solidFill>
                <a:effectLst/>
              </a:rPr>
              <a:t> Microsystems, como se puede ver en http://www.sun.com/suntrademarks/.</a:t>
            </a:r>
          </a:p>
          <a:p>
            <a:br>
              <a:rPr lang="es-ES" dirty="0"/>
            </a:br>
            <a:endParaRPr lang="es-ES" dirty="0"/>
          </a:p>
        </p:txBody>
      </p:sp>
    </p:spTree>
    <p:extLst>
      <p:ext uri="{BB962C8B-B14F-4D97-AF65-F5344CB8AC3E}">
        <p14:creationId xmlns:p14="http://schemas.microsoft.com/office/powerpoint/2010/main" val="2573602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2592925" y="624110"/>
            <a:ext cx="8911687" cy="420919"/>
          </a:xfrm>
        </p:spPr>
        <p:txBody>
          <a:bodyPr>
            <a:normAutofit fontScale="90000"/>
          </a:bodyPr>
          <a:lstStyle/>
          <a:p>
            <a:r>
              <a:rPr lang="en-US" dirty="0" err="1">
                <a:solidFill>
                  <a:srgbClr val="002060"/>
                </a:solidFill>
              </a:rPr>
              <a:t>Introducción</a:t>
            </a:r>
            <a:endParaRPr lang="en-US" dirty="0">
              <a:solidFill>
                <a:srgbClr val="002060"/>
              </a:solidFill>
            </a:endParaRPr>
          </a:p>
        </p:txBody>
      </p:sp>
      <p:sp>
        <p:nvSpPr>
          <p:cNvPr id="7" name="TextBox 6">
            <a:extLst>
              <a:ext uri="{FF2B5EF4-FFF2-40B4-BE49-F238E27FC236}">
                <a16:creationId xmlns:a16="http://schemas.microsoft.com/office/drawing/2014/main" id="{27D4969F-A7DF-4C25-BC17-128F915CD9E6}"/>
              </a:ext>
            </a:extLst>
          </p:cNvPr>
          <p:cNvSpPr txBox="1"/>
          <p:nvPr/>
        </p:nvSpPr>
        <p:spPr>
          <a:xfrm>
            <a:off x="1262614" y="1432576"/>
            <a:ext cx="10688381" cy="5078313"/>
          </a:xfrm>
          <a:prstGeom prst="rect">
            <a:avLst/>
          </a:prstGeom>
          <a:noFill/>
        </p:spPr>
        <p:txBody>
          <a:bodyPr wrap="square">
            <a:spAutoFit/>
          </a:bodyPr>
          <a:lstStyle/>
          <a:p>
            <a:pPr algn="l"/>
            <a:r>
              <a:rPr lang="es-ES" b="1" i="0" dirty="0">
                <a:solidFill>
                  <a:srgbClr val="2F363C"/>
                </a:solidFill>
                <a:effectLst/>
              </a:rPr>
              <a:t>¿Qué es JavaScript?</a:t>
            </a:r>
          </a:p>
          <a:p>
            <a:pPr algn="l"/>
            <a:endParaRPr lang="es-ES" b="1" i="0" dirty="0">
              <a:solidFill>
                <a:srgbClr val="2F363C"/>
              </a:solidFill>
              <a:effectLst/>
            </a:endParaRPr>
          </a:p>
          <a:p>
            <a:pPr algn="l"/>
            <a:r>
              <a:rPr lang="es-ES" b="0" i="0" dirty="0">
                <a:solidFill>
                  <a:srgbClr val="212529"/>
                </a:solidFill>
                <a:effectLst/>
                <a:latin typeface="-apple-system"/>
              </a:rPr>
              <a:t>A principios de los años 90, la mayoría de usuarios que se conectaban a Internet lo hacían con módems a una velocidad máxima de 28.8 kbps. En esa época, empezaban a desarrollarse las primeras aplicaciones web y por tanto, las páginas web comenzaban a incluir formularios complejos.</a:t>
            </a:r>
          </a:p>
          <a:p>
            <a:pPr algn="l"/>
            <a:r>
              <a:rPr lang="es-ES" b="0" i="0" dirty="0">
                <a:solidFill>
                  <a:srgbClr val="212529"/>
                </a:solidFill>
                <a:effectLst/>
                <a:latin typeface="-apple-system"/>
              </a:rPr>
              <a:t>Con unas aplicaciones web cada vez más complejas y una velocidad de navegación tan lenta, surgió la necesidad de un lenguaje de programación que se ejecutara en el navegador del usuario. De esta forma, si el usuario no rellenaba correctamente un formulario, no se le hacía esperar mucho tiempo hasta que el servidor volviera a mostrar el formulario indicando los errores existentes.</a:t>
            </a:r>
          </a:p>
          <a:p>
            <a:pPr algn="l"/>
            <a:r>
              <a:rPr lang="es-ES" b="1" i="0" dirty="0">
                <a:solidFill>
                  <a:srgbClr val="212529"/>
                </a:solidFill>
                <a:effectLst/>
                <a:latin typeface="-apple-system"/>
              </a:rPr>
              <a:t>Brendan </a:t>
            </a:r>
            <a:r>
              <a:rPr lang="es-ES" b="1" i="0" dirty="0" err="1">
                <a:solidFill>
                  <a:srgbClr val="212529"/>
                </a:solidFill>
                <a:effectLst/>
                <a:latin typeface="-apple-system"/>
              </a:rPr>
              <a:t>Eich</a:t>
            </a:r>
            <a:r>
              <a:rPr lang="es-ES" b="0" i="0" dirty="0">
                <a:solidFill>
                  <a:srgbClr val="212529"/>
                </a:solidFill>
                <a:effectLst/>
                <a:latin typeface="-apple-system"/>
              </a:rPr>
              <a:t>, un programador que trabajaba en Netscape, pensó que podría solucionar este problema adaptando otras tecnologías existentes (como </a:t>
            </a:r>
            <a:r>
              <a:rPr lang="es-ES" b="0" i="1" dirty="0" err="1">
                <a:solidFill>
                  <a:srgbClr val="212529"/>
                </a:solidFill>
                <a:effectLst/>
                <a:latin typeface="-apple-system"/>
              </a:rPr>
              <a:t>ScriptEase</a:t>
            </a:r>
            <a:r>
              <a:rPr lang="es-ES" b="0" i="0" dirty="0">
                <a:solidFill>
                  <a:srgbClr val="212529"/>
                </a:solidFill>
                <a:effectLst/>
                <a:latin typeface="-apple-system"/>
              </a:rPr>
              <a:t>) al navegador Netscape </a:t>
            </a:r>
            <a:r>
              <a:rPr lang="es-ES" b="0" i="0" dirty="0" err="1">
                <a:solidFill>
                  <a:srgbClr val="212529"/>
                </a:solidFill>
                <a:effectLst/>
                <a:latin typeface="-apple-system"/>
              </a:rPr>
              <a:t>Navigator</a:t>
            </a:r>
            <a:r>
              <a:rPr lang="es-ES" b="0" i="0" dirty="0">
                <a:solidFill>
                  <a:srgbClr val="212529"/>
                </a:solidFill>
                <a:effectLst/>
                <a:latin typeface="-apple-system"/>
              </a:rPr>
              <a:t> 2.0, que iba a lanzarse en 1995. Inicialmente, </a:t>
            </a:r>
            <a:r>
              <a:rPr lang="es-ES" b="0" i="0" dirty="0" err="1">
                <a:solidFill>
                  <a:srgbClr val="212529"/>
                </a:solidFill>
                <a:effectLst/>
                <a:latin typeface="-apple-system"/>
              </a:rPr>
              <a:t>Eich</a:t>
            </a:r>
            <a:r>
              <a:rPr lang="es-ES" b="0" i="0" dirty="0">
                <a:solidFill>
                  <a:srgbClr val="212529"/>
                </a:solidFill>
                <a:effectLst/>
                <a:latin typeface="-apple-system"/>
              </a:rPr>
              <a:t> denominó a su lenguaje </a:t>
            </a:r>
            <a:r>
              <a:rPr lang="es-ES" b="0" i="1" dirty="0" err="1">
                <a:solidFill>
                  <a:srgbClr val="212529"/>
                </a:solidFill>
                <a:effectLst/>
                <a:latin typeface="-apple-system"/>
              </a:rPr>
              <a:t>LiveScript</a:t>
            </a:r>
            <a:r>
              <a:rPr lang="es-ES" b="0" i="0" dirty="0">
                <a:solidFill>
                  <a:srgbClr val="212529"/>
                </a:solidFill>
                <a:effectLst/>
                <a:latin typeface="-apple-system"/>
              </a:rPr>
              <a:t>.</a:t>
            </a:r>
          </a:p>
          <a:p>
            <a:pPr algn="l"/>
            <a:r>
              <a:rPr lang="es-ES" b="0" i="0" dirty="0">
                <a:solidFill>
                  <a:srgbClr val="212529"/>
                </a:solidFill>
                <a:effectLst/>
                <a:latin typeface="-apple-system"/>
              </a:rPr>
              <a:t>Posteriormente, Netscape firmó una alianza con </a:t>
            </a:r>
            <a:r>
              <a:rPr lang="es-ES" b="0" i="0" dirty="0" err="1">
                <a:solidFill>
                  <a:srgbClr val="212529"/>
                </a:solidFill>
                <a:effectLst/>
                <a:latin typeface="-apple-system"/>
              </a:rPr>
              <a:t>Sun</a:t>
            </a:r>
            <a:r>
              <a:rPr lang="es-ES" b="0" i="0" dirty="0">
                <a:solidFill>
                  <a:srgbClr val="212529"/>
                </a:solidFill>
                <a:effectLst/>
                <a:latin typeface="-apple-system"/>
              </a:rPr>
              <a:t> Microsystems para el desarrollo del nuevo lenguaje de programación. Además, justo antes del lanzamiento Netscape decidió cambiar el nombre por el de JavaScript. La razón del cambio de nombre fue exclusivamente por marketing, ya que Java era la palabra de moda en el mundo informático y de Internet de la época.</a:t>
            </a:r>
          </a:p>
          <a:p>
            <a:br>
              <a:rPr lang="es-ES" dirty="0"/>
            </a:br>
            <a:endParaRPr lang="es-ES" dirty="0"/>
          </a:p>
        </p:txBody>
      </p:sp>
    </p:spTree>
    <p:extLst>
      <p:ext uri="{BB962C8B-B14F-4D97-AF65-F5344CB8AC3E}">
        <p14:creationId xmlns:p14="http://schemas.microsoft.com/office/powerpoint/2010/main" val="795661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2592925" y="624110"/>
            <a:ext cx="8911687" cy="420919"/>
          </a:xfrm>
        </p:spPr>
        <p:txBody>
          <a:bodyPr>
            <a:normAutofit fontScale="90000"/>
          </a:bodyPr>
          <a:lstStyle/>
          <a:p>
            <a:r>
              <a:rPr lang="en-US" dirty="0" err="1">
                <a:solidFill>
                  <a:srgbClr val="002060"/>
                </a:solidFill>
              </a:rPr>
              <a:t>Introducción</a:t>
            </a:r>
            <a:endParaRPr lang="en-US" dirty="0">
              <a:solidFill>
                <a:srgbClr val="002060"/>
              </a:solidFill>
            </a:endParaRPr>
          </a:p>
        </p:txBody>
      </p:sp>
      <p:sp>
        <p:nvSpPr>
          <p:cNvPr id="7" name="TextBox 6">
            <a:extLst>
              <a:ext uri="{FF2B5EF4-FFF2-40B4-BE49-F238E27FC236}">
                <a16:creationId xmlns:a16="http://schemas.microsoft.com/office/drawing/2014/main" id="{27D4969F-A7DF-4C25-BC17-128F915CD9E6}"/>
              </a:ext>
            </a:extLst>
          </p:cNvPr>
          <p:cNvSpPr txBox="1"/>
          <p:nvPr/>
        </p:nvSpPr>
        <p:spPr>
          <a:xfrm>
            <a:off x="1262614" y="1432576"/>
            <a:ext cx="10688381" cy="5078313"/>
          </a:xfrm>
          <a:prstGeom prst="rect">
            <a:avLst/>
          </a:prstGeom>
          <a:noFill/>
        </p:spPr>
        <p:txBody>
          <a:bodyPr wrap="square">
            <a:spAutoFit/>
          </a:bodyPr>
          <a:lstStyle/>
          <a:p>
            <a:pPr algn="l"/>
            <a:r>
              <a:rPr lang="es-ES" b="1" i="0" dirty="0">
                <a:solidFill>
                  <a:srgbClr val="2F363C"/>
                </a:solidFill>
                <a:effectLst/>
              </a:rPr>
              <a:t>¿Qué es JavaScript?</a:t>
            </a:r>
          </a:p>
          <a:p>
            <a:pPr algn="l"/>
            <a:endParaRPr lang="es-ES" b="1" i="0" dirty="0">
              <a:solidFill>
                <a:srgbClr val="2F363C"/>
              </a:solidFill>
              <a:effectLst/>
            </a:endParaRPr>
          </a:p>
          <a:p>
            <a:pPr algn="l"/>
            <a:r>
              <a:rPr lang="es-ES" b="0" i="0" dirty="0">
                <a:solidFill>
                  <a:srgbClr val="212529"/>
                </a:solidFill>
                <a:effectLst/>
                <a:latin typeface="-apple-system"/>
              </a:rPr>
              <a:t>La primera versión de JavaScript fue un completo éxito y Netscape </a:t>
            </a:r>
            <a:r>
              <a:rPr lang="es-ES" b="0" i="0" dirty="0" err="1">
                <a:solidFill>
                  <a:srgbClr val="212529"/>
                </a:solidFill>
                <a:effectLst/>
                <a:latin typeface="-apple-system"/>
              </a:rPr>
              <a:t>Navigator</a:t>
            </a:r>
            <a:r>
              <a:rPr lang="es-ES" b="0" i="0" dirty="0">
                <a:solidFill>
                  <a:srgbClr val="212529"/>
                </a:solidFill>
                <a:effectLst/>
                <a:latin typeface="-apple-system"/>
              </a:rPr>
              <a:t> 3.0 ya incorporaba la siguiente versión del lenguaje, la versión 1.1. Al mismo tiempo, Microsoft lanzó </a:t>
            </a:r>
            <a:r>
              <a:rPr lang="es-ES" b="0" i="0" dirty="0" err="1">
                <a:solidFill>
                  <a:srgbClr val="212529"/>
                </a:solidFill>
                <a:effectLst/>
                <a:latin typeface="-apple-system"/>
              </a:rPr>
              <a:t>JScript</a:t>
            </a:r>
            <a:r>
              <a:rPr lang="es-ES" b="0" i="0" dirty="0">
                <a:solidFill>
                  <a:srgbClr val="212529"/>
                </a:solidFill>
                <a:effectLst/>
                <a:latin typeface="-apple-system"/>
              </a:rPr>
              <a:t> con su navegador Internet Explorer 3. </a:t>
            </a:r>
            <a:r>
              <a:rPr lang="es-ES" b="0" i="0" dirty="0" err="1">
                <a:solidFill>
                  <a:srgbClr val="212529"/>
                </a:solidFill>
                <a:effectLst/>
                <a:latin typeface="-apple-system"/>
              </a:rPr>
              <a:t>JScript</a:t>
            </a:r>
            <a:r>
              <a:rPr lang="es-ES" b="0" i="0" dirty="0">
                <a:solidFill>
                  <a:srgbClr val="212529"/>
                </a:solidFill>
                <a:effectLst/>
                <a:latin typeface="-apple-system"/>
              </a:rPr>
              <a:t> era una copia de JavaScript al que le cambiaron el nombre para evitar problemas legales.</a:t>
            </a:r>
          </a:p>
          <a:p>
            <a:pPr algn="l"/>
            <a:r>
              <a:rPr lang="es-ES" b="0" i="0" dirty="0">
                <a:solidFill>
                  <a:srgbClr val="212529"/>
                </a:solidFill>
                <a:effectLst/>
                <a:latin typeface="-apple-system"/>
              </a:rPr>
              <a:t>Para evitar una guerra de tecnologías, Netscape decidió que lo mejor sería estandarizar el lenguaje JavaScript. De esta forma, en 1997 se envió la especificación JavaScript 1.1 al organismo ECMA </a:t>
            </a:r>
            <a:r>
              <a:rPr lang="es-ES" b="0" i="1" dirty="0" err="1">
                <a:solidFill>
                  <a:srgbClr val="212529"/>
                </a:solidFill>
                <a:effectLst/>
                <a:latin typeface="-apple-system"/>
              </a:rPr>
              <a:t>European</a:t>
            </a:r>
            <a:r>
              <a:rPr lang="es-ES" b="0" i="1" dirty="0">
                <a:solidFill>
                  <a:srgbClr val="212529"/>
                </a:solidFill>
                <a:effectLst/>
                <a:latin typeface="-apple-system"/>
              </a:rPr>
              <a:t> Computer </a:t>
            </a:r>
            <a:r>
              <a:rPr lang="es-ES" b="0" i="1" dirty="0" err="1">
                <a:solidFill>
                  <a:srgbClr val="212529"/>
                </a:solidFill>
                <a:effectLst/>
                <a:latin typeface="-apple-system"/>
              </a:rPr>
              <a:t>Manufacturers</a:t>
            </a:r>
            <a:r>
              <a:rPr lang="es-ES" b="0" i="1" dirty="0">
                <a:solidFill>
                  <a:srgbClr val="212529"/>
                </a:solidFill>
                <a:effectLst/>
                <a:latin typeface="-apple-system"/>
              </a:rPr>
              <a:t> </a:t>
            </a:r>
            <a:r>
              <a:rPr lang="es-ES" b="0" i="1" dirty="0" err="1">
                <a:solidFill>
                  <a:srgbClr val="212529"/>
                </a:solidFill>
                <a:effectLst/>
                <a:latin typeface="-apple-system"/>
              </a:rPr>
              <a:t>Association</a:t>
            </a:r>
            <a:r>
              <a:rPr lang="es-ES" b="0" i="0" dirty="0">
                <a:solidFill>
                  <a:srgbClr val="212529"/>
                </a:solidFill>
                <a:effectLst/>
                <a:latin typeface="-apple-system"/>
              </a:rPr>
              <a:t>).</a:t>
            </a:r>
          </a:p>
          <a:p>
            <a:pPr algn="l"/>
            <a:r>
              <a:rPr lang="es-ES" b="0" i="0" dirty="0">
                <a:solidFill>
                  <a:srgbClr val="212529"/>
                </a:solidFill>
                <a:effectLst/>
                <a:latin typeface="-apple-system"/>
              </a:rPr>
              <a:t>ECMA creó el comité TC39 con el objetivo de </a:t>
            </a:r>
            <a:r>
              <a:rPr lang="es-ES" b="0" i="1" dirty="0">
                <a:solidFill>
                  <a:srgbClr val="212529"/>
                </a:solidFill>
                <a:effectLst/>
                <a:latin typeface="-apple-system"/>
              </a:rPr>
              <a:t>"estandarizar de un lenguaje de script multiplataforma e independiente de cualquier empresa"</a:t>
            </a:r>
            <a:r>
              <a:rPr lang="es-ES" b="0" i="0" dirty="0">
                <a:solidFill>
                  <a:srgbClr val="212529"/>
                </a:solidFill>
                <a:effectLst/>
                <a:latin typeface="-apple-system"/>
              </a:rPr>
              <a:t>. El primer estándar que creó el comité TC39 se denominó </a:t>
            </a:r>
            <a:r>
              <a:rPr lang="es-ES" b="1" i="0" dirty="0">
                <a:solidFill>
                  <a:srgbClr val="212529"/>
                </a:solidFill>
                <a:effectLst/>
                <a:latin typeface="-apple-system"/>
              </a:rPr>
              <a:t>ECMA-262</a:t>
            </a:r>
            <a:r>
              <a:rPr lang="es-ES" b="0" i="0" dirty="0">
                <a:solidFill>
                  <a:srgbClr val="212529"/>
                </a:solidFill>
                <a:effectLst/>
                <a:latin typeface="-apple-system"/>
              </a:rPr>
              <a:t>, en el que se definió por primera vez el lenguaje ECMAScript.</a:t>
            </a:r>
          </a:p>
          <a:p>
            <a:pPr algn="l"/>
            <a:r>
              <a:rPr lang="es-ES" b="0" i="0" dirty="0">
                <a:solidFill>
                  <a:srgbClr val="212529"/>
                </a:solidFill>
                <a:effectLst/>
                <a:latin typeface="-apple-system"/>
              </a:rPr>
              <a:t>Por este motivo, algunos programadores prefieren la denominación </a:t>
            </a:r>
            <a:r>
              <a:rPr lang="es-ES" b="0" i="1" dirty="0">
                <a:solidFill>
                  <a:srgbClr val="212529"/>
                </a:solidFill>
                <a:effectLst/>
                <a:latin typeface="-apple-system"/>
              </a:rPr>
              <a:t>ECMAScript</a:t>
            </a:r>
            <a:r>
              <a:rPr lang="es-ES" b="0" i="0" dirty="0">
                <a:solidFill>
                  <a:srgbClr val="212529"/>
                </a:solidFill>
                <a:effectLst/>
                <a:latin typeface="-apple-system"/>
              </a:rPr>
              <a:t> para referirse al lenguaje JavaScript. De hecho, JavaScript no es más que la implementación que realizó la empresa Netscape del estándar ECMAScript.</a:t>
            </a:r>
          </a:p>
          <a:p>
            <a:pPr algn="l"/>
            <a:r>
              <a:rPr lang="es-ES" b="0" i="0" dirty="0">
                <a:solidFill>
                  <a:srgbClr val="212529"/>
                </a:solidFill>
                <a:effectLst/>
                <a:latin typeface="-apple-system"/>
              </a:rPr>
              <a:t>La organización internacional para la estandarización (ISO) adoptó el estándar ECMA-262 a través de su comisión IEC, dando lugar al estándar ISO/IEC-16262.</a:t>
            </a:r>
          </a:p>
          <a:p>
            <a:br>
              <a:rPr lang="es-ES" dirty="0"/>
            </a:br>
            <a:endParaRPr lang="es-ES" dirty="0"/>
          </a:p>
        </p:txBody>
      </p:sp>
    </p:spTree>
    <p:extLst>
      <p:ext uri="{BB962C8B-B14F-4D97-AF65-F5344CB8AC3E}">
        <p14:creationId xmlns:p14="http://schemas.microsoft.com/office/powerpoint/2010/main" val="3729060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2592925" y="624110"/>
            <a:ext cx="8911687" cy="420919"/>
          </a:xfrm>
        </p:spPr>
        <p:txBody>
          <a:bodyPr>
            <a:normAutofit fontScale="90000"/>
          </a:bodyPr>
          <a:lstStyle/>
          <a:p>
            <a:r>
              <a:rPr lang="en-US" dirty="0" err="1">
                <a:solidFill>
                  <a:srgbClr val="002060"/>
                </a:solidFill>
              </a:rPr>
              <a:t>Introducción</a:t>
            </a:r>
            <a:endParaRPr lang="en-US" dirty="0">
              <a:solidFill>
                <a:srgbClr val="002060"/>
              </a:solidFill>
            </a:endParaRPr>
          </a:p>
        </p:txBody>
      </p:sp>
      <p:sp>
        <p:nvSpPr>
          <p:cNvPr id="7" name="TextBox 6">
            <a:extLst>
              <a:ext uri="{FF2B5EF4-FFF2-40B4-BE49-F238E27FC236}">
                <a16:creationId xmlns:a16="http://schemas.microsoft.com/office/drawing/2014/main" id="{27D4969F-A7DF-4C25-BC17-128F915CD9E6}"/>
              </a:ext>
            </a:extLst>
          </p:cNvPr>
          <p:cNvSpPr txBox="1"/>
          <p:nvPr/>
        </p:nvSpPr>
        <p:spPr>
          <a:xfrm>
            <a:off x="1262614" y="1432576"/>
            <a:ext cx="10688381" cy="3970318"/>
          </a:xfrm>
          <a:prstGeom prst="rect">
            <a:avLst/>
          </a:prstGeom>
          <a:noFill/>
        </p:spPr>
        <p:txBody>
          <a:bodyPr wrap="square">
            <a:spAutoFit/>
          </a:bodyPr>
          <a:lstStyle/>
          <a:p>
            <a:pPr algn="l"/>
            <a:r>
              <a:rPr lang="es-ES" b="1" i="0" dirty="0">
                <a:solidFill>
                  <a:srgbClr val="2F363C"/>
                </a:solidFill>
                <a:effectLst/>
              </a:rPr>
              <a:t>¿Qué es JavaScript?</a:t>
            </a:r>
          </a:p>
          <a:p>
            <a:pPr algn="l"/>
            <a:endParaRPr lang="es-ES" b="1" i="0" dirty="0">
              <a:solidFill>
                <a:srgbClr val="2F363C"/>
              </a:solidFill>
              <a:effectLst/>
            </a:endParaRPr>
          </a:p>
          <a:p>
            <a:pPr algn="l"/>
            <a:r>
              <a:rPr lang="es-ES" b="0" i="0" dirty="0">
                <a:solidFill>
                  <a:srgbClr val="212529"/>
                </a:solidFill>
                <a:effectLst/>
                <a:latin typeface="-apple-system"/>
              </a:rPr>
              <a:t>ECMA ha publicado varios estándares relacionados con ECMAScript. En Junio de 1997 se publicó la primera edición del estándar ECMA-262. Un año después, en Junio de 1998 se realizaron pequeñas modificaciones para adaptarlo al </a:t>
            </a:r>
            <a:r>
              <a:rPr lang="es-ES" b="0" i="0" dirty="0" err="1">
                <a:solidFill>
                  <a:srgbClr val="212529"/>
                </a:solidFill>
                <a:effectLst/>
                <a:latin typeface="-apple-system"/>
              </a:rPr>
              <a:t>estandar</a:t>
            </a:r>
            <a:r>
              <a:rPr lang="es-ES" b="0" i="0" dirty="0">
                <a:solidFill>
                  <a:srgbClr val="212529"/>
                </a:solidFill>
                <a:effectLst/>
                <a:latin typeface="-apple-system"/>
              </a:rPr>
              <a:t> ISO/IEC-16262 y se creó la segunda edición.</a:t>
            </a:r>
          </a:p>
          <a:p>
            <a:pPr algn="l"/>
            <a:r>
              <a:rPr lang="es-ES" b="0" i="0" dirty="0">
                <a:solidFill>
                  <a:srgbClr val="212529"/>
                </a:solidFill>
                <a:effectLst/>
                <a:latin typeface="-apple-system"/>
              </a:rPr>
              <a:t>La tercera edición del estándar ECMA-262 (publicada en Diciembre de 1999) es la versión que utilizan los navegadores actuales y se puede consultar gratuitamente en http://www.ecma-international.org/publications/standards/Ecma-262.htm</a:t>
            </a:r>
          </a:p>
          <a:p>
            <a:pPr algn="l"/>
            <a:r>
              <a:rPr lang="es-ES" b="0" i="0" dirty="0">
                <a:solidFill>
                  <a:srgbClr val="212529"/>
                </a:solidFill>
                <a:effectLst/>
                <a:latin typeface="-apple-system"/>
              </a:rPr>
              <a:t>Actualmente se encuentra en desarrollo la cuarta versión de ECMA-262, que podría incluir novedades como paquetes, </a:t>
            </a:r>
            <a:r>
              <a:rPr lang="es-ES" b="0" i="1" dirty="0" err="1">
                <a:solidFill>
                  <a:srgbClr val="212529"/>
                </a:solidFill>
                <a:effectLst/>
                <a:latin typeface="-apple-system"/>
              </a:rPr>
              <a:t>namespaces</a:t>
            </a:r>
            <a:r>
              <a:rPr lang="es-ES" b="0" i="0" dirty="0">
                <a:solidFill>
                  <a:srgbClr val="212529"/>
                </a:solidFill>
                <a:effectLst/>
                <a:latin typeface="-apple-system"/>
              </a:rPr>
              <a:t>, definición explícita de clases, etc.</a:t>
            </a:r>
          </a:p>
          <a:p>
            <a:pPr algn="l"/>
            <a:r>
              <a:rPr lang="es-ES" b="0" i="0" dirty="0">
                <a:solidFill>
                  <a:srgbClr val="212529"/>
                </a:solidFill>
                <a:effectLst/>
                <a:latin typeface="-apple-system"/>
              </a:rPr>
              <a:t>ECMA también ha definido varios estándares relacionados con ECMAScript, como el estándar ECMA-357, que define una extensión conocida como E4X y que permite la integración de JavaScript y XML.</a:t>
            </a:r>
          </a:p>
          <a:p>
            <a:br>
              <a:rPr lang="es-ES" dirty="0"/>
            </a:br>
            <a:endParaRPr lang="es-ES" dirty="0"/>
          </a:p>
        </p:txBody>
      </p:sp>
    </p:spTree>
    <p:extLst>
      <p:ext uri="{BB962C8B-B14F-4D97-AF65-F5344CB8AC3E}">
        <p14:creationId xmlns:p14="http://schemas.microsoft.com/office/powerpoint/2010/main" val="383065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2592925" y="624110"/>
            <a:ext cx="8911687" cy="420919"/>
          </a:xfrm>
        </p:spPr>
        <p:txBody>
          <a:bodyPr>
            <a:normAutofit fontScale="90000"/>
          </a:bodyPr>
          <a:lstStyle/>
          <a:p>
            <a:r>
              <a:rPr lang="en-US" dirty="0" err="1">
                <a:solidFill>
                  <a:srgbClr val="002060"/>
                </a:solidFill>
              </a:rPr>
              <a:t>Introducción</a:t>
            </a:r>
            <a:endParaRPr lang="en-US" dirty="0">
              <a:solidFill>
                <a:srgbClr val="002060"/>
              </a:solidFill>
            </a:endParaRPr>
          </a:p>
        </p:txBody>
      </p:sp>
      <p:sp>
        <p:nvSpPr>
          <p:cNvPr id="7" name="TextBox 6">
            <a:extLst>
              <a:ext uri="{FF2B5EF4-FFF2-40B4-BE49-F238E27FC236}">
                <a16:creationId xmlns:a16="http://schemas.microsoft.com/office/drawing/2014/main" id="{27D4969F-A7DF-4C25-BC17-128F915CD9E6}"/>
              </a:ext>
            </a:extLst>
          </p:cNvPr>
          <p:cNvSpPr txBox="1"/>
          <p:nvPr/>
        </p:nvSpPr>
        <p:spPr>
          <a:xfrm>
            <a:off x="1560327" y="1825981"/>
            <a:ext cx="8189730" cy="3416320"/>
          </a:xfrm>
          <a:prstGeom prst="rect">
            <a:avLst/>
          </a:prstGeom>
          <a:noFill/>
        </p:spPr>
        <p:txBody>
          <a:bodyPr wrap="square">
            <a:spAutoFit/>
          </a:bodyPr>
          <a:lstStyle/>
          <a:p>
            <a:pPr algn="l"/>
            <a:r>
              <a:rPr lang="es-ES" b="1" i="0" dirty="0">
                <a:solidFill>
                  <a:srgbClr val="2F363C"/>
                </a:solidFill>
                <a:effectLst/>
              </a:rPr>
              <a:t>¿Qué es ASP NET?</a:t>
            </a:r>
          </a:p>
          <a:p>
            <a:pPr algn="l"/>
            <a:endParaRPr lang="es-ES" b="1" i="0" dirty="0">
              <a:solidFill>
                <a:srgbClr val="2F363C"/>
              </a:solidFill>
              <a:effectLst/>
            </a:endParaRPr>
          </a:p>
          <a:p>
            <a:pPr algn="l"/>
            <a:r>
              <a:rPr lang="es-ES" b="0" i="0" dirty="0">
                <a:solidFill>
                  <a:srgbClr val="515151"/>
                </a:solidFill>
                <a:effectLst/>
                <a:latin typeface="Crimson Text"/>
              </a:rPr>
              <a:t>La tecnología ASP surge en diciembre de 1996 con el lanzamiento del service pack 3 de </a:t>
            </a:r>
            <a:r>
              <a:rPr lang="es-ES" b="0" i="0" dirty="0">
                <a:solidFill>
                  <a:srgbClr val="01B5FF"/>
                </a:solidFill>
                <a:effectLst/>
                <a:latin typeface="Crimson Text"/>
                <a:hlinkClick r:id="rId2"/>
              </a:rPr>
              <a:t>Windows</a:t>
            </a:r>
            <a:r>
              <a:rPr lang="es-ES" b="0" i="0" dirty="0">
                <a:solidFill>
                  <a:srgbClr val="515151"/>
                </a:solidFill>
                <a:effectLst/>
                <a:latin typeface="Crimson Text"/>
              </a:rPr>
              <a:t> NT 4.0 como parte del IIS 3.0.</a:t>
            </a:r>
          </a:p>
          <a:p>
            <a:pPr algn="l"/>
            <a:r>
              <a:rPr lang="es-ES" b="0" i="0" dirty="0">
                <a:solidFill>
                  <a:srgbClr val="515151"/>
                </a:solidFill>
                <a:effectLst/>
                <a:latin typeface="Crimson Text"/>
              </a:rPr>
              <a:t>Este </a:t>
            </a:r>
            <a:r>
              <a:rPr lang="es-ES" b="0" i="0" dirty="0" err="1">
                <a:solidFill>
                  <a:srgbClr val="515151"/>
                </a:solidFill>
                <a:effectLst/>
                <a:latin typeface="Crimson Text"/>
              </a:rPr>
              <a:t>fué</a:t>
            </a:r>
            <a:r>
              <a:rPr lang="es-ES" b="0" i="0" dirty="0">
                <a:solidFill>
                  <a:srgbClr val="515151"/>
                </a:solidFill>
                <a:effectLst/>
                <a:latin typeface="Crimson Text"/>
              </a:rPr>
              <a:t> el primer acercamiento de Microsoft hacia la tecnología scripting en internet. Sin </a:t>
            </a:r>
            <a:r>
              <a:rPr lang="es-ES" b="0" i="0" dirty="0" err="1">
                <a:solidFill>
                  <a:srgbClr val="515151"/>
                </a:solidFill>
                <a:effectLst/>
                <a:latin typeface="Crimson Text"/>
              </a:rPr>
              <a:t>ondar</a:t>
            </a:r>
            <a:r>
              <a:rPr lang="es-ES" b="0" i="0" dirty="0">
                <a:solidFill>
                  <a:srgbClr val="515151"/>
                </a:solidFill>
                <a:effectLst/>
                <a:latin typeface="Crimson Text"/>
              </a:rPr>
              <a:t> en detalles, la gran ventaja que tenía </a:t>
            </a:r>
            <a:r>
              <a:rPr lang="es-ES" b="0" i="0" dirty="0">
                <a:solidFill>
                  <a:srgbClr val="01B5FF"/>
                </a:solidFill>
                <a:effectLst/>
                <a:latin typeface="Crimson Text"/>
                <a:hlinkClick r:id="rId3"/>
              </a:rPr>
              <a:t>ASP</a:t>
            </a:r>
            <a:r>
              <a:rPr lang="es-ES" b="0" i="0" dirty="0">
                <a:solidFill>
                  <a:srgbClr val="515151"/>
                </a:solidFill>
                <a:effectLst/>
                <a:latin typeface="Crimson Text"/>
              </a:rPr>
              <a:t> era que uno podía diseñar su página y programar la lógica que haría que su página desplegara datos.</a:t>
            </a:r>
          </a:p>
          <a:p>
            <a:pPr algn="l"/>
            <a:r>
              <a:rPr lang="es-ES" b="0" i="0" dirty="0">
                <a:solidFill>
                  <a:srgbClr val="515151"/>
                </a:solidFill>
                <a:effectLst/>
                <a:latin typeface="Crimson Text"/>
              </a:rPr>
              <a:t>Esto no se ve más como una ventaja, en aquel entonces permitía dibujar una tabla (&lt;table&gt;) y para cada fila de un </a:t>
            </a:r>
            <a:r>
              <a:rPr lang="es-ES" b="0" i="0" dirty="0" err="1">
                <a:solidFill>
                  <a:srgbClr val="515151"/>
                </a:solidFill>
                <a:effectLst/>
                <a:latin typeface="Crimson Text"/>
              </a:rPr>
              <a:t>recordset</a:t>
            </a:r>
            <a:r>
              <a:rPr lang="es-ES" b="0" i="0" dirty="0">
                <a:solidFill>
                  <a:srgbClr val="515151"/>
                </a:solidFill>
                <a:effectLst/>
                <a:latin typeface="Crimson Text"/>
              </a:rPr>
              <a:t> (que nostalgia) ir dibujando las filas correspondientes (&lt;</a:t>
            </a:r>
            <a:r>
              <a:rPr lang="es-ES" b="0" i="0" dirty="0" err="1">
                <a:solidFill>
                  <a:srgbClr val="515151"/>
                </a:solidFill>
                <a:effectLst/>
                <a:latin typeface="Crimson Text"/>
              </a:rPr>
              <a:t>tr</a:t>
            </a:r>
            <a:r>
              <a:rPr lang="es-ES" b="0" i="0" dirty="0">
                <a:solidFill>
                  <a:srgbClr val="515151"/>
                </a:solidFill>
                <a:effectLst/>
                <a:latin typeface="Crimson Text"/>
              </a:rPr>
              <a:t>&gt;), todo en el mismo archivo.</a:t>
            </a:r>
          </a:p>
          <a:p>
            <a:br>
              <a:rPr lang="es-ES" dirty="0"/>
            </a:br>
            <a:endParaRPr lang="es-ES" dirty="0"/>
          </a:p>
        </p:txBody>
      </p:sp>
    </p:spTree>
    <p:extLst>
      <p:ext uri="{BB962C8B-B14F-4D97-AF65-F5344CB8AC3E}">
        <p14:creationId xmlns:p14="http://schemas.microsoft.com/office/powerpoint/2010/main" val="996988503"/>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1450</TotalTime>
  <Words>5126</Words>
  <Application>Microsoft Office PowerPoint</Application>
  <PresentationFormat>Widescreen</PresentationFormat>
  <Paragraphs>234</Paragraphs>
  <Slides>40</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40</vt:i4>
      </vt:variant>
    </vt:vector>
  </HeadingPairs>
  <TitlesOfParts>
    <vt:vector size="52" baseType="lpstr">
      <vt:lpstr>Anonymous Pro</vt:lpstr>
      <vt:lpstr>-apple-system</vt:lpstr>
      <vt:lpstr>Arial</vt:lpstr>
      <vt:lpstr>Calibri</vt:lpstr>
      <vt:lpstr>Century Gothic</vt:lpstr>
      <vt:lpstr>Crimson Text</vt:lpstr>
      <vt:lpstr>Georgia</vt:lpstr>
      <vt:lpstr>Liberation Serif</vt:lpstr>
      <vt:lpstr>Times New Roman</vt:lpstr>
      <vt:lpstr>Trebuchet MS</vt:lpstr>
      <vt:lpstr>Wingdings 3</vt:lpstr>
      <vt:lpstr>Wisp</vt:lpstr>
      <vt:lpstr>IFCM090PO – PROGRAMACIÓN PÁGINAS WEB JAVASCRIPT Y ASP.NET 3.5</vt:lpstr>
      <vt:lpstr>Indice</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1.4. Fundamentos de programación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IFCM026PO – SEGURIDAD INFORMÁTICA Y FIRMA DIGITAL</dc:title>
  <dc:creator>José Manuel Aroca Fernández</dc:creator>
  <cp:lastModifiedBy>José Manuel Aroca Fernández</cp:lastModifiedBy>
  <cp:revision>38</cp:revision>
  <dcterms:created xsi:type="dcterms:W3CDTF">2021-10-13T07:37:51Z</dcterms:created>
  <dcterms:modified xsi:type="dcterms:W3CDTF">2021-12-12T21:38:49Z</dcterms:modified>
</cp:coreProperties>
</file>